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5" r:id="rId5"/>
  </p:sldMasterIdLst>
  <p:notesMasterIdLst>
    <p:notesMasterId r:id="rId66"/>
  </p:notesMasterIdLst>
  <p:handoutMasterIdLst>
    <p:handoutMasterId r:id="rId67"/>
  </p:handoutMasterIdLst>
  <p:sldIdLst>
    <p:sldId id="256" r:id="rId6"/>
    <p:sldId id="258" r:id="rId7"/>
    <p:sldId id="259" r:id="rId8"/>
    <p:sldId id="260" r:id="rId9"/>
    <p:sldId id="261" r:id="rId10"/>
    <p:sldId id="262" r:id="rId11"/>
    <p:sldId id="264" r:id="rId12"/>
    <p:sldId id="265" r:id="rId13"/>
    <p:sldId id="267" r:id="rId14"/>
    <p:sldId id="348" r:id="rId15"/>
    <p:sldId id="268" r:id="rId16"/>
    <p:sldId id="351" r:id="rId17"/>
    <p:sldId id="352" r:id="rId18"/>
    <p:sldId id="353" r:id="rId19"/>
    <p:sldId id="271" r:id="rId20"/>
    <p:sldId id="272" r:id="rId21"/>
    <p:sldId id="274" r:id="rId22"/>
    <p:sldId id="275" r:id="rId23"/>
    <p:sldId id="277" r:id="rId24"/>
    <p:sldId id="280" r:id="rId25"/>
    <p:sldId id="281" r:id="rId26"/>
    <p:sldId id="286" r:id="rId27"/>
    <p:sldId id="355" r:id="rId28"/>
    <p:sldId id="287" r:id="rId29"/>
    <p:sldId id="349" r:id="rId30"/>
    <p:sldId id="290" r:id="rId31"/>
    <p:sldId id="291" r:id="rId32"/>
    <p:sldId id="293" r:id="rId33"/>
    <p:sldId id="356" r:id="rId34"/>
    <p:sldId id="296" r:id="rId35"/>
    <p:sldId id="298" r:id="rId36"/>
    <p:sldId id="354" r:id="rId37"/>
    <p:sldId id="301" r:id="rId38"/>
    <p:sldId id="304" r:id="rId39"/>
    <p:sldId id="305" r:id="rId40"/>
    <p:sldId id="306" r:id="rId41"/>
    <p:sldId id="308" r:id="rId42"/>
    <p:sldId id="310" r:id="rId43"/>
    <p:sldId id="314" r:id="rId44"/>
    <p:sldId id="317" r:id="rId45"/>
    <p:sldId id="316" r:id="rId46"/>
    <p:sldId id="319" r:id="rId47"/>
    <p:sldId id="323" r:id="rId48"/>
    <p:sldId id="322" r:id="rId49"/>
    <p:sldId id="324" r:id="rId50"/>
    <p:sldId id="326" r:id="rId51"/>
    <p:sldId id="327" r:id="rId52"/>
    <p:sldId id="330" r:id="rId53"/>
    <p:sldId id="332" r:id="rId54"/>
    <p:sldId id="335" r:id="rId55"/>
    <p:sldId id="336" r:id="rId56"/>
    <p:sldId id="338" r:id="rId57"/>
    <p:sldId id="339" r:id="rId58"/>
    <p:sldId id="340" r:id="rId59"/>
    <p:sldId id="341" r:id="rId60"/>
    <p:sldId id="342" r:id="rId61"/>
    <p:sldId id="343" r:id="rId62"/>
    <p:sldId id="344" r:id="rId63"/>
    <p:sldId id="346" r:id="rId64"/>
    <p:sldId id="257" r:id="rId6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EEB34F-5D97-3982-2478-5E8C1DF79BB0}" name="Wentworth, Mark" initials="WM" userId="S::wentworthm@chop.edu::bbcf9cdd-1c56-4502-9b0a-e67056f3a53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INDIDE Support" initials="INDIDE" lastIdx="65" clrIdx="0">
    <p:extLst>
      <p:ext uri="{19B8F6BF-5375-455C-9EA6-DF929625EA0E}">
        <p15:presenceInfo xmlns:p15="http://schemas.microsoft.com/office/powerpoint/2012/main" userId="INDIDE Support" providerId="None"/>
      </p:ext>
    </p:extLst>
  </p:cmAuthor>
  <p:cmAuthor id="2" name="Podsakoff, Gregory M" initials="PGM" lastIdx="37" clrIdx="1">
    <p:extLst>
      <p:ext uri="{19B8F6BF-5375-455C-9EA6-DF929625EA0E}">
        <p15:presenceInfo xmlns:p15="http://schemas.microsoft.com/office/powerpoint/2012/main" userId="S-1-5-21-1275210071-220523388-725345543-47311" providerId="AD"/>
      </p:ext>
    </p:extLst>
  </p:cmAuthor>
  <p:cmAuthor id="3" name="Singleton, Rebecca" initials="SR" lastIdx="7" clrIdx="2">
    <p:extLst>
      <p:ext uri="{19B8F6BF-5375-455C-9EA6-DF929625EA0E}">
        <p15:presenceInfo xmlns:p15="http://schemas.microsoft.com/office/powerpoint/2012/main" userId="S-1-5-21-1275210071-220523388-725345543-2695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D11960"/>
    <a:srgbClr val="584B3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045D57E-675C-5932-B600-3A80AB00021B}" v="20" dt="2023-04-18T17:23:02.954"/>
    <p1510:client id="{3059AFE8-0EAA-CF73-895E-32FB146DF13A}" v="63" dt="2023-05-03T15:28:46.457"/>
    <p1510:client id="{5D657A7C-AC9C-6134-B114-A0FCD23D4ECD}" v="319" dt="2023-01-19T17:14:28.337"/>
    <p1510:client id="{EE27D93D-B151-64E3-D6D3-0BEC4E8551F0}" v="4" dt="2023-05-03T15:03:13.534"/>
    <p1510:client id="{F304CC57-6A7E-8984-FF05-714CF7F3DDDE}" v="78" dt="2023-05-03T14:06:21.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notesMaster" Target="notesMasters/notesMaster1.xml"/><Relationship Id="rId74" Type="http://schemas.microsoft.com/office/2018/10/relationships/authors" Target="author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FEF73F-0C59-4AEB-B172-FFF3038491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0381400C-325A-48C7-ABFC-5E331C2E3BD0}">
      <dgm:prSet phldrT="[Text]"/>
      <dgm:spPr/>
      <dgm:t>
        <a:bodyPr/>
        <a:lstStyle/>
        <a:p>
          <a:r>
            <a:rPr lang="en-US"/>
            <a:t>Protocol</a:t>
          </a:r>
        </a:p>
      </dgm:t>
    </dgm:pt>
    <dgm:pt modelId="{F2E3BC74-947A-47BE-84D1-A9120A68C62B}" type="parTrans" cxnId="{7D8EB27C-C3DE-433D-8896-01752DFAADAC}">
      <dgm:prSet/>
      <dgm:spPr/>
      <dgm:t>
        <a:bodyPr/>
        <a:lstStyle/>
        <a:p>
          <a:endParaRPr lang="en-US"/>
        </a:p>
      </dgm:t>
    </dgm:pt>
    <dgm:pt modelId="{235FDF49-227C-41F1-8D88-C16077474EEE}" type="sibTrans" cxnId="{7D8EB27C-C3DE-433D-8896-01752DFAADAC}">
      <dgm:prSet/>
      <dgm:spPr/>
      <dgm:t>
        <a:bodyPr/>
        <a:lstStyle/>
        <a:p>
          <a:endParaRPr lang="en-US"/>
        </a:p>
      </dgm:t>
    </dgm:pt>
    <dgm:pt modelId="{F22D6A99-2889-488D-9FAB-48AC1FD8CDD4}">
      <dgm:prSet phldrT="[Text]"/>
      <dgm:spPr/>
      <dgm:t>
        <a:bodyPr/>
        <a:lstStyle/>
        <a:p>
          <a:r>
            <a:rPr lang="en-US"/>
            <a:t>Informed Consent</a:t>
          </a:r>
        </a:p>
      </dgm:t>
    </dgm:pt>
    <dgm:pt modelId="{FDB876B3-2C1F-4994-81E3-22AD36361469}" type="parTrans" cxnId="{A908B325-AA42-4F8B-9001-7D41E9E34C90}">
      <dgm:prSet/>
      <dgm:spPr/>
      <dgm:t>
        <a:bodyPr/>
        <a:lstStyle/>
        <a:p>
          <a:endParaRPr lang="en-US"/>
        </a:p>
      </dgm:t>
    </dgm:pt>
    <dgm:pt modelId="{8BC17E36-2FFB-42CF-AA03-7000DC615DA8}" type="sibTrans" cxnId="{A908B325-AA42-4F8B-9001-7D41E9E34C90}">
      <dgm:prSet/>
      <dgm:spPr/>
      <dgm:t>
        <a:bodyPr/>
        <a:lstStyle/>
        <a:p>
          <a:endParaRPr lang="en-US"/>
        </a:p>
      </dgm:t>
    </dgm:pt>
    <dgm:pt modelId="{68AAB372-BB26-4B2B-9D32-7FD745B70CE6}">
      <dgm:prSet phldrT="[Text]"/>
      <dgm:spPr/>
      <dgm:t>
        <a:bodyPr/>
        <a:lstStyle/>
        <a:p>
          <a:r>
            <a:rPr lang="en-US"/>
            <a:t>IRB Correspondence</a:t>
          </a:r>
        </a:p>
      </dgm:t>
    </dgm:pt>
    <dgm:pt modelId="{BA689F7D-321B-4706-A672-9DAEAFDD6C42}" type="parTrans" cxnId="{3D04406B-1877-4E04-8CBE-A8C2D5F9432F}">
      <dgm:prSet/>
      <dgm:spPr/>
      <dgm:t>
        <a:bodyPr/>
        <a:lstStyle/>
        <a:p>
          <a:endParaRPr lang="en-US"/>
        </a:p>
      </dgm:t>
    </dgm:pt>
    <dgm:pt modelId="{1ED44772-237A-4729-96B9-7A4453465DFC}" type="sibTrans" cxnId="{3D04406B-1877-4E04-8CBE-A8C2D5F9432F}">
      <dgm:prSet/>
      <dgm:spPr/>
      <dgm:t>
        <a:bodyPr/>
        <a:lstStyle/>
        <a:p>
          <a:endParaRPr lang="en-US"/>
        </a:p>
      </dgm:t>
    </dgm:pt>
    <dgm:pt modelId="{0B1BD7D0-F6B1-480F-BB81-4CABAFFFA47F}">
      <dgm:prSet phldrT="[Text]"/>
      <dgm:spPr/>
      <dgm:t>
        <a:bodyPr/>
        <a:lstStyle/>
        <a:p>
          <a:r>
            <a:rPr lang="en-US"/>
            <a:t>Other Regulatory Approvals</a:t>
          </a:r>
        </a:p>
      </dgm:t>
    </dgm:pt>
    <dgm:pt modelId="{0784F908-BE80-48F7-818B-DD715BAE8672}" type="parTrans" cxnId="{ED988E80-FFAC-4034-8B1E-C22962D91F84}">
      <dgm:prSet/>
      <dgm:spPr/>
      <dgm:t>
        <a:bodyPr/>
        <a:lstStyle/>
        <a:p>
          <a:endParaRPr lang="en-US"/>
        </a:p>
      </dgm:t>
    </dgm:pt>
    <dgm:pt modelId="{F65E3027-E024-478E-9009-B0552008AAE9}" type="sibTrans" cxnId="{ED988E80-FFAC-4034-8B1E-C22962D91F84}">
      <dgm:prSet/>
      <dgm:spPr/>
      <dgm:t>
        <a:bodyPr/>
        <a:lstStyle/>
        <a:p>
          <a:endParaRPr lang="en-US"/>
        </a:p>
      </dgm:t>
    </dgm:pt>
    <dgm:pt modelId="{D9F82F1D-11EA-4793-AE1C-8EDA89985587}">
      <dgm:prSet phldrT="[Text]"/>
      <dgm:spPr/>
      <dgm:t>
        <a:bodyPr/>
        <a:lstStyle/>
        <a:p>
          <a:r>
            <a:rPr lang="en-US"/>
            <a:t>FDA Correspondence</a:t>
          </a:r>
        </a:p>
      </dgm:t>
    </dgm:pt>
    <dgm:pt modelId="{055B7BA0-27E1-4C1F-BAC3-0A26B311F64F}" type="parTrans" cxnId="{D4A3118A-EC01-4722-A170-B3C654B8BDA4}">
      <dgm:prSet/>
      <dgm:spPr/>
      <dgm:t>
        <a:bodyPr/>
        <a:lstStyle/>
        <a:p>
          <a:endParaRPr lang="en-US"/>
        </a:p>
      </dgm:t>
    </dgm:pt>
    <dgm:pt modelId="{732BF5E0-E3A6-4E91-BE5F-3DB6978B1AD7}" type="sibTrans" cxnId="{D4A3118A-EC01-4722-A170-B3C654B8BDA4}">
      <dgm:prSet/>
      <dgm:spPr/>
      <dgm:t>
        <a:bodyPr/>
        <a:lstStyle/>
        <a:p>
          <a:endParaRPr lang="en-US"/>
        </a:p>
      </dgm:t>
    </dgm:pt>
    <dgm:pt modelId="{989F2F6A-E01D-4175-ADB8-47BB22A008A5}">
      <dgm:prSet phldrT="[Text]"/>
      <dgm:spPr/>
      <dgm:t>
        <a:bodyPr/>
        <a:lstStyle/>
        <a:p>
          <a:r>
            <a:rPr lang="en-US"/>
            <a:t>Clinical Procedures</a:t>
          </a:r>
        </a:p>
      </dgm:t>
    </dgm:pt>
    <dgm:pt modelId="{7B82D8B6-89AF-445E-8D8A-980D63582D8C}" type="parTrans" cxnId="{B1A2C533-8D87-46E2-A5A3-11FC930B798B}">
      <dgm:prSet/>
      <dgm:spPr/>
      <dgm:t>
        <a:bodyPr/>
        <a:lstStyle/>
        <a:p>
          <a:endParaRPr lang="en-US"/>
        </a:p>
      </dgm:t>
    </dgm:pt>
    <dgm:pt modelId="{839BA15A-70AC-4C91-9D4F-73F435FD880B}" type="sibTrans" cxnId="{B1A2C533-8D87-46E2-A5A3-11FC930B798B}">
      <dgm:prSet/>
      <dgm:spPr/>
      <dgm:t>
        <a:bodyPr/>
        <a:lstStyle/>
        <a:p>
          <a:endParaRPr lang="en-US"/>
        </a:p>
      </dgm:t>
    </dgm:pt>
    <dgm:pt modelId="{6BF252D3-657E-4CCA-A60C-E244BBAD2A9D}">
      <dgm:prSet phldrT="[Text]"/>
      <dgm:spPr/>
      <dgm:t>
        <a:bodyPr/>
        <a:lstStyle/>
        <a:p>
          <a:r>
            <a:rPr lang="en-US"/>
            <a:t>Drug Information</a:t>
          </a:r>
        </a:p>
      </dgm:t>
    </dgm:pt>
    <dgm:pt modelId="{69FAE417-D0B7-478C-A53B-73E9C9BAA884}" type="parTrans" cxnId="{72D27CB4-C01D-4709-8A3C-7754EDC499DC}">
      <dgm:prSet/>
      <dgm:spPr/>
      <dgm:t>
        <a:bodyPr/>
        <a:lstStyle/>
        <a:p>
          <a:endParaRPr lang="en-US"/>
        </a:p>
      </dgm:t>
    </dgm:pt>
    <dgm:pt modelId="{73A905B7-E111-4D8A-B2C8-F0221E4F8C40}" type="sibTrans" cxnId="{72D27CB4-C01D-4709-8A3C-7754EDC499DC}">
      <dgm:prSet/>
      <dgm:spPr/>
      <dgm:t>
        <a:bodyPr/>
        <a:lstStyle/>
        <a:p>
          <a:endParaRPr lang="en-US"/>
        </a:p>
      </dgm:t>
    </dgm:pt>
    <dgm:pt modelId="{48C3C9D5-E6EF-43FA-97EF-00841D6168A8}">
      <dgm:prSet phldrT="[Text]"/>
      <dgm:spPr/>
      <dgm:t>
        <a:bodyPr/>
        <a:lstStyle/>
        <a:p>
          <a:r>
            <a:rPr lang="en-US"/>
            <a:t>Study Personnel</a:t>
          </a:r>
        </a:p>
      </dgm:t>
    </dgm:pt>
    <dgm:pt modelId="{DC19CF80-F490-49B1-8360-3D52F3FE0325}" type="parTrans" cxnId="{4785A98A-3D3E-40BF-8B44-AEC94BC2020F}">
      <dgm:prSet/>
      <dgm:spPr/>
      <dgm:t>
        <a:bodyPr/>
        <a:lstStyle/>
        <a:p>
          <a:endParaRPr lang="en-US"/>
        </a:p>
      </dgm:t>
    </dgm:pt>
    <dgm:pt modelId="{510B4831-BFE5-433A-9BFD-194757EAF10D}" type="sibTrans" cxnId="{4785A98A-3D3E-40BF-8B44-AEC94BC2020F}">
      <dgm:prSet/>
      <dgm:spPr/>
      <dgm:t>
        <a:bodyPr/>
        <a:lstStyle/>
        <a:p>
          <a:endParaRPr lang="en-US"/>
        </a:p>
      </dgm:t>
    </dgm:pt>
    <dgm:pt modelId="{B0DBEE88-62C2-4D36-8284-C2AB821AEF30}">
      <dgm:prSet phldrT="[Text]"/>
      <dgm:spPr/>
      <dgm:t>
        <a:bodyPr/>
        <a:lstStyle/>
        <a:p>
          <a:r>
            <a:rPr lang="en-US"/>
            <a:t>Safety Management and Reporting</a:t>
          </a:r>
        </a:p>
      </dgm:t>
    </dgm:pt>
    <dgm:pt modelId="{2A7F6CB9-0C7B-4993-AA92-11F97D5C553C}" type="parTrans" cxnId="{8DF11359-DAD8-4979-AE00-8979C9079E92}">
      <dgm:prSet/>
      <dgm:spPr/>
      <dgm:t>
        <a:bodyPr/>
        <a:lstStyle/>
        <a:p>
          <a:endParaRPr lang="en-US"/>
        </a:p>
      </dgm:t>
    </dgm:pt>
    <dgm:pt modelId="{E4B3B7ED-73E3-4E8E-B321-74D0D3B93FD2}" type="sibTrans" cxnId="{8DF11359-DAD8-4979-AE00-8979C9079E92}">
      <dgm:prSet/>
      <dgm:spPr/>
      <dgm:t>
        <a:bodyPr/>
        <a:lstStyle/>
        <a:p>
          <a:endParaRPr lang="en-US"/>
        </a:p>
      </dgm:t>
    </dgm:pt>
    <dgm:pt modelId="{EBBA9E7A-85CC-4E6E-9AF5-13456DB1BAE1}">
      <dgm:prSet phldrT="[Text]"/>
      <dgm:spPr/>
      <dgm:t>
        <a:bodyPr/>
        <a:lstStyle/>
        <a:p>
          <a:r>
            <a:rPr lang="en-US"/>
            <a:t>Research Procedures</a:t>
          </a:r>
        </a:p>
      </dgm:t>
    </dgm:pt>
    <dgm:pt modelId="{75DE704C-E3E2-480A-A4A5-3A5F9809B1F2}" type="parTrans" cxnId="{95E396B9-CDF7-454B-87DB-0A3F9B9A325B}">
      <dgm:prSet/>
      <dgm:spPr/>
      <dgm:t>
        <a:bodyPr/>
        <a:lstStyle/>
        <a:p>
          <a:endParaRPr lang="en-US"/>
        </a:p>
      </dgm:t>
    </dgm:pt>
    <dgm:pt modelId="{97B52F8D-27AC-4E65-954C-C0B379B2890B}" type="sibTrans" cxnId="{95E396B9-CDF7-454B-87DB-0A3F9B9A325B}">
      <dgm:prSet/>
      <dgm:spPr/>
      <dgm:t>
        <a:bodyPr/>
        <a:lstStyle/>
        <a:p>
          <a:endParaRPr lang="en-US"/>
        </a:p>
      </dgm:t>
    </dgm:pt>
    <dgm:pt modelId="{D450C88D-04CD-4740-BE0A-0FEFA85C1248}">
      <dgm:prSet phldrT="[Text]"/>
      <dgm:spPr/>
      <dgm:t>
        <a:bodyPr/>
        <a:lstStyle/>
        <a:p>
          <a:r>
            <a:rPr lang="en-US"/>
            <a:t>Drug Accountability</a:t>
          </a:r>
        </a:p>
      </dgm:t>
    </dgm:pt>
    <dgm:pt modelId="{DE82F2C3-C332-4074-8034-EBF0B5A6A625}" type="parTrans" cxnId="{633BC3E1-5514-48D3-B220-1B43980DD8FE}">
      <dgm:prSet/>
      <dgm:spPr/>
      <dgm:t>
        <a:bodyPr/>
        <a:lstStyle/>
        <a:p>
          <a:endParaRPr lang="en-US"/>
        </a:p>
      </dgm:t>
    </dgm:pt>
    <dgm:pt modelId="{5DA59C26-F0FE-4F19-9B06-EDDE84F5A09F}" type="sibTrans" cxnId="{633BC3E1-5514-48D3-B220-1B43980DD8FE}">
      <dgm:prSet/>
      <dgm:spPr/>
      <dgm:t>
        <a:bodyPr/>
        <a:lstStyle/>
        <a:p>
          <a:endParaRPr lang="en-US"/>
        </a:p>
      </dgm:t>
    </dgm:pt>
    <dgm:pt modelId="{61872FCD-C9F3-4DAA-B69D-A9A01A1C1390}">
      <dgm:prSet phldrT="[Text]"/>
      <dgm:spPr/>
      <dgm:t>
        <a:bodyPr/>
        <a:lstStyle/>
        <a:p>
          <a:r>
            <a:rPr lang="en-US"/>
            <a:t>Contracts/Agreements/Financial Documents</a:t>
          </a:r>
        </a:p>
      </dgm:t>
    </dgm:pt>
    <dgm:pt modelId="{E4757869-47FA-417D-A251-5346B78E46F5}" type="parTrans" cxnId="{0AE090A2-E5FF-48F0-AEE8-53C45B6F8370}">
      <dgm:prSet/>
      <dgm:spPr/>
      <dgm:t>
        <a:bodyPr/>
        <a:lstStyle/>
        <a:p>
          <a:endParaRPr lang="en-US"/>
        </a:p>
      </dgm:t>
    </dgm:pt>
    <dgm:pt modelId="{8AF1578E-FA08-4922-83FE-2C392CDA4B38}" type="sibTrans" cxnId="{0AE090A2-E5FF-48F0-AEE8-53C45B6F8370}">
      <dgm:prSet/>
      <dgm:spPr/>
      <dgm:t>
        <a:bodyPr/>
        <a:lstStyle/>
        <a:p>
          <a:endParaRPr lang="en-US"/>
        </a:p>
      </dgm:t>
    </dgm:pt>
    <dgm:pt modelId="{BA933B2D-9837-4D25-81CF-5539F844080A}">
      <dgm:prSet phldrT="[Text]"/>
      <dgm:spPr/>
      <dgm:t>
        <a:bodyPr/>
        <a:lstStyle/>
        <a:p>
          <a:r>
            <a:rPr lang="en-US"/>
            <a:t>Clinical Trials.gov</a:t>
          </a:r>
        </a:p>
      </dgm:t>
    </dgm:pt>
    <dgm:pt modelId="{9ED3624A-937F-4590-A0CC-C8444206F67E}" type="parTrans" cxnId="{339A7419-4E49-47C6-877C-4F10F79B78DF}">
      <dgm:prSet/>
      <dgm:spPr/>
      <dgm:t>
        <a:bodyPr/>
        <a:lstStyle/>
        <a:p>
          <a:endParaRPr lang="en-US"/>
        </a:p>
      </dgm:t>
    </dgm:pt>
    <dgm:pt modelId="{9295FB39-3D42-4BB6-B400-B8D2C50D9352}" type="sibTrans" cxnId="{339A7419-4E49-47C6-877C-4F10F79B78DF}">
      <dgm:prSet/>
      <dgm:spPr/>
      <dgm:t>
        <a:bodyPr/>
        <a:lstStyle/>
        <a:p>
          <a:endParaRPr lang="en-US"/>
        </a:p>
      </dgm:t>
    </dgm:pt>
    <dgm:pt modelId="{3535F3F3-A041-4E40-B644-AFE801BAD97D}">
      <dgm:prSet phldrT="[Text]"/>
      <dgm:spPr/>
      <dgm:t>
        <a:bodyPr/>
        <a:lstStyle/>
        <a:p>
          <a:r>
            <a:rPr lang="en-US"/>
            <a:t>Training</a:t>
          </a:r>
        </a:p>
      </dgm:t>
    </dgm:pt>
    <dgm:pt modelId="{7017CE39-22A4-46C0-AFDC-AC8C7482C231}" type="parTrans" cxnId="{400C99C6-6076-4446-8126-7E2DEE5D4DA9}">
      <dgm:prSet/>
      <dgm:spPr/>
      <dgm:t>
        <a:bodyPr/>
        <a:lstStyle/>
        <a:p>
          <a:endParaRPr lang="en-US"/>
        </a:p>
      </dgm:t>
    </dgm:pt>
    <dgm:pt modelId="{8DB78F4E-5981-4441-9F19-6C2B89B66F72}" type="sibTrans" cxnId="{400C99C6-6076-4446-8126-7E2DEE5D4DA9}">
      <dgm:prSet/>
      <dgm:spPr/>
      <dgm:t>
        <a:bodyPr/>
        <a:lstStyle/>
        <a:p>
          <a:endParaRPr lang="en-US"/>
        </a:p>
      </dgm:t>
    </dgm:pt>
    <dgm:pt modelId="{0974E0DD-DDDE-4F40-B54F-90ADDB406CBA}">
      <dgm:prSet phldrT="[Text]"/>
      <dgm:spPr/>
      <dgm:t>
        <a:bodyPr/>
        <a:lstStyle/>
        <a:p>
          <a:r>
            <a:rPr lang="en-US"/>
            <a:t>Subject Tracking and Recruitment</a:t>
          </a:r>
        </a:p>
      </dgm:t>
    </dgm:pt>
    <dgm:pt modelId="{33C6983B-D04C-4755-BD03-0CAE479DBEA5}" type="parTrans" cxnId="{D69CF775-E163-4C59-A37F-88357AD6A784}">
      <dgm:prSet/>
      <dgm:spPr/>
      <dgm:t>
        <a:bodyPr/>
        <a:lstStyle/>
        <a:p>
          <a:endParaRPr lang="en-US"/>
        </a:p>
      </dgm:t>
    </dgm:pt>
    <dgm:pt modelId="{C7049B4C-4D06-47EB-94D8-330FC5BC6588}" type="sibTrans" cxnId="{D69CF775-E163-4C59-A37F-88357AD6A784}">
      <dgm:prSet/>
      <dgm:spPr/>
      <dgm:t>
        <a:bodyPr/>
        <a:lstStyle/>
        <a:p>
          <a:endParaRPr lang="en-US"/>
        </a:p>
      </dgm:t>
    </dgm:pt>
    <dgm:pt modelId="{2DACF1D3-38D3-4F50-A4FA-188CCCBC1196}">
      <dgm:prSet phldrT="[Text]"/>
      <dgm:spPr/>
      <dgm:t>
        <a:bodyPr/>
        <a:lstStyle/>
        <a:p>
          <a:r>
            <a:rPr lang="en-US"/>
            <a:t>Data Collection</a:t>
          </a:r>
        </a:p>
      </dgm:t>
    </dgm:pt>
    <dgm:pt modelId="{9A7ABBFC-E135-4771-BF7E-27F72689763D}" type="parTrans" cxnId="{E0394DA1-EFB3-4338-8199-9301B842CD32}">
      <dgm:prSet/>
      <dgm:spPr/>
      <dgm:t>
        <a:bodyPr/>
        <a:lstStyle/>
        <a:p>
          <a:endParaRPr lang="en-US"/>
        </a:p>
      </dgm:t>
    </dgm:pt>
    <dgm:pt modelId="{EEA2E1B4-9FF3-4D9F-937D-93CB91C8FA0B}" type="sibTrans" cxnId="{E0394DA1-EFB3-4338-8199-9301B842CD32}">
      <dgm:prSet/>
      <dgm:spPr/>
      <dgm:t>
        <a:bodyPr/>
        <a:lstStyle/>
        <a:p>
          <a:endParaRPr lang="en-US"/>
        </a:p>
      </dgm:t>
    </dgm:pt>
    <dgm:pt modelId="{07832592-A002-4A61-8BE0-134726AD9A34}">
      <dgm:prSet phldrT="[Text]"/>
      <dgm:spPr/>
      <dgm:t>
        <a:bodyPr/>
        <a:lstStyle/>
        <a:p>
          <a:r>
            <a:rPr lang="en-US"/>
            <a:t>Monitoring</a:t>
          </a:r>
        </a:p>
      </dgm:t>
    </dgm:pt>
    <dgm:pt modelId="{A6A47C42-27B2-4392-843B-C68FE4EDE24E}" type="parTrans" cxnId="{3A027164-240E-4AA9-8B8A-E41F7A1DC961}">
      <dgm:prSet/>
      <dgm:spPr/>
      <dgm:t>
        <a:bodyPr/>
        <a:lstStyle/>
        <a:p>
          <a:endParaRPr lang="en-US"/>
        </a:p>
      </dgm:t>
    </dgm:pt>
    <dgm:pt modelId="{D0490CA8-1981-4510-A861-74E2394B70FD}" type="sibTrans" cxnId="{3A027164-240E-4AA9-8B8A-E41F7A1DC961}">
      <dgm:prSet/>
      <dgm:spPr/>
      <dgm:t>
        <a:bodyPr/>
        <a:lstStyle/>
        <a:p>
          <a:endParaRPr lang="en-US"/>
        </a:p>
      </dgm:t>
    </dgm:pt>
    <dgm:pt modelId="{4A2515B4-8628-422B-ACDE-ABA2B5F6D0DE}">
      <dgm:prSet phldrT="[Text]"/>
      <dgm:spPr/>
      <dgm:t>
        <a:bodyPr/>
        <a:lstStyle/>
        <a:p>
          <a:r>
            <a:rPr lang="en-US"/>
            <a:t>Subject Case Histories</a:t>
          </a:r>
        </a:p>
      </dgm:t>
    </dgm:pt>
    <dgm:pt modelId="{F77552CB-0734-408B-B445-7C815951993F}" type="parTrans" cxnId="{D5E5BD61-1AA6-48A2-9AFE-6831F30015D2}">
      <dgm:prSet/>
      <dgm:spPr/>
      <dgm:t>
        <a:bodyPr/>
        <a:lstStyle/>
        <a:p>
          <a:endParaRPr lang="en-US"/>
        </a:p>
      </dgm:t>
    </dgm:pt>
    <dgm:pt modelId="{D30B9295-4B2D-496A-AF50-5AE439581828}" type="sibTrans" cxnId="{D5E5BD61-1AA6-48A2-9AFE-6831F30015D2}">
      <dgm:prSet/>
      <dgm:spPr/>
      <dgm:t>
        <a:bodyPr/>
        <a:lstStyle/>
        <a:p>
          <a:endParaRPr lang="en-US"/>
        </a:p>
      </dgm:t>
    </dgm:pt>
    <dgm:pt modelId="{ABD7DCC7-E510-410E-B36C-D28B3B1F4714}">
      <dgm:prSet phldrT="[Text]"/>
      <dgm:spPr/>
      <dgm:t>
        <a:bodyPr/>
        <a:lstStyle/>
        <a:p>
          <a:r>
            <a:rPr lang="en-US"/>
            <a:t>External Audit Support</a:t>
          </a:r>
        </a:p>
      </dgm:t>
    </dgm:pt>
    <dgm:pt modelId="{2F0F6D51-4777-4A8C-936B-2D15D119DCF9}" type="parTrans" cxnId="{EB1D9AC0-9E16-46AF-967A-E1F363F4B222}">
      <dgm:prSet/>
      <dgm:spPr/>
      <dgm:t>
        <a:bodyPr/>
        <a:lstStyle/>
        <a:p>
          <a:endParaRPr lang="en-US"/>
        </a:p>
      </dgm:t>
    </dgm:pt>
    <dgm:pt modelId="{E01EF39E-0675-427D-8336-19A5CCE48DEF}" type="sibTrans" cxnId="{EB1D9AC0-9E16-46AF-967A-E1F363F4B222}">
      <dgm:prSet/>
      <dgm:spPr/>
      <dgm:t>
        <a:bodyPr/>
        <a:lstStyle/>
        <a:p>
          <a:endParaRPr lang="en-US"/>
        </a:p>
      </dgm:t>
    </dgm:pt>
    <dgm:pt modelId="{AEE8D620-F3CF-4F93-B2F0-D283C26B6F3E}" type="pres">
      <dgm:prSet presAssocID="{00FEF73F-0C59-4AEB-B172-FFF30384917F}" presName="Name0" presStyleCnt="0">
        <dgm:presLayoutVars>
          <dgm:dir/>
          <dgm:animLvl val="lvl"/>
          <dgm:resizeHandles val="exact"/>
        </dgm:presLayoutVars>
      </dgm:prSet>
      <dgm:spPr/>
    </dgm:pt>
    <dgm:pt modelId="{76405C9C-B2ED-4EBB-A446-D1BD985538DD}" type="pres">
      <dgm:prSet presAssocID="{0381400C-325A-48C7-ABFC-5E331C2E3BD0}" presName="linNode" presStyleCnt="0"/>
      <dgm:spPr/>
    </dgm:pt>
    <dgm:pt modelId="{30B090B1-0553-4E69-9C39-32B4AA33A4E0}" type="pres">
      <dgm:prSet presAssocID="{0381400C-325A-48C7-ABFC-5E331C2E3BD0}" presName="parentText" presStyleLbl="node1" presStyleIdx="0" presStyleCnt="19" custScaleY="90910">
        <dgm:presLayoutVars>
          <dgm:chMax val="1"/>
          <dgm:bulletEnabled val="1"/>
        </dgm:presLayoutVars>
      </dgm:prSet>
      <dgm:spPr/>
    </dgm:pt>
    <dgm:pt modelId="{37DE80C2-5977-40D7-9E33-EB425C35905A}" type="pres">
      <dgm:prSet presAssocID="{235FDF49-227C-41F1-8D88-C16077474EEE}" presName="sp" presStyleCnt="0"/>
      <dgm:spPr/>
    </dgm:pt>
    <dgm:pt modelId="{07EAE828-C9D6-473D-9F91-D5ED0B06E4A2}" type="pres">
      <dgm:prSet presAssocID="{F22D6A99-2889-488D-9FAB-48AC1FD8CDD4}" presName="linNode" presStyleCnt="0"/>
      <dgm:spPr/>
    </dgm:pt>
    <dgm:pt modelId="{9DFA7BFB-92AB-4E04-AF14-B26D1458DBAA}" type="pres">
      <dgm:prSet presAssocID="{F22D6A99-2889-488D-9FAB-48AC1FD8CDD4}" presName="parentText" presStyleLbl="node1" presStyleIdx="1" presStyleCnt="19">
        <dgm:presLayoutVars>
          <dgm:chMax val="1"/>
          <dgm:bulletEnabled val="1"/>
        </dgm:presLayoutVars>
      </dgm:prSet>
      <dgm:spPr/>
    </dgm:pt>
    <dgm:pt modelId="{29BC2A21-2666-490F-9C91-8EB9770FDD60}" type="pres">
      <dgm:prSet presAssocID="{8BC17E36-2FFB-42CF-AA03-7000DC615DA8}" presName="sp" presStyleCnt="0"/>
      <dgm:spPr/>
    </dgm:pt>
    <dgm:pt modelId="{629EC7FE-90E0-47F4-957F-8564DED88E77}" type="pres">
      <dgm:prSet presAssocID="{D9F82F1D-11EA-4793-AE1C-8EDA89985587}" presName="linNode" presStyleCnt="0"/>
      <dgm:spPr/>
    </dgm:pt>
    <dgm:pt modelId="{ECBE1826-7D95-4F23-97A6-7F25CADC8F48}" type="pres">
      <dgm:prSet presAssocID="{D9F82F1D-11EA-4793-AE1C-8EDA89985587}" presName="parentText" presStyleLbl="node1" presStyleIdx="2" presStyleCnt="19">
        <dgm:presLayoutVars>
          <dgm:chMax val="1"/>
          <dgm:bulletEnabled val="1"/>
        </dgm:presLayoutVars>
      </dgm:prSet>
      <dgm:spPr/>
    </dgm:pt>
    <dgm:pt modelId="{73C7D6DE-02F4-4419-A2B2-B44B2ACDF784}" type="pres">
      <dgm:prSet presAssocID="{732BF5E0-E3A6-4E91-BE5F-3DB6978B1AD7}" presName="sp" presStyleCnt="0"/>
      <dgm:spPr/>
    </dgm:pt>
    <dgm:pt modelId="{27620636-5DA8-4C19-B8B2-9911E53176F1}" type="pres">
      <dgm:prSet presAssocID="{68AAB372-BB26-4B2B-9D32-7FD745B70CE6}" presName="linNode" presStyleCnt="0"/>
      <dgm:spPr/>
    </dgm:pt>
    <dgm:pt modelId="{5CAABD01-CDFD-4758-BB2F-0EDD54AD28A6}" type="pres">
      <dgm:prSet presAssocID="{68AAB372-BB26-4B2B-9D32-7FD745B70CE6}" presName="parentText" presStyleLbl="node1" presStyleIdx="3" presStyleCnt="19">
        <dgm:presLayoutVars>
          <dgm:chMax val="1"/>
          <dgm:bulletEnabled val="1"/>
        </dgm:presLayoutVars>
      </dgm:prSet>
      <dgm:spPr/>
    </dgm:pt>
    <dgm:pt modelId="{BC91C05C-68A7-497E-B6AD-7E4EE44294D5}" type="pres">
      <dgm:prSet presAssocID="{1ED44772-237A-4729-96B9-7A4453465DFC}" presName="sp" presStyleCnt="0"/>
      <dgm:spPr/>
    </dgm:pt>
    <dgm:pt modelId="{1500A95F-5AF1-4FF6-A26B-B4DA8D3477E0}" type="pres">
      <dgm:prSet presAssocID="{0B1BD7D0-F6B1-480F-BB81-4CABAFFFA47F}" presName="linNode" presStyleCnt="0"/>
      <dgm:spPr/>
    </dgm:pt>
    <dgm:pt modelId="{BCDEB776-893E-4BB8-96B7-188000358FD6}" type="pres">
      <dgm:prSet presAssocID="{0B1BD7D0-F6B1-480F-BB81-4CABAFFFA47F}" presName="parentText" presStyleLbl="node1" presStyleIdx="4" presStyleCnt="19">
        <dgm:presLayoutVars>
          <dgm:chMax val="1"/>
          <dgm:bulletEnabled val="1"/>
        </dgm:presLayoutVars>
      </dgm:prSet>
      <dgm:spPr/>
    </dgm:pt>
    <dgm:pt modelId="{2E2B7F3B-CC44-47DF-BED1-1858F1281BBE}" type="pres">
      <dgm:prSet presAssocID="{F65E3027-E024-478E-9009-B0552008AAE9}" presName="sp" presStyleCnt="0"/>
      <dgm:spPr/>
    </dgm:pt>
    <dgm:pt modelId="{626070CB-91E0-4A53-8BEC-7F50D1AB5BDB}" type="pres">
      <dgm:prSet presAssocID="{989F2F6A-E01D-4175-ADB8-47BB22A008A5}" presName="linNode" presStyleCnt="0"/>
      <dgm:spPr/>
    </dgm:pt>
    <dgm:pt modelId="{FF7E9E17-DB54-429B-9C5A-5E8377079C7A}" type="pres">
      <dgm:prSet presAssocID="{989F2F6A-E01D-4175-ADB8-47BB22A008A5}" presName="parentText" presStyleLbl="node1" presStyleIdx="5" presStyleCnt="19">
        <dgm:presLayoutVars>
          <dgm:chMax val="1"/>
          <dgm:bulletEnabled val="1"/>
        </dgm:presLayoutVars>
      </dgm:prSet>
      <dgm:spPr/>
    </dgm:pt>
    <dgm:pt modelId="{0281F57D-32B3-41E1-9ADB-518FA350FDD2}" type="pres">
      <dgm:prSet presAssocID="{839BA15A-70AC-4C91-9D4F-73F435FD880B}" presName="sp" presStyleCnt="0"/>
      <dgm:spPr/>
    </dgm:pt>
    <dgm:pt modelId="{87584962-1545-4F11-8911-E0F1320875BC}" type="pres">
      <dgm:prSet presAssocID="{EBBA9E7A-85CC-4E6E-9AF5-13456DB1BAE1}" presName="linNode" presStyleCnt="0"/>
      <dgm:spPr/>
    </dgm:pt>
    <dgm:pt modelId="{72189BC7-557A-4AEA-B1BE-D71B8FBFCA9B}" type="pres">
      <dgm:prSet presAssocID="{EBBA9E7A-85CC-4E6E-9AF5-13456DB1BAE1}" presName="parentText" presStyleLbl="node1" presStyleIdx="6" presStyleCnt="19">
        <dgm:presLayoutVars>
          <dgm:chMax val="1"/>
          <dgm:bulletEnabled val="1"/>
        </dgm:presLayoutVars>
      </dgm:prSet>
      <dgm:spPr/>
    </dgm:pt>
    <dgm:pt modelId="{92D50BC4-7C17-404E-9482-CDA5CF21C3F0}" type="pres">
      <dgm:prSet presAssocID="{97B52F8D-27AC-4E65-954C-C0B379B2890B}" presName="sp" presStyleCnt="0"/>
      <dgm:spPr/>
    </dgm:pt>
    <dgm:pt modelId="{047CDD01-AFFC-4A09-B2CE-2A88CAE3BBA7}" type="pres">
      <dgm:prSet presAssocID="{6BF252D3-657E-4CCA-A60C-E244BBAD2A9D}" presName="linNode" presStyleCnt="0"/>
      <dgm:spPr/>
    </dgm:pt>
    <dgm:pt modelId="{5457FDA2-7509-467E-9487-353D8A46D47E}" type="pres">
      <dgm:prSet presAssocID="{6BF252D3-657E-4CCA-A60C-E244BBAD2A9D}" presName="parentText" presStyleLbl="node1" presStyleIdx="7" presStyleCnt="19">
        <dgm:presLayoutVars>
          <dgm:chMax val="1"/>
          <dgm:bulletEnabled val="1"/>
        </dgm:presLayoutVars>
      </dgm:prSet>
      <dgm:spPr/>
    </dgm:pt>
    <dgm:pt modelId="{CF64AA5B-2313-4B8C-93E8-6687C69DA32A}" type="pres">
      <dgm:prSet presAssocID="{73A905B7-E111-4D8A-B2C8-F0221E4F8C40}" presName="sp" presStyleCnt="0"/>
      <dgm:spPr/>
    </dgm:pt>
    <dgm:pt modelId="{4C191FBF-CD18-4881-82BF-03124FD4FC16}" type="pres">
      <dgm:prSet presAssocID="{D450C88D-04CD-4740-BE0A-0FEFA85C1248}" presName="linNode" presStyleCnt="0"/>
      <dgm:spPr/>
    </dgm:pt>
    <dgm:pt modelId="{DAC136D3-03F9-47D9-8744-19F76BF13107}" type="pres">
      <dgm:prSet presAssocID="{D450C88D-04CD-4740-BE0A-0FEFA85C1248}" presName="parentText" presStyleLbl="node1" presStyleIdx="8" presStyleCnt="19">
        <dgm:presLayoutVars>
          <dgm:chMax val="1"/>
          <dgm:bulletEnabled val="1"/>
        </dgm:presLayoutVars>
      </dgm:prSet>
      <dgm:spPr/>
    </dgm:pt>
    <dgm:pt modelId="{F779AA13-24B2-459E-9E85-37A6E752D927}" type="pres">
      <dgm:prSet presAssocID="{5DA59C26-F0FE-4F19-9B06-EDDE84F5A09F}" presName="sp" presStyleCnt="0"/>
      <dgm:spPr/>
    </dgm:pt>
    <dgm:pt modelId="{FB1E7FF4-20E8-430A-BC89-430E5D34A7B0}" type="pres">
      <dgm:prSet presAssocID="{3535F3F3-A041-4E40-B644-AFE801BAD97D}" presName="linNode" presStyleCnt="0"/>
      <dgm:spPr/>
    </dgm:pt>
    <dgm:pt modelId="{26D04198-56B6-4E8E-8E74-7306EE81981E}" type="pres">
      <dgm:prSet presAssocID="{3535F3F3-A041-4E40-B644-AFE801BAD97D}" presName="parentText" presStyleLbl="node1" presStyleIdx="9" presStyleCnt="19">
        <dgm:presLayoutVars>
          <dgm:chMax val="1"/>
          <dgm:bulletEnabled val="1"/>
        </dgm:presLayoutVars>
      </dgm:prSet>
      <dgm:spPr/>
    </dgm:pt>
    <dgm:pt modelId="{18DC8247-09EE-443E-B96F-F79C9DE8EF81}" type="pres">
      <dgm:prSet presAssocID="{8DB78F4E-5981-4441-9F19-6C2B89B66F72}" presName="sp" presStyleCnt="0"/>
      <dgm:spPr/>
    </dgm:pt>
    <dgm:pt modelId="{2EF39A2E-A5C0-4A0B-B292-1DD9CE85BB95}" type="pres">
      <dgm:prSet presAssocID="{48C3C9D5-E6EF-43FA-97EF-00841D6168A8}" presName="linNode" presStyleCnt="0"/>
      <dgm:spPr/>
    </dgm:pt>
    <dgm:pt modelId="{774D7CBA-6030-4E8E-9698-8DF7EB15C5FD}" type="pres">
      <dgm:prSet presAssocID="{48C3C9D5-E6EF-43FA-97EF-00841D6168A8}" presName="parentText" presStyleLbl="node1" presStyleIdx="10" presStyleCnt="19">
        <dgm:presLayoutVars>
          <dgm:chMax val="1"/>
          <dgm:bulletEnabled val="1"/>
        </dgm:presLayoutVars>
      </dgm:prSet>
      <dgm:spPr/>
    </dgm:pt>
    <dgm:pt modelId="{3D27E4EF-92E9-4C45-A617-01AC8C5BA64B}" type="pres">
      <dgm:prSet presAssocID="{510B4831-BFE5-433A-9BFD-194757EAF10D}" presName="sp" presStyleCnt="0"/>
      <dgm:spPr/>
    </dgm:pt>
    <dgm:pt modelId="{984CF846-A038-48CB-A5D7-9885A658D692}" type="pres">
      <dgm:prSet presAssocID="{0974E0DD-DDDE-4F40-B54F-90ADDB406CBA}" presName="linNode" presStyleCnt="0"/>
      <dgm:spPr/>
    </dgm:pt>
    <dgm:pt modelId="{47B54F87-8F04-486C-8589-8C93C473261D}" type="pres">
      <dgm:prSet presAssocID="{0974E0DD-DDDE-4F40-B54F-90ADDB406CBA}" presName="parentText" presStyleLbl="node1" presStyleIdx="11" presStyleCnt="19">
        <dgm:presLayoutVars>
          <dgm:chMax val="1"/>
          <dgm:bulletEnabled val="1"/>
        </dgm:presLayoutVars>
      </dgm:prSet>
      <dgm:spPr/>
    </dgm:pt>
    <dgm:pt modelId="{46E1256D-5C0C-4CA1-9CB9-26A1A55EA073}" type="pres">
      <dgm:prSet presAssocID="{C7049B4C-4D06-47EB-94D8-330FC5BC6588}" presName="sp" presStyleCnt="0"/>
      <dgm:spPr/>
    </dgm:pt>
    <dgm:pt modelId="{D3BD6EE1-84CF-4715-81C4-F20DF389C0F4}" type="pres">
      <dgm:prSet presAssocID="{2DACF1D3-38D3-4F50-A4FA-188CCCBC1196}" presName="linNode" presStyleCnt="0"/>
      <dgm:spPr/>
    </dgm:pt>
    <dgm:pt modelId="{154E5885-964E-4E59-B1ED-F246F5AF86A4}" type="pres">
      <dgm:prSet presAssocID="{2DACF1D3-38D3-4F50-A4FA-188CCCBC1196}" presName="parentText" presStyleLbl="node1" presStyleIdx="12" presStyleCnt="19">
        <dgm:presLayoutVars>
          <dgm:chMax val="1"/>
          <dgm:bulletEnabled val="1"/>
        </dgm:presLayoutVars>
      </dgm:prSet>
      <dgm:spPr/>
    </dgm:pt>
    <dgm:pt modelId="{02A0A54C-D79E-4740-8594-60EEE7B27CF9}" type="pres">
      <dgm:prSet presAssocID="{EEA2E1B4-9FF3-4D9F-937D-93CB91C8FA0B}" presName="sp" presStyleCnt="0"/>
      <dgm:spPr/>
    </dgm:pt>
    <dgm:pt modelId="{CE39AED1-BC77-419B-AC3E-C864477EF062}" type="pres">
      <dgm:prSet presAssocID="{B0DBEE88-62C2-4D36-8284-C2AB821AEF30}" presName="linNode" presStyleCnt="0"/>
      <dgm:spPr/>
    </dgm:pt>
    <dgm:pt modelId="{F53C2926-30AD-4C5B-98FD-9516E7801E48}" type="pres">
      <dgm:prSet presAssocID="{B0DBEE88-62C2-4D36-8284-C2AB821AEF30}" presName="parentText" presStyleLbl="node1" presStyleIdx="13" presStyleCnt="19">
        <dgm:presLayoutVars>
          <dgm:chMax val="1"/>
          <dgm:bulletEnabled val="1"/>
        </dgm:presLayoutVars>
      </dgm:prSet>
      <dgm:spPr/>
    </dgm:pt>
    <dgm:pt modelId="{DEA40913-072E-404E-96AB-F97B30FA8323}" type="pres">
      <dgm:prSet presAssocID="{E4B3B7ED-73E3-4E8E-B321-74D0D3B93FD2}" presName="sp" presStyleCnt="0"/>
      <dgm:spPr/>
    </dgm:pt>
    <dgm:pt modelId="{81C75827-DBBE-4479-B78C-8B874A166544}" type="pres">
      <dgm:prSet presAssocID="{07832592-A002-4A61-8BE0-134726AD9A34}" presName="linNode" presStyleCnt="0"/>
      <dgm:spPr/>
    </dgm:pt>
    <dgm:pt modelId="{19749EAA-47F6-4367-82D9-75B9C88DD739}" type="pres">
      <dgm:prSet presAssocID="{07832592-A002-4A61-8BE0-134726AD9A34}" presName="parentText" presStyleLbl="node1" presStyleIdx="14" presStyleCnt="19">
        <dgm:presLayoutVars>
          <dgm:chMax val="1"/>
          <dgm:bulletEnabled val="1"/>
        </dgm:presLayoutVars>
      </dgm:prSet>
      <dgm:spPr/>
    </dgm:pt>
    <dgm:pt modelId="{66F3F359-3AF1-4E6E-B3F7-CB92B5ED458B}" type="pres">
      <dgm:prSet presAssocID="{D0490CA8-1981-4510-A861-74E2394B70FD}" presName="sp" presStyleCnt="0"/>
      <dgm:spPr/>
    </dgm:pt>
    <dgm:pt modelId="{8443B72F-4914-4594-9292-E62BC5C44A3D}" type="pres">
      <dgm:prSet presAssocID="{BA933B2D-9837-4D25-81CF-5539F844080A}" presName="linNode" presStyleCnt="0"/>
      <dgm:spPr/>
    </dgm:pt>
    <dgm:pt modelId="{3303F482-D0F7-4967-98F2-5AECB9F0C6F8}" type="pres">
      <dgm:prSet presAssocID="{BA933B2D-9837-4D25-81CF-5539F844080A}" presName="parentText" presStyleLbl="node1" presStyleIdx="15" presStyleCnt="19">
        <dgm:presLayoutVars>
          <dgm:chMax val="1"/>
          <dgm:bulletEnabled val="1"/>
        </dgm:presLayoutVars>
      </dgm:prSet>
      <dgm:spPr/>
    </dgm:pt>
    <dgm:pt modelId="{9CE9ED00-74C6-4773-A394-87EF777AC74C}" type="pres">
      <dgm:prSet presAssocID="{9295FB39-3D42-4BB6-B400-B8D2C50D9352}" presName="sp" presStyleCnt="0"/>
      <dgm:spPr/>
    </dgm:pt>
    <dgm:pt modelId="{CD08762F-836E-4A0D-BAE9-6FF387E772E7}" type="pres">
      <dgm:prSet presAssocID="{4A2515B4-8628-422B-ACDE-ABA2B5F6D0DE}" presName="linNode" presStyleCnt="0"/>
      <dgm:spPr/>
    </dgm:pt>
    <dgm:pt modelId="{E3CE2EE9-A97F-46EF-9BB7-AD167437CED0}" type="pres">
      <dgm:prSet presAssocID="{4A2515B4-8628-422B-ACDE-ABA2B5F6D0DE}" presName="parentText" presStyleLbl="node1" presStyleIdx="16" presStyleCnt="19">
        <dgm:presLayoutVars>
          <dgm:chMax val="1"/>
          <dgm:bulletEnabled val="1"/>
        </dgm:presLayoutVars>
      </dgm:prSet>
      <dgm:spPr/>
    </dgm:pt>
    <dgm:pt modelId="{FC8670B2-0160-4733-96CF-AA54982A6B58}" type="pres">
      <dgm:prSet presAssocID="{D30B9295-4B2D-496A-AF50-5AE439581828}" presName="sp" presStyleCnt="0"/>
      <dgm:spPr/>
    </dgm:pt>
    <dgm:pt modelId="{654A2CBD-A2F8-41FA-9247-0F9ABF3EC468}" type="pres">
      <dgm:prSet presAssocID="{ABD7DCC7-E510-410E-B36C-D28B3B1F4714}" presName="linNode" presStyleCnt="0"/>
      <dgm:spPr/>
    </dgm:pt>
    <dgm:pt modelId="{F53038FA-CA7C-4AFA-8E1C-DA361D9CEC2B}" type="pres">
      <dgm:prSet presAssocID="{ABD7DCC7-E510-410E-B36C-D28B3B1F4714}" presName="parentText" presStyleLbl="node1" presStyleIdx="17" presStyleCnt="19">
        <dgm:presLayoutVars>
          <dgm:chMax val="1"/>
          <dgm:bulletEnabled val="1"/>
        </dgm:presLayoutVars>
      </dgm:prSet>
      <dgm:spPr/>
    </dgm:pt>
    <dgm:pt modelId="{635FC94E-2EDE-4BDF-A1DC-2C9376C72B63}" type="pres">
      <dgm:prSet presAssocID="{E01EF39E-0675-427D-8336-19A5CCE48DEF}" presName="sp" presStyleCnt="0"/>
      <dgm:spPr/>
    </dgm:pt>
    <dgm:pt modelId="{C231CA07-9CA8-44E0-A3A0-0EA22079C3A1}" type="pres">
      <dgm:prSet presAssocID="{61872FCD-C9F3-4DAA-B69D-A9A01A1C1390}" presName="linNode" presStyleCnt="0"/>
      <dgm:spPr/>
    </dgm:pt>
    <dgm:pt modelId="{02916624-A6B7-47D4-AFEA-7800B8231047}" type="pres">
      <dgm:prSet presAssocID="{61872FCD-C9F3-4DAA-B69D-A9A01A1C1390}" presName="parentText" presStyleLbl="node1" presStyleIdx="18" presStyleCnt="19">
        <dgm:presLayoutVars>
          <dgm:chMax val="1"/>
          <dgm:bulletEnabled val="1"/>
        </dgm:presLayoutVars>
      </dgm:prSet>
      <dgm:spPr/>
    </dgm:pt>
  </dgm:ptLst>
  <dgm:cxnLst>
    <dgm:cxn modelId="{856E0C08-8A1C-4052-A54A-7CE89F9EA390}" type="presOf" srcId="{6BF252D3-657E-4CCA-A60C-E244BBAD2A9D}" destId="{5457FDA2-7509-467E-9487-353D8A46D47E}" srcOrd="0" destOrd="0" presId="urn:microsoft.com/office/officeart/2005/8/layout/vList5"/>
    <dgm:cxn modelId="{6FA98908-F420-420D-9D8D-FB7D1F877267}" type="presOf" srcId="{4A2515B4-8628-422B-ACDE-ABA2B5F6D0DE}" destId="{E3CE2EE9-A97F-46EF-9BB7-AD167437CED0}" srcOrd="0" destOrd="0" presId="urn:microsoft.com/office/officeart/2005/8/layout/vList5"/>
    <dgm:cxn modelId="{4525520E-179D-4E8B-B1BF-B82E8A33617B}" type="presOf" srcId="{3535F3F3-A041-4E40-B644-AFE801BAD97D}" destId="{26D04198-56B6-4E8E-8E74-7306EE81981E}" srcOrd="0" destOrd="0" presId="urn:microsoft.com/office/officeart/2005/8/layout/vList5"/>
    <dgm:cxn modelId="{E6B15715-7BF4-4DE5-974C-2E6B2A49188F}" type="presOf" srcId="{B0DBEE88-62C2-4D36-8284-C2AB821AEF30}" destId="{F53C2926-30AD-4C5B-98FD-9516E7801E48}" srcOrd="0" destOrd="0" presId="urn:microsoft.com/office/officeart/2005/8/layout/vList5"/>
    <dgm:cxn modelId="{339A7419-4E49-47C6-877C-4F10F79B78DF}" srcId="{00FEF73F-0C59-4AEB-B172-FFF30384917F}" destId="{BA933B2D-9837-4D25-81CF-5539F844080A}" srcOrd="15" destOrd="0" parTransId="{9ED3624A-937F-4590-A0CC-C8444206F67E}" sibTransId="{9295FB39-3D42-4BB6-B400-B8D2C50D9352}"/>
    <dgm:cxn modelId="{6CF7CC24-D7B0-4F74-8A0A-F88988E95BD8}" type="presOf" srcId="{48C3C9D5-E6EF-43FA-97EF-00841D6168A8}" destId="{774D7CBA-6030-4E8E-9698-8DF7EB15C5FD}" srcOrd="0" destOrd="0" presId="urn:microsoft.com/office/officeart/2005/8/layout/vList5"/>
    <dgm:cxn modelId="{A908B325-AA42-4F8B-9001-7D41E9E34C90}" srcId="{00FEF73F-0C59-4AEB-B172-FFF30384917F}" destId="{F22D6A99-2889-488D-9FAB-48AC1FD8CDD4}" srcOrd="1" destOrd="0" parTransId="{FDB876B3-2C1F-4994-81E3-22AD36361469}" sibTransId="{8BC17E36-2FFB-42CF-AA03-7000DC615DA8}"/>
    <dgm:cxn modelId="{8FE5972A-880B-4164-9D37-7565CE21060E}" type="presOf" srcId="{D450C88D-04CD-4740-BE0A-0FEFA85C1248}" destId="{DAC136D3-03F9-47D9-8744-19F76BF13107}" srcOrd="0" destOrd="0" presId="urn:microsoft.com/office/officeart/2005/8/layout/vList5"/>
    <dgm:cxn modelId="{B1A2C533-8D87-46E2-A5A3-11FC930B798B}" srcId="{00FEF73F-0C59-4AEB-B172-FFF30384917F}" destId="{989F2F6A-E01D-4175-ADB8-47BB22A008A5}" srcOrd="5" destOrd="0" parTransId="{7B82D8B6-89AF-445E-8D8A-980D63582D8C}" sibTransId="{839BA15A-70AC-4C91-9D4F-73F435FD880B}"/>
    <dgm:cxn modelId="{F14C703C-EFD8-4453-834A-D477A6EE5A11}" type="presOf" srcId="{EBBA9E7A-85CC-4E6E-9AF5-13456DB1BAE1}" destId="{72189BC7-557A-4AEA-B1BE-D71B8FBFCA9B}" srcOrd="0" destOrd="0" presId="urn:microsoft.com/office/officeart/2005/8/layout/vList5"/>
    <dgm:cxn modelId="{D1B3695C-4EE0-4EF4-A5AF-E2D6FCE67B00}" type="presOf" srcId="{989F2F6A-E01D-4175-ADB8-47BB22A008A5}" destId="{FF7E9E17-DB54-429B-9C5A-5E8377079C7A}" srcOrd="0" destOrd="0" presId="urn:microsoft.com/office/officeart/2005/8/layout/vList5"/>
    <dgm:cxn modelId="{D5E5BD61-1AA6-48A2-9AFE-6831F30015D2}" srcId="{00FEF73F-0C59-4AEB-B172-FFF30384917F}" destId="{4A2515B4-8628-422B-ACDE-ABA2B5F6D0DE}" srcOrd="16" destOrd="0" parTransId="{F77552CB-0734-408B-B445-7C815951993F}" sibTransId="{D30B9295-4B2D-496A-AF50-5AE439581828}"/>
    <dgm:cxn modelId="{3A027164-240E-4AA9-8B8A-E41F7A1DC961}" srcId="{00FEF73F-0C59-4AEB-B172-FFF30384917F}" destId="{07832592-A002-4A61-8BE0-134726AD9A34}" srcOrd="14" destOrd="0" parTransId="{A6A47C42-27B2-4392-843B-C68FE4EDE24E}" sibTransId="{D0490CA8-1981-4510-A861-74E2394B70FD}"/>
    <dgm:cxn modelId="{3D04406B-1877-4E04-8CBE-A8C2D5F9432F}" srcId="{00FEF73F-0C59-4AEB-B172-FFF30384917F}" destId="{68AAB372-BB26-4B2B-9D32-7FD745B70CE6}" srcOrd="3" destOrd="0" parTransId="{BA689F7D-321B-4706-A672-9DAEAFDD6C42}" sibTransId="{1ED44772-237A-4729-96B9-7A4453465DFC}"/>
    <dgm:cxn modelId="{00173954-A6B2-4386-A6B2-467464DF9D48}" type="presOf" srcId="{D9F82F1D-11EA-4793-AE1C-8EDA89985587}" destId="{ECBE1826-7D95-4F23-97A6-7F25CADC8F48}" srcOrd="0" destOrd="0" presId="urn:microsoft.com/office/officeart/2005/8/layout/vList5"/>
    <dgm:cxn modelId="{D69CF775-E163-4C59-A37F-88357AD6A784}" srcId="{00FEF73F-0C59-4AEB-B172-FFF30384917F}" destId="{0974E0DD-DDDE-4F40-B54F-90ADDB406CBA}" srcOrd="11" destOrd="0" parTransId="{33C6983B-D04C-4755-BD03-0CAE479DBEA5}" sibTransId="{C7049B4C-4D06-47EB-94D8-330FC5BC6588}"/>
    <dgm:cxn modelId="{3A9B5658-1BFD-47D8-BEC6-A8F4EA6E7BFC}" type="presOf" srcId="{07832592-A002-4A61-8BE0-134726AD9A34}" destId="{19749EAA-47F6-4367-82D9-75B9C88DD739}" srcOrd="0" destOrd="0" presId="urn:microsoft.com/office/officeart/2005/8/layout/vList5"/>
    <dgm:cxn modelId="{8DF11359-DAD8-4979-AE00-8979C9079E92}" srcId="{00FEF73F-0C59-4AEB-B172-FFF30384917F}" destId="{B0DBEE88-62C2-4D36-8284-C2AB821AEF30}" srcOrd="13" destOrd="0" parTransId="{2A7F6CB9-0C7B-4993-AA92-11F97D5C553C}" sibTransId="{E4B3B7ED-73E3-4E8E-B321-74D0D3B93FD2}"/>
    <dgm:cxn modelId="{7D8EB27C-C3DE-433D-8896-01752DFAADAC}" srcId="{00FEF73F-0C59-4AEB-B172-FFF30384917F}" destId="{0381400C-325A-48C7-ABFC-5E331C2E3BD0}" srcOrd="0" destOrd="0" parTransId="{F2E3BC74-947A-47BE-84D1-A9120A68C62B}" sibTransId="{235FDF49-227C-41F1-8D88-C16077474EEE}"/>
    <dgm:cxn modelId="{ED988E80-FFAC-4034-8B1E-C22962D91F84}" srcId="{00FEF73F-0C59-4AEB-B172-FFF30384917F}" destId="{0B1BD7D0-F6B1-480F-BB81-4CABAFFFA47F}" srcOrd="4" destOrd="0" parTransId="{0784F908-BE80-48F7-818B-DD715BAE8672}" sibTransId="{F65E3027-E024-478E-9009-B0552008AAE9}"/>
    <dgm:cxn modelId="{D4A3118A-EC01-4722-A170-B3C654B8BDA4}" srcId="{00FEF73F-0C59-4AEB-B172-FFF30384917F}" destId="{D9F82F1D-11EA-4793-AE1C-8EDA89985587}" srcOrd="2" destOrd="0" parTransId="{055B7BA0-27E1-4C1F-BAC3-0A26B311F64F}" sibTransId="{732BF5E0-E3A6-4E91-BE5F-3DB6978B1AD7}"/>
    <dgm:cxn modelId="{4785A98A-3D3E-40BF-8B44-AEC94BC2020F}" srcId="{00FEF73F-0C59-4AEB-B172-FFF30384917F}" destId="{48C3C9D5-E6EF-43FA-97EF-00841D6168A8}" srcOrd="10" destOrd="0" parTransId="{DC19CF80-F490-49B1-8360-3D52F3FE0325}" sibTransId="{510B4831-BFE5-433A-9BFD-194757EAF10D}"/>
    <dgm:cxn modelId="{B6A4628E-3F4D-48AE-8040-57BA7CD01302}" type="presOf" srcId="{0381400C-325A-48C7-ABFC-5E331C2E3BD0}" destId="{30B090B1-0553-4E69-9C39-32B4AA33A4E0}" srcOrd="0" destOrd="0" presId="urn:microsoft.com/office/officeart/2005/8/layout/vList5"/>
    <dgm:cxn modelId="{FE46FD94-E00A-4F39-A601-7A517E6CD2A7}" type="presOf" srcId="{68AAB372-BB26-4B2B-9D32-7FD745B70CE6}" destId="{5CAABD01-CDFD-4758-BB2F-0EDD54AD28A6}" srcOrd="0" destOrd="0" presId="urn:microsoft.com/office/officeart/2005/8/layout/vList5"/>
    <dgm:cxn modelId="{CE884C97-15C1-4C44-9E66-53D42D44BB41}" type="presOf" srcId="{61872FCD-C9F3-4DAA-B69D-A9A01A1C1390}" destId="{02916624-A6B7-47D4-AFEA-7800B8231047}" srcOrd="0" destOrd="0" presId="urn:microsoft.com/office/officeart/2005/8/layout/vList5"/>
    <dgm:cxn modelId="{E0394DA1-EFB3-4338-8199-9301B842CD32}" srcId="{00FEF73F-0C59-4AEB-B172-FFF30384917F}" destId="{2DACF1D3-38D3-4F50-A4FA-188CCCBC1196}" srcOrd="12" destOrd="0" parTransId="{9A7ABBFC-E135-4771-BF7E-27F72689763D}" sibTransId="{EEA2E1B4-9FF3-4D9F-937D-93CB91C8FA0B}"/>
    <dgm:cxn modelId="{0AE090A2-E5FF-48F0-AEE8-53C45B6F8370}" srcId="{00FEF73F-0C59-4AEB-B172-FFF30384917F}" destId="{61872FCD-C9F3-4DAA-B69D-A9A01A1C1390}" srcOrd="18" destOrd="0" parTransId="{E4757869-47FA-417D-A251-5346B78E46F5}" sibTransId="{8AF1578E-FA08-4922-83FE-2C392CDA4B38}"/>
    <dgm:cxn modelId="{72D27CB4-C01D-4709-8A3C-7754EDC499DC}" srcId="{00FEF73F-0C59-4AEB-B172-FFF30384917F}" destId="{6BF252D3-657E-4CCA-A60C-E244BBAD2A9D}" srcOrd="7" destOrd="0" parTransId="{69FAE417-D0B7-478C-A53B-73E9C9BAA884}" sibTransId="{73A905B7-E111-4D8A-B2C8-F0221E4F8C40}"/>
    <dgm:cxn modelId="{281CE0B8-FCCE-4E15-975B-0192EA58EA9B}" type="presOf" srcId="{BA933B2D-9837-4D25-81CF-5539F844080A}" destId="{3303F482-D0F7-4967-98F2-5AECB9F0C6F8}" srcOrd="0" destOrd="0" presId="urn:microsoft.com/office/officeart/2005/8/layout/vList5"/>
    <dgm:cxn modelId="{95E396B9-CDF7-454B-87DB-0A3F9B9A325B}" srcId="{00FEF73F-0C59-4AEB-B172-FFF30384917F}" destId="{EBBA9E7A-85CC-4E6E-9AF5-13456DB1BAE1}" srcOrd="6" destOrd="0" parTransId="{75DE704C-E3E2-480A-A4A5-3A5F9809B1F2}" sibTransId="{97B52F8D-27AC-4E65-954C-C0B379B2890B}"/>
    <dgm:cxn modelId="{19E092BF-4F00-4EF1-AE07-7FFD83B1074F}" type="presOf" srcId="{F22D6A99-2889-488D-9FAB-48AC1FD8CDD4}" destId="{9DFA7BFB-92AB-4E04-AF14-B26D1458DBAA}" srcOrd="0" destOrd="0" presId="urn:microsoft.com/office/officeart/2005/8/layout/vList5"/>
    <dgm:cxn modelId="{EB1D9AC0-9E16-46AF-967A-E1F363F4B222}" srcId="{00FEF73F-0C59-4AEB-B172-FFF30384917F}" destId="{ABD7DCC7-E510-410E-B36C-D28B3B1F4714}" srcOrd="17" destOrd="0" parTransId="{2F0F6D51-4777-4A8C-936B-2D15D119DCF9}" sibTransId="{E01EF39E-0675-427D-8336-19A5CCE48DEF}"/>
    <dgm:cxn modelId="{400C99C6-6076-4446-8126-7E2DEE5D4DA9}" srcId="{00FEF73F-0C59-4AEB-B172-FFF30384917F}" destId="{3535F3F3-A041-4E40-B644-AFE801BAD97D}" srcOrd="9" destOrd="0" parTransId="{7017CE39-22A4-46C0-AFDC-AC8C7482C231}" sibTransId="{8DB78F4E-5981-4441-9F19-6C2B89B66F72}"/>
    <dgm:cxn modelId="{AA6490C8-2CB6-4A87-ADA9-5B36D59CB5B1}" type="presOf" srcId="{0B1BD7D0-F6B1-480F-BB81-4CABAFFFA47F}" destId="{BCDEB776-893E-4BB8-96B7-188000358FD6}" srcOrd="0" destOrd="0" presId="urn:microsoft.com/office/officeart/2005/8/layout/vList5"/>
    <dgm:cxn modelId="{4149DCCF-18CF-4074-8D61-15D042A1401A}" type="presOf" srcId="{ABD7DCC7-E510-410E-B36C-D28B3B1F4714}" destId="{F53038FA-CA7C-4AFA-8E1C-DA361D9CEC2B}" srcOrd="0" destOrd="0" presId="urn:microsoft.com/office/officeart/2005/8/layout/vList5"/>
    <dgm:cxn modelId="{2A8ED4DE-69A8-43F3-BEEA-201BF8AF245C}" type="presOf" srcId="{0974E0DD-DDDE-4F40-B54F-90ADDB406CBA}" destId="{47B54F87-8F04-486C-8589-8C93C473261D}" srcOrd="0" destOrd="0" presId="urn:microsoft.com/office/officeart/2005/8/layout/vList5"/>
    <dgm:cxn modelId="{633BC3E1-5514-48D3-B220-1B43980DD8FE}" srcId="{00FEF73F-0C59-4AEB-B172-FFF30384917F}" destId="{D450C88D-04CD-4740-BE0A-0FEFA85C1248}" srcOrd="8" destOrd="0" parTransId="{DE82F2C3-C332-4074-8034-EBF0B5A6A625}" sibTransId="{5DA59C26-F0FE-4F19-9B06-EDDE84F5A09F}"/>
    <dgm:cxn modelId="{E27CFCE4-06E1-4D87-B790-B48279164A4A}" type="presOf" srcId="{00FEF73F-0C59-4AEB-B172-FFF30384917F}" destId="{AEE8D620-F3CF-4F93-B2F0-D283C26B6F3E}" srcOrd="0" destOrd="0" presId="urn:microsoft.com/office/officeart/2005/8/layout/vList5"/>
    <dgm:cxn modelId="{2CCFCAF1-D25F-4F98-8ACF-BC83D34CE5C4}" type="presOf" srcId="{2DACF1D3-38D3-4F50-A4FA-188CCCBC1196}" destId="{154E5885-964E-4E59-B1ED-F246F5AF86A4}" srcOrd="0" destOrd="0" presId="urn:microsoft.com/office/officeart/2005/8/layout/vList5"/>
    <dgm:cxn modelId="{9D64A300-BF32-41E0-9307-9BE09E155157}" type="presParOf" srcId="{AEE8D620-F3CF-4F93-B2F0-D283C26B6F3E}" destId="{76405C9C-B2ED-4EBB-A446-D1BD985538DD}" srcOrd="0" destOrd="0" presId="urn:microsoft.com/office/officeart/2005/8/layout/vList5"/>
    <dgm:cxn modelId="{B481F407-4BB2-4BD8-8817-48DEC8E89D77}" type="presParOf" srcId="{76405C9C-B2ED-4EBB-A446-D1BD985538DD}" destId="{30B090B1-0553-4E69-9C39-32B4AA33A4E0}" srcOrd="0" destOrd="0" presId="urn:microsoft.com/office/officeart/2005/8/layout/vList5"/>
    <dgm:cxn modelId="{34B63514-CDDD-4609-AF82-A186D3109186}" type="presParOf" srcId="{AEE8D620-F3CF-4F93-B2F0-D283C26B6F3E}" destId="{37DE80C2-5977-40D7-9E33-EB425C35905A}" srcOrd="1" destOrd="0" presId="urn:microsoft.com/office/officeart/2005/8/layout/vList5"/>
    <dgm:cxn modelId="{E47C14C6-2E24-4223-B655-D0469463E79E}" type="presParOf" srcId="{AEE8D620-F3CF-4F93-B2F0-D283C26B6F3E}" destId="{07EAE828-C9D6-473D-9F91-D5ED0B06E4A2}" srcOrd="2" destOrd="0" presId="urn:microsoft.com/office/officeart/2005/8/layout/vList5"/>
    <dgm:cxn modelId="{BD07499F-E6C8-406F-A3D5-4122C3F2463A}" type="presParOf" srcId="{07EAE828-C9D6-473D-9F91-D5ED0B06E4A2}" destId="{9DFA7BFB-92AB-4E04-AF14-B26D1458DBAA}" srcOrd="0" destOrd="0" presId="urn:microsoft.com/office/officeart/2005/8/layout/vList5"/>
    <dgm:cxn modelId="{A35AEAC8-3F9F-4A1F-852A-D0ECF874FB2F}" type="presParOf" srcId="{AEE8D620-F3CF-4F93-B2F0-D283C26B6F3E}" destId="{29BC2A21-2666-490F-9C91-8EB9770FDD60}" srcOrd="3" destOrd="0" presId="urn:microsoft.com/office/officeart/2005/8/layout/vList5"/>
    <dgm:cxn modelId="{2B52FBB8-5C2C-4EC1-B5E9-8FE58BBC0470}" type="presParOf" srcId="{AEE8D620-F3CF-4F93-B2F0-D283C26B6F3E}" destId="{629EC7FE-90E0-47F4-957F-8564DED88E77}" srcOrd="4" destOrd="0" presId="urn:microsoft.com/office/officeart/2005/8/layout/vList5"/>
    <dgm:cxn modelId="{76270825-8F2F-410A-A907-9852FCBC5967}" type="presParOf" srcId="{629EC7FE-90E0-47F4-957F-8564DED88E77}" destId="{ECBE1826-7D95-4F23-97A6-7F25CADC8F48}" srcOrd="0" destOrd="0" presId="urn:microsoft.com/office/officeart/2005/8/layout/vList5"/>
    <dgm:cxn modelId="{39D9236C-5783-49FD-8324-699D8C5723FB}" type="presParOf" srcId="{AEE8D620-F3CF-4F93-B2F0-D283C26B6F3E}" destId="{73C7D6DE-02F4-4419-A2B2-B44B2ACDF784}" srcOrd="5" destOrd="0" presId="urn:microsoft.com/office/officeart/2005/8/layout/vList5"/>
    <dgm:cxn modelId="{34BE8525-7653-4BE5-8973-7E53A47AA877}" type="presParOf" srcId="{AEE8D620-F3CF-4F93-B2F0-D283C26B6F3E}" destId="{27620636-5DA8-4C19-B8B2-9911E53176F1}" srcOrd="6" destOrd="0" presId="urn:microsoft.com/office/officeart/2005/8/layout/vList5"/>
    <dgm:cxn modelId="{1ED3C49B-A6F1-4DA0-B5BF-4F9DE1DCB887}" type="presParOf" srcId="{27620636-5DA8-4C19-B8B2-9911E53176F1}" destId="{5CAABD01-CDFD-4758-BB2F-0EDD54AD28A6}" srcOrd="0" destOrd="0" presId="urn:microsoft.com/office/officeart/2005/8/layout/vList5"/>
    <dgm:cxn modelId="{38356564-31BC-46FC-92DE-076C4AA83300}" type="presParOf" srcId="{AEE8D620-F3CF-4F93-B2F0-D283C26B6F3E}" destId="{BC91C05C-68A7-497E-B6AD-7E4EE44294D5}" srcOrd="7" destOrd="0" presId="urn:microsoft.com/office/officeart/2005/8/layout/vList5"/>
    <dgm:cxn modelId="{70408E3B-0C1F-462B-AC53-B1C57272E140}" type="presParOf" srcId="{AEE8D620-F3CF-4F93-B2F0-D283C26B6F3E}" destId="{1500A95F-5AF1-4FF6-A26B-B4DA8D3477E0}" srcOrd="8" destOrd="0" presId="urn:microsoft.com/office/officeart/2005/8/layout/vList5"/>
    <dgm:cxn modelId="{153894F0-2FD6-4EBE-B306-9E4ED67CCAB1}" type="presParOf" srcId="{1500A95F-5AF1-4FF6-A26B-B4DA8D3477E0}" destId="{BCDEB776-893E-4BB8-96B7-188000358FD6}" srcOrd="0" destOrd="0" presId="urn:microsoft.com/office/officeart/2005/8/layout/vList5"/>
    <dgm:cxn modelId="{D0895F9D-5703-467A-8D58-E6559092E933}" type="presParOf" srcId="{AEE8D620-F3CF-4F93-B2F0-D283C26B6F3E}" destId="{2E2B7F3B-CC44-47DF-BED1-1858F1281BBE}" srcOrd="9" destOrd="0" presId="urn:microsoft.com/office/officeart/2005/8/layout/vList5"/>
    <dgm:cxn modelId="{B1FC2CDE-69EF-407F-8AC6-B036F80B0918}" type="presParOf" srcId="{AEE8D620-F3CF-4F93-B2F0-D283C26B6F3E}" destId="{626070CB-91E0-4A53-8BEC-7F50D1AB5BDB}" srcOrd="10" destOrd="0" presId="urn:microsoft.com/office/officeart/2005/8/layout/vList5"/>
    <dgm:cxn modelId="{5EB0339B-71F9-43E8-8C69-038FADDAEBD2}" type="presParOf" srcId="{626070CB-91E0-4A53-8BEC-7F50D1AB5BDB}" destId="{FF7E9E17-DB54-429B-9C5A-5E8377079C7A}" srcOrd="0" destOrd="0" presId="urn:microsoft.com/office/officeart/2005/8/layout/vList5"/>
    <dgm:cxn modelId="{800D92C3-77F0-40AE-A0AD-1414C3376F8E}" type="presParOf" srcId="{AEE8D620-F3CF-4F93-B2F0-D283C26B6F3E}" destId="{0281F57D-32B3-41E1-9ADB-518FA350FDD2}" srcOrd="11" destOrd="0" presId="urn:microsoft.com/office/officeart/2005/8/layout/vList5"/>
    <dgm:cxn modelId="{9A760456-C6B1-4AAD-A00B-CECEC7576C80}" type="presParOf" srcId="{AEE8D620-F3CF-4F93-B2F0-D283C26B6F3E}" destId="{87584962-1545-4F11-8911-E0F1320875BC}" srcOrd="12" destOrd="0" presId="urn:microsoft.com/office/officeart/2005/8/layout/vList5"/>
    <dgm:cxn modelId="{6DF2AAF3-757E-43E3-BDB0-0B94FF93EE3A}" type="presParOf" srcId="{87584962-1545-4F11-8911-E0F1320875BC}" destId="{72189BC7-557A-4AEA-B1BE-D71B8FBFCA9B}" srcOrd="0" destOrd="0" presId="urn:microsoft.com/office/officeart/2005/8/layout/vList5"/>
    <dgm:cxn modelId="{F527B567-A3BB-48F0-80E2-DD04CF12FA59}" type="presParOf" srcId="{AEE8D620-F3CF-4F93-B2F0-D283C26B6F3E}" destId="{92D50BC4-7C17-404E-9482-CDA5CF21C3F0}" srcOrd="13" destOrd="0" presId="urn:microsoft.com/office/officeart/2005/8/layout/vList5"/>
    <dgm:cxn modelId="{062DBF5C-3C46-4F32-AD90-6841E6ED75B6}" type="presParOf" srcId="{AEE8D620-F3CF-4F93-B2F0-D283C26B6F3E}" destId="{047CDD01-AFFC-4A09-B2CE-2A88CAE3BBA7}" srcOrd="14" destOrd="0" presId="urn:microsoft.com/office/officeart/2005/8/layout/vList5"/>
    <dgm:cxn modelId="{FA4905E2-1FB4-46A7-A2D0-C37934D7A2E0}" type="presParOf" srcId="{047CDD01-AFFC-4A09-B2CE-2A88CAE3BBA7}" destId="{5457FDA2-7509-467E-9487-353D8A46D47E}" srcOrd="0" destOrd="0" presId="urn:microsoft.com/office/officeart/2005/8/layout/vList5"/>
    <dgm:cxn modelId="{C8863138-6AB2-48EE-807E-BC09F3639414}" type="presParOf" srcId="{AEE8D620-F3CF-4F93-B2F0-D283C26B6F3E}" destId="{CF64AA5B-2313-4B8C-93E8-6687C69DA32A}" srcOrd="15" destOrd="0" presId="urn:microsoft.com/office/officeart/2005/8/layout/vList5"/>
    <dgm:cxn modelId="{AC5D1B7E-C298-44E9-B687-AD948641D79A}" type="presParOf" srcId="{AEE8D620-F3CF-4F93-B2F0-D283C26B6F3E}" destId="{4C191FBF-CD18-4881-82BF-03124FD4FC16}" srcOrd="16" destOrd="0" presId="urn:microsoft.com/office/officeart/2005/8/layout/vList5"/>
    <dgm:cxn modelId="{FB8B463F-0DB6-4E4B-B312-FF3772A9E5A0}" type="presParOf" srcId="{4C191FBF-CD18-4881-82BF-03124FD4FC16}" destId="{DAC136D3-03F9-47D9-8744-19F76BF13107}" srcOrd="0" destOrd="0" presId="urn:microsoft.com/office/officeart/2005/8/layout/vList5"/>
    <dgm:cxn modelId="{59D4E04B-3F18-4384-AE31-30D72FF46750}" type="presParOf" srcId="{AEE8D620-F3CF-4F93-B2F0-D283C26B6F3E}" destId="{F779AA13-24B2-459E-9E85-37A6E752D927}" srcOrd="17" destOrd="0" presId="urn:microsoft.com/office/officeart/2005/8/layout/vList5"/>
    <dgm:cxn modelId="{3DB02352-99D3-4E9D-A343-280DEC2D0A05}" type="presParOf" srcId="{AEE8D620-F3CF-4F93-B2F0-D283C26B6F3E}" destId="{FB1E7FF4-20E8-430A-BC89-430E5D34A7B0}" srcOrd="18" destOrd="0" presId="urn:microsoft.com/office/officeart/2005/8/layout/vList5"/>
    <dgm:cxn modelId="{38EA1896-AB13-4102-830A-674C74D91593}" type="presParOf" srcId="{FB1E7FF4-20E8-430A-BC89-430E5D34A7B0}" destId="{26D04198-56B6-4E8E-8E74-7306EE81981E}" srcOrd="0" destOrd="0" presId="urn:microsoft.com/office/officeart/2005/8/layout/vList5"/>
    <dgm:cxn modelId="{509C8C6D-9B50-4064-9F59-32E50CFC41F4}" type="presParOf" srcId="{AEE8D620-F3CF-4F93-B2F0-D283C26B6F3E}" destId="{18DC8247-09EE-443E-B96F-F79C9DE8EF81}" srcOrd="19" destOrd="0" presId="urn:microsoft.com/office/officeart/2005/8/layout/vList5"/>
    <dgm:cxn modelId="{5AFC6DAE-8B30-4562-B4A8-7A93D3FD7FC3}" type="presParOf" srcId="{AEE8D620-F3CF-4F93-B2F0-D283C26B6F3E}" destId="{2EF39A2E-A5C0-4A0B-B292-1DD9CE85BB95}" srcOrd="20" destOrd="0" presId="urn:microsoft.com/office/officeart/2005/8/layout/vList5"/>
    <dgm:cxn modelId="{50B038F9-C7B8-45ED-A447-9C3D9675CC04}" type="presParOf" srcId="{2EF39A2E-A5C0-4A0B-B292-1DD9CE85BB95}" destId="{774D7CBA-6030-4E8E-9698-8DF7EB15C5FD}" srcOrd="0" destOrd="0" presId="urn:microsoft.com/office/officeart/2005/8/layout/vList5"/>
    <dgm:cxn modelId="{DC5C06F9-3C03-40F6-BD3C-868EB2C8AE31}" type="presParOf" srcId="{AEE8D620-F3CF-4F93-B2F0-D283C26B6F3E}" destId="{3D27E4EF-92E9-4C45-A617-01AC8C5BA64B}" srcOrd="21" destOrd="0" presId="urn:microsoft.com/office/officeart/2005/8/layout/vList5"/>
    <dgm:cxn modelId="{DAD6A7CD-B35E-49EC-B505-6903B880AABB}" type="presParOf" srcId="{AEE8D620-F3CF-4F93-B2F0-D283C26B6F3E}" destId="{984CF846-A038-48CB-A5D7-9885A658D692}" srcOrd="22" destOrd="0" presId="urn:microsoft.com/office/officeart/2005/8/layout/vList5"/>
    <dgm:cxn modelId="{22AA5781-9F21-4AB6-8508-AAAF34426898}" type="presParOf" srcId="{984CF846-A038-48CB-A5D7-9885A658D692}" destId="{47B54F87-8F04-486C-8589-8C93C473261D}" srcOrd="0" destOrd="0" presId="urn:microsoft.com/office/officeart/2005/8/layout/vList5"/>
    <dgm:cxn modelId="{9E8178C0-9ED1-4E1E-9DB1-24C60D91166C}" type="presParOf" srcId="{AEE8D620-F3CF-4F93-B2F0-D283C26B6F3E}" destId="{46E1256D-5C0C-4CA1-9CB9-26A1A55EA073}" srcOrd="23" destOrd="0" presId="urn:microsoft.com/office/officeart/2005/8/layout/vList5"/>
    <dgm:cxn modelId="{F9A3CDC9-1875-45E2-811C-DFB5B861D9A1}" type="presParOf" srcId="{AEE8D620-F3CF-4F93-B2F0-D283C26B6F3E}" destId="{D3BD6EE1-84CF-4715-81C4-F20DF389C0F4}" srcOrd="24" destOrd="0" presId="urn:microsoft.com/office/officeart/2005/8/layout/vList5"/>
    <dgm:cxn modelId="{26FBE30C-ED85-4049-BD05-DD60456201D3}" type="presParOf" srcId="{D3BD6EE1-84CF-4715-81C4-F20DF389C0F4}" destId="{154E5885-964E-4E59-B1ED-F246F5AF86A4}" srcOrd="0" destOrd="0" presId="urn:microsoft.com/office/officeart/2005/8/layout/vList5"/>
    <dgm:cxn modelId="{8FA78740-4DB3-4E87-A0C1-62159FAC288C}" type="presParOf" srcId="{AEE8D620-F3CF-4F93-B2F0-D283C26B6F3E}" destId="{02A0A54C-D79E-4740-8594-60EEE7B27CF9}" srcOrd="25" destOrd="0" presId="urn:microsoft.com/office/officeart/2005/8/layout/vList5"/>
    <dgm:cxn modelId="{AAEC2B33-D7A1-400E-A882-2CA04FA2BF60}" type="presParOf" srcId="{AEE8D620-F3CF-4F93-B2F0-D283C26B6F3E}" destId="{CE39AED1-BC77-419B-AC3E-C864477EF062}" srcOrd="26" destOrd="0" presId="urn:microsoft.com/office/officeart/2005/8/layout/vList5"/>
    <dgm:cxn modelId="{49E7EC60-7DB3-4F24-8D5B-2D86525E8D3B}" type="presParOf" srcId="{CE39AED1-BC77-419B-AC3E-C864477EF062}" destId="{F53C2926-30AD-4C5B-98FD-9516E7801E48}" srcOrd="0" destOrd="0" presId="urn:microsoft.com/office/officeart/2005/8/layout/vList5"/>
    <dgm:cxn modelId="{CB0F631A-818C-4857-8F7A-A464D3C2AF3C}" type="presParOf" srcId="{AEE8D620-F3CF-4F93-B2F0-D283C26B6F3E}" destId="{DEA40913-072E-404E-96AB-F97B30FA8323}" srcOrd="27" destOrd="0" presId="urn:microsoft.com/office/officeart/2005/8/layout/vList5"/>
    <dgm:cxn modelId="{24696D1D-0E10-44DE-82C2-A7148CB0D9A6}" type="presParOf" srcId="{AEE8D620-F3CF-4F93-B2F0-D283C26B6F3E}" destId="{81C75827-DBBE-4479-B78C-8B874A166544}" srcOrd="28" destOrd="0" presId="urn:microsoft.com/office/officeart/2005/8/layout/vList5"/>
    <dgm:cxn modelId="{90ADC835-E301-465A-BDE9-522F88C72FC3}" type="presParOf" srcId="{81C75827-DBBE-4479-B78C-8B874A166544}" destId="{19749EAA-47F6-4367-82D9-75B9C88DD739}" srcOrd="0" destOrd="0" presId="urn:microsoft.com/office/officeart/2005/8/layout/vList5"/>
    <dgm:cxn modelId="{D005EEA9-E4CF-4E7E-BE6E-6EA628FD8BF6}" type="presParOf" srcId="{AEE8D620-F3CF-4F93-B2F0-D283C26B6F3E}" destId="{66F3F359-3AF1-4E6E-B3F7-CB92B5ED458B}" srcOrd="29" destOrd="0" presId="urn:microsoft.com/office/officeart/2005/8/layout/vList5"/>
    <dgm:cxn modelId="{16BEDF93-3BA9-4EC1-BD04-9C9C6D9A9CF1}" type="presParOf" srcId="{AEE8D620-F3CF-4F93-B2F0-D283C26B6F3E}" destId="{8443B72F-4914-4594-9292-E62BC5C44A3D}" srcOrd="30" destOrd="0" presId="urn:microsoft.com/office/officeart/2005/8/layout/vList5"/>
    <dgm:cxn modelId="{4B782BCC-8AAA-4ED9-95A5-03B8CAFEE6C2}" type="presParOf" srcId="{8443B72F-4914-4594-9292-E62BC5C44A3D}" destId="{3303F482-D0F7-4967-98F2-5AECB9F0C6F8}" srcOrd="0" destOrd="0" presId="urn:microsoft.com/office/officeart/2005/8/layout/vList5"/>
    <dgm:cxn modelId="{54ADAFEC-E7F5-4EE0-B8E3-A97BE8441B9C}" type="presParOf" srcId="{AEE8D620-F3CF-4F93-B2F0-D283C26B6F3E}" destId="{9CE9ED00-74C6-4773-A394-87EF777AC74C}" srcOrd="31" destOrd="0" presId="urn:microsoft.com/office/officeart/2005/8/layout/vList5"/>
    <dgm:cxn modelId="{6E1D09F0-16A2-4D39-BE30-0A792B422776}" type="presParOf" srcId="{AEE8D620-F3CF-4F93-B2F0-D283C26B6F3E}" destId="{CD08762F-836E-4A0D-BAE9-6FF387E772E7}" srcOrd="32" destOrd="0" presId="urn:microsoft.com/office/officeart/2005/8/layout/vList5"/>
    <dgm:cxn modelId="{F1F79056-B2ED-46A3-A418-189354CEB6FD}" type="presParOf" srcId="{CD08762F-836E-4A0D-BAE9-6FF387E772E7}" destId="{E3CE2EE9-A97F-46EF-9BB7-AD167437CED0}" srcOrd="0" destOrd="0" presId="urn:microsoft.com/office/officeart/2005/8/layout/vList5"/>
    <dgm:cxn modelId="{B8E4E987-202A-4039-8F2F-0C73EBAC80A8}" type="presParOf" srcId="{AEE8D620-F3CF-4F93-B2F0-D283C26B6F3E}" destId="{FC8670B2-0160-4733-96CF-AA54982A6B58}" srcOrd="33" destOrd="0" presId="urn:microsoft.com/office/officeart/2005/8/layout/vList5"/>
    <dgm:cxn modelId="{4BF52FC8-5129-40CC-856F-8C36E02A4B9F}" type="presParOf" srcId="{AEE8D620-F3CF-4F93-B2F0-D283C26B6F3E}" destId="{654A2CBD-A2F8-41FA-9247-0F9ABF3EC468}" srcOrd="34" destOrd="0" presId="urn:microsoft.com/office/officeart/2005/8/layout/vList5"/>
    <dgm:cxn modelId="{80FF6BA7-E4A2-4809-8A78-583A059FA117}" type="presParOf" srcId="{654A2CBD-A2F8-41FA-9247-0F9ABF3EC468}" destId="{F53038FA-CA7C-4AFA-8E1C-DA361D9CEC2B}" srcOrd="0" destOrd="0" presId="urn:microsoft.com/office/officeart/2005/8/layout/vList5"/>
    <dgm:cxn modelId="{86D4FB34-0064-4347-AFE6-D93448272706}" type="presParOf" srcId="{AEE8D620-F3CF-4F93-B2F0-D283C26B6F3E}" destId="{635FC94E-2EDE-4BDF-A1DC-2C9376C72B63}" srcOrd="35" destOrd="0" presId="urn:microsoft.com/office/officeart/2005/8/layout/vList5"/>
    <dgm:cxn modelId="{5E4EDDFC-43AE-4AB8-AA69-9DAC0232C8CA}" type="presParOf" srcId="{AEE8D620-F3CF-4F93-B2F0-D283C26B6F3E}" destId="{C231CA07-9CA8-44E0-A3A0-0EA22079C3A1}" srcOrd="36" destOrd="0" presId="urn:microsoft.com/office/officeart/2005/8/layout/vList5"/>
    <dgm:cxn modelId="{42265BFC-2F65-4F0C-AECC-B02295664179}" type="presParOf" srcId="{C231CA07-9CA8-44E0-A3A0-0EA22079C3A1}" destId="{02916624-A6B7-47D4-AFEA-7800B8231047}"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B090B1-0553-4E69-9C39-32B4AA33A4E0}">
      <dsp:nvSpPr>
        <dsp:cNvPr id="0" name=""/>
        <dsp:cNvSpPr/>
      </dsp:nvSpPr>
      <dsp:spPr>
        <a:xfrm>
          <a:off x="2918171" y="296"/>
          <a:ext cx="3282942" cy="2377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Protocol</a:t>
          </a:r>
        </a:p>
      </dsp:txBody>
      <dsp:txXfrm>
        <a:off x="2929778" y="11903"/>
        <a:ext cx="3259728" cy="214558"/>
      </dsp:txXfrm>
    </dsp:sp>
    <dsp:sp modelId="{9DFA7BFB-92AB-4E04-AF14-B26D1458DBAA}">
      <dsp:nvSpPr>
        <dsp:cNvPr id="0" name=""/>
        <dsp:cNvSpPr/>
      </dsp:nvSpPr>
      <dsp:spPr>
        <a:xfrm>
          <a:off x="2918171" y="251145"/>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Informed Consent</a:t>
          </a:r>
        </a:p>
      </dsp:txBody>
      <dsp:txXfrm>
        <a:off x="2930939" y="263913"/>
        <a:ext cx="3257406" cy="236010"/>
      </dsp:txXfrm>
    </dsp:sp>
    <dsp:sp modelId="{ECBE1826-7D95-4F23-97A6-7F25CADC8F48}">
      <dsp:nvSpPr>
        <dsp:cNvPr id="0" name=""/>
        <dsp:cNvSpPr/>
      </dsp:nvSpPr>
      <dsp:spPr>
        <a:xfrm>
          <a:off x="2918171" y="525770"/>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FDA Correspondence</a:t>
          </a:r>
        </a:p>
      </dsp:txBody>
      <dsp:txXfrm>
        <a:off x="2930939" y="538538"/>
        <a:ext cx="3257406" cy="236010"/>
      </dsp:txXfrm>
    </dsp:sp>
    <dsp:sp modelId="{5CAABD01-CDFD-4758-BB2F-0EDD54AD28A6}">
      <dsp:nvSpPr>
        <dsp:cNvPr id="0" name=""/>
        <dsp:cNvSpPr/>
      </dsp:nvSpPr>
      <dsp:spPr>
        <a:xfrm>
          <a:off x="2918171" y="800394"/>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IRB Correspondence</a:t>
          </a:r>
        </a:p>
      </dsp:txBody>
      <dsp:txXfrm>
        <a:off x="2930939" y="813162"/>
        <a:ext cx="3257406" cy="236010"/>
      </dsp:txXfrm>
    </dsp:sp>
    <dsp:sp modelId="{BCDEB776-893E-4BB8-96B7-188000358FD6}">
      <dsp:nvSpPr>
        <dsp:cNvPr id="0" name=""/>
        <dsp:cNvSpPr/>
      </dsp:nvSpPr>
      <dsp:spPr>
        <a:xfrm>
          <a:off x="2918171" y="1075018"/>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Other Regulatory Approvals</a:t>
          </a:r>
        </a:p>
      </dsp:txBody>
      <dsp:txXfrm>
        <a:off x="2930939" y="1087786"/>
        <a:ext cx="3257406" cy="236010"/>
      </dsp:txXfrm>
    </dsp:sp>
    <dsp:sp modelId="{FF7E9E17-DB54-429B-9C5A-5E8377079C7A}">
      <dsp:nvSpPr>
        <dsp:cNvPr id="0" name=""/>
        <dsp:cNvSpPr/>
      </dsp:nvSpPr>
      <dsp:spPr>
        <a:xfrm>
          <a:off x="2918171" y="1349642"/>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Clinical Procedures</a:t>
          </a:r>
        </a:p>
      </dsp:txBody>
      <dsp:txXfrm>
        <a:off x="2930939" y="1362410"/>
        <a:ext cx="3257406" cy="236010"/>
      </dsp:txXfrm>
    </dsp:sp>
    <dsp:sp modelId="{72189BC7-557A-4AEA-B1BE-D71B8FBFCA9B}">
      <dsp:nvSpPr>
        <dsp:cNvPr id="0" name=""/>
        <dsp:cNvSpPr/>
      </dsp:nvSpPr>
      <dsp:spPr>
        <a:xfrm>
          <a:off x="2918171" y="1624266"/>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Research Procedures</a:t>
          </a:r>
        </a:p>
      </dsp:txBody>
      <dsp:txXfrm>
        <a:off x="2930939" y="1637034"/>
        <a:ext cx="3257406" cy="236010"/>
      </dsp:txXfrm>
    </dsp:sp>
    <dsp:sp modelId="{5457FDA2-7509-467E-9487-353D8A46D47E}">
      <dsp:nvSpPr>
        <dsp:cNvPr id="0" name=""/>
        <dsp:cNvSpPr/>
      </dsp:nvSpPr>
      <dsp:spPr>
        <a:xfrm>
          <a:off x="2918171" y="1898890"/>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Drug Information</a:t>
          </a:r>
        </a:p>
      </dsp:txBody>
      <dsp:txXfrm>
        <a:off x="2930939" y="1911658"/>
        <a:ext cx="3257406" cy="236010"/>
      </dsp:txXfrm>
    </dsp:sp>
    <dsp:sp modelId="{DAC136D3-03F9-47D9-8744-19F76BF13107}">
      <dsp:nvSpPr>
        <dsp:cNvPr id="0" name=""/>
        <dsp:cNvSpPr/>
      </dsp:nvSpPr>
      <dsp:spPr>
        <a:xfrm>
          <a:off x="2918171" y="2173515"/>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Drug Accountability</a:t>
          </a:r>
        </a:p>
      </dsp:txBody>
      <dsp:txXfrm>
        <a:off x="2930939" y="2186283"/>
        <a:ext cx="3257406" cy="236010"/>
      </dsp:txXfrm>
    </dsp:sp>
    <dsp:sp modelId="{26D04198-56B6-4E8E-8E74-7306EE81981E}">
      <dsp:nvSpPr>
        <dsp:cNvPr id="0" name=""/>
        <dsp:cNvSpPr/>
      </dsp:nvSpPr>
      <dsp:spPr>
        <a:xfrm>
          <a:off x="2918171" y="2448139"/>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Training</a:t>
          </a:r>
        </a:p>
      </dsp:txBody>
      <dsp:txXfrm>
        <a:off x="2930939" y="2460907"/>
        <a:ext cx="3257406" cy="236010"/>
      </dsp:txXfrm>
    </dsp:sp>
    <dsp:sp modelId="{774D7CBA-6030-4E8E-9698-8DF7EB15C5FD}">
      <dsp:nvSpPr>
        <dsp:cNvPr id="0" name=""/>
        <dsp:cNvSpPr/>
      </dsp:nvSpPr>
      <dsp:spPr>
        <a:xfrm>
          <a:off x="2918171" y="2722763"/>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Study Personnel</a:t>
          </a:r>
        </a:p>
      </dsp:txBody>
      <dsp:txXfrm>
        <a:off x="2930939" y="2735531"/>
        <a:ext cx="3257406" cy="236010"/>
      </dsp:txXfrm>
    </dsp:sp>
    <dsp:sp modelId="{47B54F87-8F04-486C-8589-8C93C473261D}">
      <dsp:nvSpPr>
        <dsp:cNvPr id="0" name=""/>
        <dsp:cNvSpPr/>
      </dsp:nvSpPr>
      <dsp:spPr>
        <a:xfrm>
          <a:off x="2918171" y="2997387"/>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Subject Tracking and Recruitment</a:t>
          </a:r>
        </a:p>
      </dsp:txBody>
      <dsp:txXfrm>
        <a:off x="2930939" y="3010155"/>
        <a:ext cx="3257406" cy="236010"/>
      </dsp:txXfrm>
    </dsp:sp>
    <dsp:sp modelId="{154E5885-964E-4E59-B1ED-F246F5AF86A4}">
      <dsp:nvSpPr>
        <dsp:cNvPr id="0" name=""/>
        <dsp:cNvSpPr/>
      </dsp:nvSpPr>
      <dsp:spPr>
        <a:xfrm>
          <a:off x="2918171" y="3272011"/>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Data Collection</a:t>
          </a:r>
        </a:p>
      </dsp:txBody>
      <dsp:txXfrm>
        <a:off x="2930939" y="3284779"/>
        <a:ext cx="3257406" cy="236010"/>
      </dsp:txXfrm>
    </dsp:sp>
    <dsp:sp modelId="{F53C2926-30AD-4C5B-98FD-9516E7801E48}">
      <dsp:nvSpPr>
        <dsp:cNvPr id="0" name=""/>
        <dsp:cNvSpPr/>
      </dsp:nvSpPr>
      <dsp:spPr>
        <a:xfrm>
          <a:off x="2918171" y="3546635"/>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Safety Management and Reporting</a:t>
          </a:r>
        </a:p>
      </dsp:txBody>
      <dsp:txXfrm>
        <a:off x="2930939" y="3559403"/>
        <a:ext cx="3257406" cy="236010"/>
      </dsp:txXfrm>
    </dsp:sp>
    <dsp:sp modelId="{19749EAA-47F6-4367-82D9-75B9C88DD739}">
      <dsp:nvSpPr>
        <dsp:cNvPr id="0" name=""/>
        <dsp:cNvSpPr/>
      </dsp:nvSpPr>
      <dsp:spPr>
        <a:xfrm>
          <a:off x="2918171" y="3821260"/>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Monitoring</a:t>
          </a:r>
        </a:p>
      </dsp:txBody>
      <dsp:txXfrm>
        <a:off x="2930939" y="3834028"/>
        <a:ext cx="3257406" cy="236010"/>
      </dsp:txXfrm>
    </dsp:sp>
    <dsp:sp modelId="{3303F482-D0F7-4967-98F2-5AECB9F0C6F8}">
      <dsp:nvSpPr>
        <dsp:cNvPr id="0" name=""/>
        <dsp:cNvSpPr/>
      </dsp:nvSpPr>
      <dsp:spPr>
        <a:xfrm>
          <a:off x="2918171" y="4095884"/>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Clinical Trials.gov</a:t>
          </a:r>
        </a:p>
      </dsp:txBody>
      <dsp:txXfrm>
        <a:off x="2930939" y="4108652"/>
        <a:ext cx="3257406" cy="236010"/>
      </dsp:txXfrm>
    </dsp:sp>
    <dsp:sp modelId="{E3CE2EE9-A97F-46EF-9BB7-AD167437CED0}">
      <dsp:nvSpPr>
        <dsp:cNvPr id="0" name=""/>
        <dsp:cNvSpPr/>
      </dsp:nvSpPr>
      <dsp:spPr>
        <a:xfrm>
          <a:off x="2918171" y="4370508"/>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Subject Case Histories</a:t>
          </a:r>
        </a:p>
      </dsp:txBody>
      <dsp:txXfrm>
        <a:off x="2930939" y="4383276"/>
        <a:ext cx="3257406" cy="236010"/>
      </dsp:txXfrm>
    </dsp:sp>
    <dsp:sp modelId="{F53038FA-CA7C-4AFA-8E1C-DA361D9CEC2B}">
      <dsp:nvSpPr>
        <dsp:cNvPr id="0" name=""/>
        <dsp:cNvSpPr/>
      </dsp:nvSpPr>
      <dsp:spPr>
        <a:xfrm>
          <a:off x="2918171" y="4645132"/>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External Audit Support</a:t>
          </a:r>
        </a:p>
      </dsp:txBody>
      <dsp:txXfrm>
        <a:off x="2930939" y="4657900"/>
        <a:ext cx="3257406" cy="236010"/>
      </dsp:txXfrm>
    </dsp:sp>
    <dsp:sp modelId="{02916624-A6B7-47D4-AFEA-7800B8231047}">
      <dsp:nvSpPr>
        <dsp:cNvPr id="0" name=""/>
        <dsp:cNvSpPr/>
      </dsp:nvSpPr>
      <dsp:spPr>
        <a:xfrm>
          <a:off x="2918171" y="4919756"/>
          <a:ext cx="3282942" cy="261546"/>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n-US" sz="1200" kern="1200"/>
            <a:t>Contracts/Agreements/Financial Documents</a:t>
          </a:r>
        </a:p>
      </dsp:txBody>
      <dsp:txXfrm>
        <a:off x="2930939" y="4932524"/>
        <a:ext cx="3257406" cy="2360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936911C-5065-4675-83F3-8B1885F17C72}" type="datetimeFigureOut">
              <a:rPr lang="en-US" smtClean="0"/>
              <a:t>5/8/2023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3E7526-6356-429B-8A21-8987EFFB1B0F}" type="slidenum">
              <a:rPr lang="en-US" smtClean="0"/>
              <a:t>‹#›</a:t>
            </a:fld>
            <a:endParaRPr lang="en-US"/>
          </a:p>
        </p:txBody>
      </p:sp>
    </p:spTree>
    <p:extLst>
      <p:ext uri="{BB962C8B-B14F-4D97-AF65-F5344CB8AC3E}">
        <p14:creationId xmlns:p14="http://schemas.microsoft.com/office/powerpoint/2010/main" val="17405199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374326-AD78-4E67-8599-BA8A5604D89A}" type="datetimeFigureOut">
              <a:rPr lang="en-US" smtClean="0"/>
              <a:t>5/8/2023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E8EB8B-B78C-4FCA-B737-0D9226F57ED2}" type="slidenum">
              <a:rPr lang="en-US" smtClean="0"/>
              <a:t>‹#›</a:t>
            </a:fld>
            <a:endParaRPr lang="en-US"/>
          </a:p>
        </p:txBody>
      </p:sp>
    </p:spTree>
    <p:extLst>
      <p:ext uri="{BB962C8B-B14F-4D97-AF65-F5344CB8AC3E}">
        <p14:creationId xmlns:p14="http://schemas.microsoft.com/office/powerpoint/2010/main" val="2229337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	</a:t>
            </a:r>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1</a:t>
            </a:fld>
            <a:endParaRPr lang="en-US"/>
          </a:p>
        </p:txBody>
      </p:sp>
    </p:spTree>
    <p:extLst>
      <p:ext uri="{BB962C8B-B14F-4D97-AF65-F5344CB8AC3E}">
        <p14:creationId xmlns:p14="http://schemas.microsoft.com/office/powerpoint/2010/main" val="2856068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After this slide, show study submission poll. </a:t>
            </a:r>
          </a:p>
        </p:txBody>
      </p:sp>
      <p:sp>
        <p:nvSpPr>
          <p:cNvPr id="4" name="Slide Number Placeholder 3"/>
          <p:cNvSpPr>
            <a:spLocks noGrp="1"/>
          </p:cNvSpPr>
          <p:nvPr>
            <p:ph type="sldNum" sz="quarter" idx="5"/>
          </p:nvPr>
        </p:nvSpPr>
        <p:spPr/>
        <p:txBody>
          <a:bodyPr/>
          <a:lstStyle/>
          <a:p>
            <a:fld id="{87E8EB8B-B78C-4FCA-B737-0D9226F57ED2}" type="slidenum">
              <a:rPr lang="en-US" smtClean="0"/>
              <a:t>13</a:t>
            </a:fld>
            <a:endParaRPr lang="en-US"/>
          </a:p>
        </p:txBody>
      </p:sp>
    </p:spTree>
    <p:extLst>
      <p:ext uri="{BB962C8B-B14F-4D97-AF65-F5344CB8AC3E}">
        <p14:creationId xmlns:p14="http://schemas.microsoft.com/office/powerpoint/2010/main" val="1699581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IBC stands for Institutional Biosafety Committee </a:t>
            </a:r>
            <a:r>
              <a:rPr lang="en-US" b="0" i="0">
                <a:solidFill>
                  <a:srgbClr val="786452"/>
                </a:solidFill>
                <a:effectLst/>
                <a:latin typeface="Segoe UI" panose="020B0502040204020203" pitchFamily="34" charset="0"/>
              </a:rPr>
              <a:t>has the charge of reviewing and approving the biological safety of all Children's Hospital of Philadelphia's basic and clinical research activities involving recombinant and synthetic nucleic acid molecules, gene transfer to humans, the generation of transgenic animals, microorganisms, viruses, and cloning biological toxins. </a:t>
            </a:r>
            <a:endParaRPr lang="en-US"/>
          </a:p>
        </p:txBody>
      </p:sp>
      <p:sp>
        <p:nvSpPr>
          <p:cNvPr id="4" name="Slide Number Placeholder 3"/>
          <p:cNvSpPr>
            <a:spLocks noGrp="1"/>
          </p:cNvSpPr>
          <p:nvPr>
            <p:ph type="sldNum" sz="quarter" idx="5"/>
          </p:nvPr>
        </p:nvSpPr>
        <p:spPr/>
        <p:txBody>
          <a:bodyPr/>
          <a:lstStyle/>
          <a:p>
            <a:fld id="{87E8EB8B-B78C-4FCA-B737-0D9226F57ED2}" type="slidenum">
              <a:rPr lang="en-US" smtClean="0"/>
              <a:t>19</a:t>
            </a:fld>
            <a:endParaRPr lang="en-US"/>
          </a:p>
        </p:txBody>
      </p:sp>
    </p:spTree>
    <p:extLst>
      <p:ext uri="{BB962C8B-B14F-4D97-AF65-F5344CB8AC3E}">
        <p14:creationId xmlns:p14="http://schemas.microsoft.com/office/powerpoint/2010/main" val="1445818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a:solidFill>
                  <a:srgbClr val="333333"/>
                </a:solidFill>
                <a:effectLst/>
                <a:latin typeface="Georgia" panose="02040502050405020303" pitchFamily="18" charset="0"/>
              </a:rPr>
              <a:t>Mention we will now discuss Clinical Procedure and Drug Information Reporting, The Clinical Laboratory Improvement Amendments (CLIA) regulate laboratory testing and require clinical laboratories to be certified by the Center for Medicare and Medicaid Services (CMS) before they can accept human samples for diagnostic testing. Laboratories can obtain multiple types of CLIA certificates, based on the kinds of diagnostic tests they conduct.</a:t>
            </a:r>
          </a:p>
          <a:p>
            <a:pPr algn="l"/>
            <a:r>
              <a:rPr lang="en-US" b="0" i="0">
                <a:solidFill>
                  <a:srgbClr val="333333"/>
                </a:solidFill>
                <a:effectLst/>
                <a:latin typeface="Georgia" panose="02040502050405020303" pitchFamily="18" charset="0"/>
              </a:rPr>
              <a:t>Three federal agencies are responsible for CLIA: The Food and Drug Administration (FDA), Center for Medicaid Services (CMS), and the Centers for Disease Control and Prevention (CDC). Each agency has a unique role in assuring quality laboratory testing.</a:t>
            </a:r>
          </a:p>
          <a:p>
            <a:pPr algn="l"/>
            <a:endParaRPr lang="en-US" b="0" i="0">
              <a:solidFill>
                <a:srgbClr val="333333"/>
              </a:solidFill>
              <a:effectLst/>
              <a:latin typeface="Georgia" panose="02040502050405020303" pitchFamily="18" charset="0"/>
            </a:endParaRPr>
          </a:p>
          <a:p>
            <a:pPr algn="l"/>
            <a:r>
              <a:rPr lang="en-US" b="1" i="0">
                <a:solidFill>
                  <a:srgbClr val="202124"/>
                </a:solidFill>
                <a:effectLst/>
                <a:latin typeface="Roboto" panose="02000000000000000000" pitchFamily="2" charset="0"/>
              </a:rPr>
              <a:t>Cooperative Agreement Program</a:t>
            </a:r>
            <a:r>
              <a:rPr lang="en-US" b="0" i="0">
                <a:solidFill>
                  <a:srgbClr val="202124"/>
                </a:solidFill>
                <a:effectLst/>
                <a:latin typeface="Roboto" panose="02000000000000000000" pitchFamily="2" charset="0"/>
              </a:rPr>
              <a:t> (CAP) provided technical and financial assistance to state and territorial agencies to develop and implement multi-faceted Produce Safety Programs that support implementation of the Produce Safety Rule and the FDA Food Safety Modernization Act (FSMA).</a:t>
            </a:r>
            <a:endParaRPr lang="en-US" b="0" i="0">
              <a:solidFill>
                <a:srgbClr val="333333"/>
              </a:solidFill>
              <a:effectLst/>
              <a:latin typeface="Georgia" panose="02040502050405020303" pitchFamily="18" charset="0"/>
            </a:endParaRPr>
          </a:p>
          <a:p>
            <a:endParaRPr lang="en-US"/>
          </a:p>
        </p:txBody>
      </p:sp>
      <p:sp>
        <p:nvSpPr>
          <p:cNvPr id="4" name="Slide Number Placeholder 3"/>
          <p:cNvSpPr>
            <a:spLocks noGrp="1"/>
          </p:cNvSpPr>
          <p:nvPr>
            <p:ph type="sldNum" sz="quarter" idx="5"/>
          </p:nvPr>
        </p:nvSpPr>
        <p:spPr/>
        <p:txBody>
          <a:bodyPr/>
          <a:lstStyle/>
          <a:p>
            <a:fld id="{87E8EB8B-B78C-4FCA-B737-0D9226F57ED2}" type="slidenum">
              <a:rPr lang="en-US" smtClean="0"/>
              <a:t>20</a:t>
            </a:fld>
            <a:endParaRPr lang="en-US"/>
          </a:p>
        </p:txBody>
      </p:sp>
    </p:spTree>
    <p:extLst>
      <p:ext uri="{BB962C8B-B14F-4D97-AF65-F5344CB8AC3E}">
        <p14:creationId xmlns:p14="http://schemas.microsoft.com/office/powerpoint/2010/main" val="36520973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E8EB8B-B78C-4FCA-B737-0D9226F57ED2}" type="slidenum">
              <a:rPr lang="en-US" smtClean="0"/>
              <a:t>22</a:t>
            </a:fld>
            <a:endParaRPr lang="en-US"/>
          </a:p>
        </p:txBody>
      </p:sp>
    </p:spTree>
    <p:extLst>
      <p:ext uri="{BB962C8B-B14F-4D97-AF65-F5344CB8AC3E}">
        <p14:creationId xmlns:p14="http://schemas.microsoft.com/office/powerpoint/2010/main" val="3857733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are the different documents that may be included in drug accountability reporting section.</a:t>
            </a:r>
          </a:p>
        </p:txBody>
      </p:sp>
      <p:sp>
        <p:nvSpPr>
          <p:cNvPr id="4" name="Slide Number Placeholder 3"/>
          <p:cNvSpPr>
            <a:spLocks noGrp="1"/>
          </p:cNvSpPr>
          <p:nvPr>
            <p:ph type="sldNum" sz="quarter" idx="5"/>
          </p:nvPr>
        </p:nvSpPr>
        <p:spPr/>
        <p:txBody>
          <a:bodyPr/>
          <a:lstStyle/>
          <a:p>
            <a:fld id="{87E8EB8B-B78C-4FCA-B737-0D9226F57ED2}" type="slidenum">
              <a:rPr lang="en-US" smtClean="0"/>
              <a:t>25</a:t>
            </a:fld>
            <a:endParaRPr lang="en-US"/>
          </a:p>
        </p:txBody>
      </p:sp>
    </p:spTree>
    <p:extLst>
      <p:ext uri="{BB962C8B-B14F-4D97-AF65-F5344CB8AC3E}">
        <p14:creationId xmlns:p14="http://schemas.microsoft.com/office/powerpoint/2010/main" val="1609911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26</a:t>
            </a:fld>
            <a:endParaRPr lang="en-US"/>
          </a:p>
        </p:txBody>
      </p:sp>
    </p:spTree>
    <p:extLst>
      <p:ext uri="{BB962C8B-B14F-4D97-AF65-F5344CB8AC3E}">
        <p14:creationId xmlns:p14="http://schemas.microsoft.com/office/powerpoint/2010/main" val="3717216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27</a:t>
            </a:fld>
            <a:endParaRPr lang="en-US"/>
          </a:p>
        </p:txBody>
      </p:sp>
    </p:spTree>
    <p:extLst>
      <p:ext uri="{BB962C8B-B14F-4D97-AF65-F5344CB8AC3E}">
        <p14:creationId xmlns:p14="http://schemas.microsoft.com/office/powerpoint/2010/main" val="24831041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are going to look at requirements for study personnel and training.  Poll: What types of projects will you be working on, or have you worked on?</a:t>
            </a:r>
          </a:p>
        </p:txBody>
      </p:sp>
      <p:sp>
        <p:nvSpPr>
          <p:cNvPr id="4" name="Slide Number Placeholder 3"/>
          <p:cNvSpPr>
            <a:spLocks noGrp="1"/>
          </p:cNvSpPr>
          <p:nvPr>
            <p:ph type="sldNum" sz="quarter" idx="10"/>
          </p:nvPr>
        </p:nvSpPr>
        <p:spPr/>
        <p:txBody>
          <a:bodyPr/>
          <a:lstStyle/>
          <a:p>
            <a:fld id="{87E8EB8B-B78C-4FCA-B737-0D9226F57ED2}" type="slidenum">
              <a:rPr lang="en-US" smtClean="0"/>
              <a:t>28</a:t>
            </a:fld>
            <a:endParaRPr lang="en-US"/>
          </a:p>
        </p:txBody>
      </p:sp>
    </p:spTree>
    <p:extLst>
      <p:ext uri="{BB962C8B-B14F-4D97-AF65-F5344CB8AC3E}">
        <p14:creationId xmlns:p14="http://schemas.microsoft.com/office/powerpoint/2010/main" val="2274771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30</a:t>
            </a:fld>
            <a:endParaRPr lang="en-US"/>
          </a:p>
        </p:txBody>
      </p:sp>
    </p:spTree>
    <p:extLst>
      <p:ext uri="{BB962C8B-B14F-4D97-AF65-F5344CB8AC3E}">
        <p14:creationId xmlns:p14="http://schemas.microsoft.com/office/powerpoint/2010/main" val="37187684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take a look at subject tracking and recruitment, along with data collection and management.</a:t>
            </a:r>
          </a:p>
        </p:txBody>
      </p:sp>
      <p:sp>
        <p:nvSpPr>
          <p:cNvPr id="4" name="Slide Number Placeholder 3"/>
          <p:cNvSpPr>
            <a:spLocks noGrp="1"/>
          </p:cNvSpPr>
          <p:nvPr>
            <p:ph type="sldNum" sz="quarter" idx="10"/>
          </p:nvPr>
        </p:nvSpPr>
        <p:spPr/>
        <p:txBody>
          <a:bodyPr/>
          <a:lstStyle/>
          <a:p>
            <a:fld id="{87E8EB8B-B78C-4FCA-B737-0D9226F57ED2}" type="slidenum">
              <a:rPr lang="en-US" smtClean="0"/>
              <a:t>32</a:t>
            </a:fld>
            <a:endParaRPr lang="en-US"/>
          </a:p>
        </p:txBody>
      </p:sp>
    </p:spTree>
    <p:extLst>
      <p:ext uri="{BB962C8B-B14F-4D97-AF65-F5344CB8AC3E}">
        <p14:creationId xmlns:p14="http://schemas.microsoft.com/office/powerpoint/2010/main" val="1967068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discuss protocol management, </a:t>
            </a:r>
            <a:r>
              <a:rPr lang="en-US" err="1"/>
              <a:t>fda</a:t>
            </a:r>
            <a:r>
              <a:rPr lang="en-US"/>
              <a:t> correspondence, </a:t>
            </a:r>
            <a:r>
              <a:rPr lang="en-US" err="1"/>
              <a:t>irb</a:t>
            </a:r>
            <a:r>
              <a:rPr lang="en-US"/>
              <a:t> correspondence, other regulatory correspondence.</a:t>
            </a:r>
          </a:p>
        </p:txBody>
      </p:sp>
      <p:sp>
        <p:nvSpPr>
          <p:cNvPr id="4" name="Slide Number Placeholder 3"/>
          <p:cNvSpPr>
            <a:spLocks noGrp="1"/>
          </p:cNvSpPr>
          <p:nvPr>
            <p:ph type="sldNum" sz="quarter" idx="5"/>
          </p:nvPr>
        </p:nvSpPr>
        <p:spPr/>
        <p:txBody>
          <a:bodyPr/>
          <a:lstStyle/>
          <a:p>
            <a:fld id="{87E8EB8B-B78C-4FCA-B737-0D9226F57ED2}" type="slidenum">
              <a:rPr lang="en-US" smtClean="0"/>
              <a:t>2</a:t>
            </a:fld>
            <a:endParaRPr lang="en-US"/>
          </a:p>
        </p:txBody>
      </p:sp>
    </p:spTree>
    <p:extLst>
      <p:ext uri="{BB962C8B-B14F-4D97-AF65-F5344CB8AC3E}">
        <p14:creationId xmlns:p14="http://schemas.microsoft.com/office/powerpoint/2010/main" val="1558278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READ COMPLETE SLIDE</a:t>
            </a:r>
          </a:p>
        </p:txBody>
      </p:sp>
      <p:sp>
        <p:nvSpPr>
          <p:cNvPr id="4" name="Slide Number Placeholder 3"/>
          <p:cNvSpPr>
            <a:spLocks noGrp="1"/>
          </p:cNvSpPr>
          <p:nvPr>
            <p:ph type="sldNum" sz="quarter" idx="5"/>
          </p:nvPr>
        </p:nvSpPr>
        <p:spPr/>
        <p:txBody>
          <a:bodyPr/>
          <a:lstStyle/>
          <a:p>
            <a:fld id="{87E8EB8B-B78C-4FCA-B737-0D9226F57ED2}" type="slidenum">
              <a:rPr lang="en-US" smtClean="0"/>
              <a:t>33</a:t>
            </a:fld>
            <a:endParaRPr lang="en-US"/>
          </a:p>
        </p:txBody>
      </p:sp>
    </p:spTree>
    <p:extLst>
      <p:ext uri="{BB962C8B-B14F-4D97-AF65-F5344CB8AC3E}">
        <p14:creationId xmlns:p14="http://schemas.microsoft.com/office/powerpoint/2010/main" val="37546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Example of making changes to hard copy paper/written documents</a:t>
            </a:r>
          </a:p>
        </p:txBody>
      </p:sp>
      <p:sp>
        <p:nvSpPr>
          <p:cNvPr id="4" name="Slide Number Placeholder 3"/>
          <p:cNvSpPr>
            <a:spLocks noGrp="1"/>
          </p:cNvSpPr>
          <p:nvPr>
            <p:ph type="sldNum" sz="quarter" idx="10"/>
          </p:nvPr>
        </p:nvSpPr>
        <p:spPr/>
        <p:txBody>
          <a:bodyPr/>
          <a:lstStyle/>
          <a:p>
            <a:fld id="{87E8EB8B-B78C-4FCA-B737-0D9226F57ED2}" type="slidenum">
              <a:rPr lang="en-US" smtClean="0"/>
              <a:t>34</a:t>
            </a:fld>
            <a:endParaRPr lang="en-US"/>
          </a:p>
        </p:txBody>
      </p:sp>
    </p:spTree>
    <p:extLst>
      <p:ext uri="{BB962C8B-B14F-4D97-AF65-F5344CB8AC3E}">
        <p14:creationId xmlns:p14="http://schemas.microsoft.com/office/powerpoint/2010/main" val="844847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Poll – which of these data resources have you used.</a:t>
            </a:r>
          </a:p>
        </p:txBody>
      </p:sp>
      <p:sp>
        <p:nvSpPr>
          <p:cNvPr id="4" name="Slide Number Placeholder 3"/>
          <p:cNvSpPr>
            <a:spLocks noGrp="1"/>
          </p:cNvSpPr>
          <p:nvPr>
            <p:ph type="sldNum" sz="quarter" idx="10"/>
          </p:nvPr>
        </p:nvSpPr>
        <p:spPr/>
        <p:txBody>
          <a:bodyPr/>
          <a:lstStyle/>
          <a:p>
            <a:fld id="{87E8EB8B-B78C-4FCA-B737-0D9226F57ED2}" type="slidenum">
              <a:rPr lang="en-US" smtClean="0"/>
              <a:t>35</a:t>
            </a:fld>
            <a:endParaRPr lang="en-US"/>
          </a:p>
        </p:txBody>
      </p:sp>
    </p:spTree>
    <p:extLst>
      <p:ext uri="{BB962C8B-B14F-4D97-AF65-F5344CB8AC3E}">
        <p14:creationId xmlns:p14="http://schemas.microsoft.com/office/powerpoint/2010/main" val="4086306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36</a:t>
            </a:fld>
            <a:endParaRPr lang="en-US"/>
          </a:p>
        </p:txBody>
      </p:sp>
    </p:spTree>
    <p:extLst>
      <p:ext uri="{BB962C8B-B14F-4D97-AF65-F5344CB8AC3E}">
        <p14:creationId xmlns:p14="http://schemas.microsoft.com/office/powerpoint/2010/main" val="24185481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we will look at safety reporting, quality monitoring, subject case histories, financial disclosures (audit reporting).</a:t>
            </a:r>
          </a:p>
        </p:txBody>
      </p:sp>
      <p:sp>
        <p:nvSpPr>
          <p:cNvPr id="4" name="Slide Number Placeholder 3"/>
          <p:cNvSpPr>
            <a:spLocks noGrp="1"/>
          </p:cNvSpPr>
          <p:nvPr>
            <p:ph type="sldNum" sz="quarter" idx="5"/>
          </p:nvPr>
        </p:nvSpPr>
        <p:spPr/>
        <p:txBody>
          <a:bodyPr/>
          <a:lstStyle/>
          <a:p>
            <a:fld id="{87E8EB8B-B78C-4FCA-B737-0D9226F57ED2}" type="slidenum">
              <a:rPr lang="en-US" smtClean="0"/>
              <a:t>37</a:t>
            </a:fld>
            <a:endParaRPr lang="en-US"/>
          </a:p>
        </p:txBody>
      </p:sp>
    </p:spTree>
    <p:extLst>
      <p:ext uri="{BB962C8B-B14F-4D97-AF65-F5344CB8AC3E}">
        <p14:creationId xmlns:p14="http://schemas.microsoft.com/office/powerpoint/2010/main" val="11820912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38</a:t>
            </a:fld>
            <a:endParaRPr lang="en-US"/>
          </a:p>
        </p:txBody>
      </p:sp>
    </p:spTree>
    <p:extLst>
      <p:ext uri="{BB962C8B-B14F-4D97-AF65-F5344CB8AC3E}">
        <p14:creationId xmlns:p14="http://schemas.microsoft.com/office/powerpoint/2010/main" val="2504024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41</a:t>
            </a:fld>
            <a:endParaRPr lang="en-US"/>
          </a:p>
        </p:txBody>
      </p:sp>
    </p:spTree>
    <p:extLst>
      <p:ext uri="{BB962C8B-B14F-4D97-AF65-F5344CB8AC3E}">
        <p14:creationId xmlns:p14="http://schemas.microsoft.com/office/powerpoint/2010/main" val="8780597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57</a:t>
            </a:fld>
            <a:endParaRPr lang="en-US"/>
          </a:p>
        </p:txBody>
      </p:sp>
    </p:spTree>
    <p:extLst>
      <p:ext uri="{BB962C8B-B14F-4D97-AF65-F5344CB8AC3E}">
        <p14:creationId xmlns:p14="http://schemas.microsoft.com/office/powerpoint/2010/main" val="3453225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4</a:t>
            </a:fld>
            <a:endParaRPr lang="en-US"/>
          </a:p>
        </p:txBody>
      </p:sp>
    </p:spTree>
    <p:extLst>
      <p:ext uri="{BB962C8B-B14F-4D97-AF65-F5344CB8AC3E}">
        <p14:creationId xmlns:p14="http://schemas.microsoft.com/office/powerpoint/2010/main" val="22451208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Content to be discussed verbally: </a:t>
            </a:r>
          </a:p>
          <a:p>
            <a:r>
              <a:rPr lang="en-US"/>
              <a:t>Documents</a:t>
            </a:r>
            <a:r>
              <a:rPr lang="en-US" baseline="0"/>
              <a:t> in the Trial Master File m</a:t>
            </a:r>
            <a:r>
              <a:rPr lang="en-US"/>
              <a:t>ay include:</a:t>
            </a:r>
          </a:p>
          <a:p>
            <a:r>
              <a:rPr lang="en-US"/>
              <a:t>Data management,</a:t>
            </a:r>
            <a:r>
              <a:rPr lang="en-US" baseline="0"/>
              <a:t> </a:t>
            </a:r>
            <a:r>
              <a:rPr lang="en-US"/>
              <a:t>Statistics,</a:t>
            </a:r>
            <a:r>
              <a:rPr lang="en-US" baseline="0"/>
              <a:t> </a:t>
            </a:r>
            <a:r>
              <a:rPr lang="en-US"/>
              <a:t>Pharmacovigilance,</a:t>
            </a:r>
            <a:r>
              <a:rPr lang="en-US" baseline="0"/>
              <a:t> </a:t>
            </a:r>
            <a:r>
              <a:rPr lang="en-US"/>
              <a:t>Clinical Trial Supplies,</a:t>
            </a:r>
            <a:r>
              <a:rPr lang="en-US" baseline="0"/>
              <a:t> </a:t>
            </a:r>
            <a:r>
              <a:rPr lang="en-US"/>
              <a:t>Pharmacy,</a:t>
            </a:r>
            <a:r>
              <a:rPr lang="en-US" baseline="0"/>
              <a:t> </a:t>
            </a:r>
            <a:r>
              <a:rPr lang="en-US"/>
              <a:t>Legal,</a:t>
            </a:r>
            <a:r>
              <a:rPr lang="en-US" baseline="0"/>
              <a:t> </a:t>
            </a:r>
            <a:r>
              <a:rPr lang="en-US"/>
              <a:t>Regulatory Affairs</a:t>
            </a:r>
          </a:p>
        </p:txBody>
      </p:sp>
      <p:sp>
        <p:nvSpPr>
          <p:cNvPr id="4" name="Slide Number Placeholder 3"/>
          <p:cNvSpPr>
            <a:spLocks noGrp="1"/>
          </p:cNvSpPr>
          <p:nvPr>
            <p:ph type="sldNum" sz="quarter" idx="10"/>
          </p:nvPr>
        </p:nvSpPr>
        <p:spPr/>
        <p:txBody>
          <a:bodyPr/>
          <a:lstStyle/>
          <a:p>
            <a:fld id="{87E8EB8B-B78C-4FCA-B737-0D9226F57ED2}" type="slidenum">
              <a:rPr lang="en-US" smtClean="0"/>
              <a:t>5</a:t>
            </a:fld>
            <a:endParaRPr lang="en-US"/>
          </a:p>
        </p:txBody>
      </p:sp>
    </p:spTree>
    <p:extLst>
      <p:ext uri="{BB962C8B-B14F-4D97-AF65-F5344CB8AC3E}">
        <p14:creationId xmlns:p14="http://schemas.microsoft.com/office/powerpoint/2010/main" val="35264411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Content to be conveyed verbally: </a:t>
            </a:r>
          </a:p>
          <a:p>
            <a:r>
              <a:rPr lang="en-US"/>
              <a:t>A protocol tracking log is recommended to serve as a tool for managing and tracking all approved versions of the protocol that are submitted to both the FDA and IRB.</a:t>
            </a:r>
          </a:p>
          <a:p>
            <a:r>
              <a:rPr lang="en-US"/>
              <a:t>An unanticipated problems tracking and reporting form or protocol deviation log is recommended to track reportable protocol deviations or unanticipated problems, ensure appropriate reporting to the IRB and FDA, and document corrective actions.</a:t>
            </a:r>
          </a:p>
        </p:txBody>
      </p:sp>
      <p:sp>
        <p:nvSpPr>
          <p:cNvPr id="4" name="Slide Number Placeholder 3"/>
          <p:cNvSpPr>
            <a:spLocks noGrp="1"/>
          </p:cNvSpPr>
          <p:nvPr>
            <p:ph type="sldNum" sz="quarter" idx="10"/>
          </p:nvPr>
        </p:nvSpPr>
        <p:spPr/>
        <p:txBody>
          <a:bodyPr/>
          <a:lstStyle/>
          <a:p>
            <a:fld id="{87E8EB8B-B78C-4FCA-B737-0D9226F57ED2}" type="slidenum">
              <a:rPr lang="en-US" smtClean="0"/>
              <a:t>7</a:t>
            </a:fld>
            <a:endParaRPr lang="en-US"/>
          </a:p>
        </p:txBody>
      </p:sp>
    </p:spTree>
    <p:extLst>
      <p:ext uri="{BB962C8B-B14F-4D97-AF65-F5344CB8AC3E}">
        <p14:creationId xmlns:p14="http://schemas.microsoft.com/office/powerpoint/2010/main" val="348282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9</a:t>
            </a:fld>
            <a:endParaRPr lang="en-US"/>
          </a:p>
        </p:txBody>
      </p:sp>
    </p:spTree>
    <p:extLst>
      <p:ext uri="{BB962C8B-B14F-4D97-AF65-F5344CB8AC3E}">
        <p14:creationId xmlns:p14="http://schemas.microsoft.com/office/powerpoint/2010/main" val="320227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E8EB8B-B78C-4FCA-B737-0D9226F57ED2}" type="slidenum">
              <a:rPr lang="en-US" smtClean="0"/>
              <a:t>10</a:t>
            </a:fld>
            <a:endParaRPr lang="en-US"/>
          </a:p>
        </p:txBody>
      </p:sp>
    </p:spTree>
    <p:extLst>
      <p:ext uri="{BB962C8B-B14F-4D97-AF65-F5344CB8AC3E}">
        <p14:creationId xmlns:p14="http://schemas.microsoft.com/office/powerpoint/2010/main" val="87325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Documentation should be maintained at the time of a ICF revision and IRB approval to document the active subjects who will be impacted by the revision and when re-consent is obtained.  An ICF amendment re-consent tracking log may be useful for documenting this change and the re-consent process.</a:t>
            </a:r>
          </a:p>
        </p:txBody>
      </p:sp>
      <p:sp>
        <p:nvSpPr>
          <p:cNvPr id="4" name="Slide Number Placeholder 3"/>
          <p:cNvSpPr>
            <a:spLocks noGrp="1"/>
          </p:cNvSpPr>
          <p:nvPr>
            <p:ph type="sldNum" sz="quarter" idx="10"/>
          </p:nvPr>
        </p:nvSpPr>
        <p:spPr/>
        <p:txBody>
          <a:bodyPr/>
          <a:lstStyle/>
          <a:p>
            <a:fld id="{87E8EB8B-B78C-4FCA-B737-0D9226F57ED2}" type="slidenum">
              <a:rPr lang="en-US" smtClean="0"/>
              <a:t>11</a:t>
            </a:fld>
            <a:endParaRPr lang="en-US"/>
          </a:p>
        </p:txBody>
      </p:sp>
    </p:spTree>
    <p:extLst>
      <p:ext uri="{BB962C8B-B14F-4D97-AF65-F5344CB8AC3E}">
        <p14:creationId xmlns:p14="http://schemas.microsoft.com/office/powerpoint/2010/main" val="337759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Documentation should be maintained at the time of a ICF revision and IRB approval to document the active subjects who will be impacted by the revision and when re-consent is obtained.  An ICF amendment re-consent tracking log may be useful for documenting this change and the re-consent process.</a:t>
            </a:r>
          </a:p>
        </p:txBody>
      </p:sp>
      <p:sp>
        <p:nvSpPr>
          <p:cNvPr id="4" name="Slide Number Placeholder 3"/>
          <p:cNvSpPr>
            <a:spLocks noGrp="1"/>
          </p:cNvSpPr>
          <p:nvPr>
            <p:ph type="sldNum" sz="quarter" idx="10"/>
          </p:nvPr>
        </p:nvSpPr>
        <p:spPr/>
        <p:txBody>
          <a:bodyPr/>
          <a:lstStyle/>
          <a:p>
            <a:fld id="{87E8EB8B-B78C-4FCA-B737-0D9226F57ED2}" type="slidenum">
              <a:rPr lang="en-US" smtClean="0"/>
              <a:t>12</a:t>
            </a:fld>
            <a:endParaRPr lang="en-US"/>
          </a:p>
        </p:txBody>
      </p:sp>
    </p:spTree>
    <p:extLst>
      <p:ext uri="{BB962C8B-B14F-4D97-AF65-F5344CB8AC3E}">
        <p14:creationId xmlns:p14="http://schemas.microsoft.com/office/powerpoint/2010/main" val="28155993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 y="0"/>
            <a:ext cx="12188952" cy="6858000"/>
          </a:xfrm>
          <a:prstGeom prst="rect">
            <a:avLst/>
          </a:prstGeom>
        </p:spPr>
      </p:pic>
      <p:sp>
        <p:nvSpPr>
          <p:cNvPr id="2" name="Title 1"/>
          <p:cNvSpPr>
            <a:spLocks noGrp="1"/>
          </p:cNvSpPr>
          <p:nvPr>
            <p:ph type="ctrTitle" hasCustomPrompt="1"/>
          </p:nvPr>
        </p:nvSpPr>
        <p:spPr>
          <a:xfrm>
            <a:off x="696306" y="599304"/>
            <a:ext cx="5577591" cy="1207008"/>
          </a:xfrm>
        </p:spPr>
        <p:txBody>
          <a:bodyPr anchor="ctr"/>
          <a:lstStyle>
            <a:lvl1pPr algn="l">
              <a:defRPr sz="3600" cap="all" baseline="0">
                <a:solidFill>
                  <a:schemeClr val="accent1"/>
                </a:solidFill>
              </a:defRPr>
            </a:lvl1pPr>
          </a:lstStyle>
          <a:p>
            <a:r>
              <a:rPr lang="en-US" cap="all" baseline="0"/>
              <a:t>Click to add title</a:t>
            </a:r>
            <a:endParaRPr lang="en-US"/>
          </a:p>
        </p:txBody>
      </p:sp>
      <p:sp>
        <p:nvSpPr>
          <p:cNvPr id="3" name="Subtitle 2"/>
          <p:cNvSpPr>
            <a:spLocks noGrp="1"/>
          </p:cNvSpPr>
          <p:nvPr>
            <p:ph type="subTitle" idx="1" hasCustomPrompt="1"/>
          </p:nvPr>
        </p:nvSpPr>
        <p:spPr>
          <a:xfrm>
            <a:off x="696306" y="2001884"/>
            <a:ext cx="5577589"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12" name="Text Placeholder 11"/>
          <p:cNvSpPr>
            <a:spLocks noGrp="1"/>
          </p:cNvSpPr>
          <p:nvPr>
            <p:ph type="body" sz="quarter" idx="13" hasCustomPrompt="1"/>
          </p:nvPr>
        </p:nvSpPr>
        <p:spPr>
          <a:xfrm>
            <a:off x="696306" y="2764852"/>
            <a:ext cx="5577417" cy="404018"/>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a:t>Click to add date</a:t>
            </a:r>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79830" y="4407798"/>
            <a:ext cx="2648062" cy="554594"/>
          </a:xfrm>
          <a:prstGeom prst="rect">
            <a:avLst/>
          </a:prstGeom>
        </p:spPr>
      </p:pic>
    </p:spTree>
    <p:extLst>
      <p:ext uri="{BB962C8B-B14F-4D97-AF65-F5344CB8AC3E}">
        <p14:creationId xmlns:p14="http://schemas.microsoft.com/office/powerpoint/2010/main" val="69776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2"/>
          <p:cNvSpPr>
            <a:spLocks noGrp="1"/>
          </p:cNvSpPr>
          <p:nvPr>
            <p:ph type="title"/>
          </p:nvPr>
        </p:nvSpPr>
        <p:spPr>
          <a:xfrm>
            <a:off x="759019" y="296616"/>
            <a:ext cx="10691531" cy="1004962"/>
          </a:xfrm>
        </p:spPr>
        <p:txBody>
          <a:bodyPr/>
          <a:lstStyle/>
          <a:p>
            <a:r>
              <a:rPr lang="en-US"/>
              <a:t>Click to edit Master title style</a:t>
            </a:r>
          </a:p>
        </p:txBody>
      </p:sp>
      <p:sp>
        <p:nvSpPr>
          <p:cNvPr id="11" name="Content Placeholder 3"/>
          <p:cNvSpPr>
            <a:spLocks noGrp="1"/>
          </p:cNvSpPr>
          <p:nvPr>
            <p:ph idx="1" hasCustomPrompt="1"/>
          </p:nvPr>
        </p:nvSpPr>
        <p:spPr>
          <a:xfrm>
            <a:off x="759019" y="1548714"/>
            <a:ext cx="10691531" cy="4408741"/>
          </a:xfrm>
        </p:spPr>
        <p:txBody>
          <a:bodyPr/>
          <a:lstStyle>
            <a:lvl1pPr>
              <a:defRPr/>
            </a:lvl1pPr>
          </a:lstStyle>
          <a:p>
            <a:r>
              <a:rPr lang="en-US"/>
              <a:t>Click to add text</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3410" y="6217115"/>
            <a:ext cx="2274569" cy="476372"/>
          </a:xfrm>
          <a:prstGeom prst="rect">
            <a:avLst/>
          </a:prstGeom>
        </p:spPr>
      </p:pic>
      <p:sp>
        <p:nvSpPr>
          <p:cNvPr id="13" name="Slide Number Placeholder 5"/>
          <p:cNvSpPr txBox="1">
            <a:spLocks/>
          </p:cNvSpPr>
          <p:nvPr userDrawn="1"/>
        </p:nvSpPr>
        <p:spPr>
          <a:xfrm>
            <a:off x="304800" y="6296816"/>
            <a:ext cx="454219"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D40181A-01B0-4CB8-8614-1473649F6741}" type="slidenum">
              <a:rPr lang="en-US" smtClean="0"/>
              <a:pPr/>
              <a:t>‹#›</a:t>
            </a:fld>
            <a:endParaRPr lang="en-US"/>
          </a:p>
        </p:txBody>
      </p:sp>
    </p:spTree>
    <p:extLst>
      <p:ext uri="{BB962C8B-B14F-4D97-AF65-F5344CB8AC3E}">
        <p14:creationId xmlns:p14="http://schemas.microsoft.com/office/powerpoint/2010/main" val="4200670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453410" y="6217115"/>
            <a:ext cx="2274569" cy="476372"/>
          </a:xfrm>
          <a:prstGeom prst="rect">
            <a:avLst/>
          </a:prstGeom>
        </p:spPr>
      </p:pic>
      <p:sp>
        <p:nvSpPr>
          <p:cNvPr id="9" name="Slide Number Placeholder 5"/>
          <p:cNvSpPr>
            <a:spLocks noGrp="1"/>
          </p:cNvSpPr>
          <p:nvPr>
            <p:ph type="sldNum" sz="quarter" idx="12"/>
          </p:nvPr>
        </p:nvSpPr>
        <p:spPr>
          <a:xfrm>
            <a:off x="304800" y="6296816"/>
            <a:ext cx="454219" cy="365125"/>
          </a:xfrm>
        </p:spPr>
        <p:txBody>
          <a:bodyPr/>
          <a:lstStyle>
            <a:lvl1pPr algn="l">
              <a:defRPr>
                <a:solidFill>
                  <a:schemeClr val="accent1"/>
                </a:solidFill>
              </a:defRPr>
            </a:lvl1pPr>
          </a:lstStyle>
          <a:p>
            <a:fld id="{AD40181A-01B0-4CB8-8614-1473649F6741}" type="slidenum">
              <a:rPr lang="en-US" smtClean="0"/>
              <a:pPr/>
              <a:t>‹#›</a:t>
            </a:fld>
            <a:endParaRPr lang="en-US"/>
          </a:p>
        </p:txBody>
      </p:sp>
      <p:sp>
        <p:nvSpPr>
          <p:cNvPr id="10" name="Title 1"/>
          <p:cNvSpPr>
            <a:spLocks noGrp="1"/>
          </p:cNvSpPr>
          <p:nvPr>
            <p:ph type="title" hasCustomPrompt="1"/>
          </p:nvPr>
        </p:nvSpPr>
        <p:spPr>
          <a:xfrm>
            <a:off x="745154" y="1543930"/>
            <a:ext cx="10708499" cy="1050989"/>
          </a:xfrm>
        </p:spPr>
        <p:txBody>
          <a:bodyPr/>
          <a:lstStyle>
            <a:lvl1pPr>
              <a:defRPr/>
            </a:lvl1pPr>
          </a:lstStyle>
          <a:p>
            <a:r>
              <a:rPr lang="en-US"/>
              <a:t>Click to add title</a:t>
            </a:r>
          </a:p>
        </p:txBody>
      </p:sp>
    </p:spTree>
    <p:extLst>
      <p:ext uri="{BB962C8B-B14F-4D97-AF65-F5344CB8AC3E}">
        <p14:creationId xmlns:p14="http://schemas.microsoft.com/office/powerpoint/2010/main" val="510993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ppt templat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38199" y="592924"/>
            <a:ext cx="5577591" cy="1207008"/>
          </a:xfrm>
        </p:spPr>
        <p:txBody>
          <a:bodyPr anchor="ctr"/>
          <a:lstStyle>
            <a:lvl1pPr algn="l">
              <a:defRPr sz="3600" cap="all" baseline="0"/>
            </a:lvl1pPr>
          </a:lstStyle>
          <a:p>
            <a:r>
              <a:rPr lang="en-US" cap="all" baseline="0"/>
              <a:t>Click to add title</a:t>
            </a:r>
            <a:endParaRPr lang="en-US"/>
          </a:p>
        </p:txBody>
      </p:sp>
      <p:sp>
        <p:nvSpPr>
          <p:cNvPr id="3" name="Subtitle 2"/>
          <p:cNvSpPr>
            <a:spLocks noGrp="1"/>
          </p:cNvSpPr>
          <p:nvPr>
            <p:ph type="subTitle" idx="1" hasCustomPrompt="1"/>
          </p:nvPr>
        </p:nvSpPr>
        <p:spPr>
          <a:xfrm>
            <a:off x="838199" y="1994858"/>
            <a:ext cx="5577589" cy="497951"/>
          </a:xfrm>
        </p:spPr>
        <p:txBody>
          <a:bodyPr>
            <a:normAutofit/>
          </a:bodyPr>
          <a:lstStyle>
            <a:lvl1pPr marL="0" indent="0" algn="l">
              <a:buNone/>
              <a:defRPr sz="2800" b="0" baseline="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6" name="Slide Number Placeholder 5"/>
          <p:cNvSpPr>
            <a:spLocks noGrp="1"/>
          </p:cNvSpPr>
          <p:nvPr>
            <p:ph type="sldNum" sz="quarter" idx="12"/>
          </p:nvPr>
        </p:nvSpPr>
        <p:spPr>
          <a:xfrm>
            <a:off x="11309685" y="6356352"/>
            <a:ext cx="563768" cy="365125"/>
          </a:xfrm>
        </p:spPr>
        <p:txBody>
          <a:bodyPr/>
          <a:lstStyle>
            <a:lvl1pPr>
              <a:defRPr>
                <a:solidFill>
                  <a:schemeClr val="bg1"/>
                </a:solidFill>
              </a:defRPr>
            </a:lvl1pPr>
          </a:lstStyle>
          <a:p>
            <a:fld id="{AD40181A-01B0-4CB8-8614-1473649F6741}" type="slidenum">
              <a:rPr lang="en-US" smtClean="0">
                <a:solidFill>
                  <a:srgbClr val="FFFFFE"/>
                </a:solidFill>
              </a:rPr>
              <a:pPr/>
              <a:t>‹#›</a:t>
            </a:fld>
            <a:endParaRPr lang="en-US">
              <a:solidFill>
                <a:srgbClr val="FFFFFE"/>
              </a:solidFill>
            </a:endParaRPr>
          </a:p>
        </p:txBody>
      </p:sp>
      <p:sp>
        <p:nvSpPr>
          <p:cNvPr id="12" name="Text Placeholder 11"/>
          <p:cNvSpPr>
            <a:spLocks noGrp="1"/>
          </p:cNvSpPr>
          <p:nvPr>
            <p:ph type="body" sz="quarter" idx="13" hasCustomPrompt="1"/>
          </p:nvPr>
        </p:nvSpPr>
        <p:spPr>
          <a:xfrm>
            <a:off x="838200" y="2764852"/>
            <a:ext cx="5577417" cy="502920"/>
          </a:xfrm>
        </p:spPr>
        <p:txBody>
          <a:bodyPr>
            <a:normAutofit/>
          </a:bodyPr>
          <a:lstStyle>
            <a:lvl1pPr marL="0" indent="0">
              <a:buNone/>
              <a:defRPr sz="2400" b="0">
                <a:latin typeface="Arial" panose="020B0604020202020204" pitchFamily="34" charset="0"/>
                <a:cs typeface="Arial" panose="020B0604020202020204" pitchFamily="34" charset="0"/>
              </a:defRPr>
            </a:lvl1pPr>
          </a:lstStyle>
          <a:p>
            <a:pPr lvl="0"/>
            <a:r>
              <a:rPr lang="en-US"/>
              <a:t>Click to add date</a:t>
            </a:r>
          </a:p>
        </p:txBody>
      </p:sp>
    </p:spTree>
    <p:extLst>
      <p:ext uri="{BB962C8B-B14F-4D97-AF65-F5344CB8AC3E}">
        <p14:creationId xmlns:p14="http://schemas.microsoft.com/office/powerpoint/2010/main" val="1364005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3" name="Picture 12" descr="ppt template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1563509" y="320156"/>
            <a:ext cx="10009632" cy="1143000"/>
          </a:xfrm>
        </p:spPr>
        <p:txBody>
          <a:bodyPr/>
          <a:lstStyle>
            <a:lvl1pPr>
              <a:defRPr/>
            </a:lvl1pPr>
          </a:lstStyle>
          <a:p>
            <a:r>
              <a:rPr lang="en-US"/>
              <a:t>Click to add title</a:t>
            </a:r>
          </a:p>
        </p:txBody>
      </p:sp>
      <p:sp>
        <p:nvSpPr>
          <p:cNvPr id="3" name="Content Placeholder 2"/>
          <p:cNvSpPr>
            <a:spLocks noGrp="1"/>
          </p:cNvSpPr>
          <p:nvPr>
            <p:ph idx="1" hasCustomPrompt="1"/>
          </p:nvPr>
        </p:nvSpPr>
        <p:spPr>
          <a:xfrm>
            <a:off x="1563509" y="1736231"/>
            <a:ext cx="10009632" cy="3895344"/>
          </a:xfrm>
        </p:spPr>
        <p:txBody>
          <a:bodyPr/>
          <a:lstStyle>
            <a:lvl1pPr>
              <a:defRPr/>
            </a:lvl1pPr>
          </a:lstStyle>
          <a:p>
            <a:pPr lvl="0"/>
            <a:r>
              <a:rPr lang="en-US"/>
              <a:t>Click to add text</a:t>
            </a:r>
          </a:p>
        </p:txBody>
      </p:sp>
      <p:sp>
        <p:nvSpPr>
          <p:cNvPr id="6" name="Slide Number Placeholder 5"/>
          <p:cNvSpPr>
            <a:spLocks noGrp="1"/>
          </p:cNvSpPr>
          <p:nvPr>
            <p:ph type="sldNum" sz="quarter" idx="12"/>
          </p:nvPr>
        </p:nvSpPr>
        <p:spPr>
          <a:xfrm>
            <a:off x="11325727" y="6356352"/>
            <a:ext cx="547727" cy="365125"/>
          </a:xfrm>
        </p:spPr>
        <p:txBody>
          <a:bodyPr/>
          <a:lstStyle/>
          <a:p>
            <a:fld id="{AD40181A-01B0-4CB8-8614-1473649F6741}" type="slidenum">
              <a:rPr lang="en-US" smtClean="0">
                <a:solidFill>
                  <a:srgbClr val="5C8D29"/>
                </a:solidFill>
              </a:rPr>
              <a:pPr/>
              <a:t>‹#›</a:t>
            </a:fld>
            <a:endParaRPr lang="en-US">
              <a:solidFill>
                <a:srgbClr val="5C8D29"/>
              </a:solidFill>
            </a:endParaRPr>
          </a:p>
        </p:txBody>
      </p:sp>
    </p:spTree>
    <p:extLst>
      <p:ext uri="{BB962C8B-B14F-4D97-AF65-F5344CB8AC3E}">
        <p14:creationId xmlns:p14="http://schemas.microsoft.com/office/powerpoint/2010/main" val="16764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15" name="Picture 14" descr="ppt template8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Slide Number Placeholder 6"/>
          <p:cNvSpPr>
            <a:spLocks noGrp="1"/>
          </p:cNvSpPr>
          <p:nvPr>
            <p:ph type="sldNum" sz="quarter" idx="12"/>
          </p:nvPr>
        </p:nvSpPr>
        <p:spPr>
          <a:xfrm>
            <a:off x="11325727" y="6356352"/>
            <a:ext cx="548647" cy="365125"/>
          </a:xfrm>
        </p:spPr>
        <p:txBody>
          <a:bodyPr/>
          <a:lstStyle/>
          <a:p>
            <a:fld id="{AD40181A-01B0-4CB8-8614-1473649F6741}" type="slidenum">
              <a:rPr lang="en-US" smtClean="0">
                <a:solidFill>
                  <a:srgbClr val="5C8D29"/>
                </a:solidFill>
              </a:rPr>
              <a:pPr/>
              <a:t>‹#›</a:t>
            </a:fld>
            <a:endParaRPr lang="en-US">
              <a:solidFill>
                <a:srgbClr val="5C8D29"/>
              </a:solidFill>
            </a:endParaRPr>
          </a:p>
        </p:txBody>
      </p:sp>
      <p:sp>
        <p:nvSpPr>
          <p:cNvPr id="2" name="Title 1"/>
          <p:cNvSpPr>
            <a:spLocks noGrp="1"/>
          </p:cNvSpPr>
          <p:nvPr>
            <p:ph type="title" hasCustomPrompt="1"/>
          </p:nvPr>
        </p:nvSpPr>
        <p:spPr>
          <a:xfrm>
            <a:off x="1745733" y="1543930"/>
            <a:ext cx="9753600" cy="1444752"/>
          </a:xfrm>
        </p:spPr>
        <p:txBody>
          <a:bodyPr/>
          <a:lstStyle>
            <a:lvl1pPr>
              <a:defRPr/>
            </a:lvl1pPr>
          </a:lstStyle>
          <a:p>
            <a:r>
              <a:rPr lang="en-US"/>
              <a:t>Click to add title</a:t>
            </a:r>
          </a:p>
        </p:txBody>
      </p:sp>
    </p:spTree>
    <p:extLst>
      <p:ext uri="{BB962C8B-B14F-4D97-AF65-F5344CB8AC3E}">
        <p14:creationId xmlns:p14="http://schemas.microsoft.com/office/powerpoint/2010/main" val="13990348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1"/>
                </a:solidFill>
              </a:defRPr>
            </a:lvl1pPr>
          </a:lstStyle>
          <a:p>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1"/>
                </a:solidFill>
              </a:defRPr>
            </a:lvl1pPr>
          </a:lstStyle>
          <a:p>
            <a:fld id="{AD40181A-01B0-4CB8-8614-1473649F6741}" type="slidenum">
              <a:rPr lang="en-US" smtClean="0"/>
              <a:pPr/>
              <a:t>‹#›</a:t>
            </a:fld>
            <a:endParaRPr lang="en-US"/>
          </a:p>
        </p:txBody>
      </p:sp>
    </p:spTree>
    <p:extLst>
      <p:ext uri="{BB962C8B-B14F-4D97-AF65-F5344CB8AC3E}">
        <p14:creationId xmlns:p14="http://schemas.microsoft.com/office/powerpoint/2010/main" val="9959643"/>
      </p:ext>
    </p:extLst>
  </p:cSld>
  <p:clrMap bg1="lt1" tx1="dk1" bg2="lt2" tx2="dk2" accent1="accent1" accent2="accent2" accent3="accent3" accent4="accent4" accent5="accent5" accent6="accent6" hlink="hlink" folHlink="folHlink"/>
  <p:sldLayoutIdLst>
    <p:sldLayoutId id="2147483694" r:id="rId1"/>
    <p:sldLayoutId id="2147483674" r:id="rId2"/>
    <p:sldLayoutId id="2147483675" r:id="rId3"/>
  </p:sldLayoutIdLst>
  <p:hf hdr="0" ftr="0" dt="0"/>
  <p:txStyles>
    <p:titleStyle>
      <a:lvl1pPr algn="l" defTabSz="914400" rtl="0" eaLnBrk="1" latinLnBrk="0" hangingPunct="1">
        <a:lnSpc>
          <a:spcPct val="90000"/>
        </a:lnSpc>
        <a:spcBef>
          <a:spcPct val="0"/>
        </a:spcBef>
        <a:buNone/>
        <a:defRPr sz="3600" b="1" kern="1200" cap="all" baseline="0">
          <a:solidFill>
            <a:schemeClr val="accent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add TITLE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accent3"/>
                </a:solidFill>
              </a:defRPr>
            </a:lvl1pPr>
          </a:lstStyle>
          <a:p>
            <a:endParaRPr lang="en-US">
              <a:solidFill>
                <a:srgbClr val="5C8D29"/>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accent3"/>
                </a:solidFill>
              </a:defRPr>
            </a:lvl1pPr>
          </a:lstStyle>
          <a:p>
            <a:endParaRPr lang="en-US">
              <a:solidFill>
                <a:srgbClr val="5C8D29"/>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accent3"/>
                </a:solidFill>
              </a:defRPr>
            </a:lvl1pPr>
          </a:lstStyle>
          <a:p>
            <a:fld id="{AD40181A-01B0-4CB8-8614-1473649F6741}" type="slidenum">
              <a:rPr lang="en-US" smtClean="0">
                <a:solidFill>
                  <a:srgbClr val="5C8D29"/>
                </a:solidFill>
              </a:rPr>
              <a:pPr/>
              <a:t>‹#›</a:t>
            </a:fld>
            <a:endParaRPr lang="en-US">
              <a:solidFill>
                <a:srgbClr val="5C8D29"/>
              </a:solidFill>
            </a:endParaRPr>
          </a:p>
        </p:txBody>
      </p:sp>
    </p:spTree>
    <p:extLst>
      <p:ext uri="{BB962C8B-B14F-4D97-AF65-F5344CB8AC3E}">
        <p14:creationId xmlns:p14="http://schemas.microsoft.com/office/powerpoint/2010/main" val="93759464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ftr="0" dt="0"/>
  <p:txStyles>
    <p:titleStyle>
      <a:lvl1pPr algn="l" defTabSz="914400" rtl="0" eaLnBrk="1" latinLnBrk="0" hangingPunct="1">
        <a:lnSpc>
          <a:spcPct val="90000"/>
        </a:lnSpc>
        <a:spcBef>
          <a:spcPct val="0"/>
        </a:spcBef>
        <a:buNone/>
        <a:defRPr sz="3600" b="1" kern="1200" cap="all" baseline="0">
          <a:solidFill>
            <a:schemeClr val="accent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hop.policymedical.net/policymed/anonymous/docViewer?stoken=14de2fa8-d9f5-4188-983b-29545b20809f&amp;dtoken=98eac8c1-beb7-4c3a-8091-ac98d7fab0e5" TargetMode="External"/><Relationship Id="rId2" Type="http://schemas.openxmlformats.org/officeDocument/2006/relationships/hyperlink" Target="mailto:INDIDE@chop.edu"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techtransfer@email.chop.edu"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COI@chop.edu"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mailto:techtransfer@email.chop.edu"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mailto:stokes@chop.edu" TargetMode="External"/><Relationship Id="rId3" Type="http://schemas.openxmlformats.org/officeDocument/2006/relationships/hyperlink" Target="https://intranet.research.chop.edu/display/main/2014/11/07/Office+of+Technology+Transfer" TargetMode="External"/><Relationship Id="rId7" Type="http://schemas.openxmlformats.org/officeDocument/2006/relationships/hyperlink" Target="https://sprbm.research.chop.edu/" TargetMode="External"/><Relationship Id="rId2" Type="http://schemas.openxmlformats.org/officeDocument/2006/relationships/hyperlink" Target="https://irb.research.chop.edu/" TargetMode="External"/><Relationship Id="rId1" Type="http://schemas.openxmlformats.org/officeDocument/2006/relationships/slideLayout" Target="../slideLayouts/slideLayout2.xml"/><Relationship Id="rId6" Type="http://schemas.openxmlformats.org/officeDocument/2006/relationships/hyperlink" Target="mailto:bellb@chop.edu" TargetMode="External"/><Relationship Id="rId5" Type="http://schemas.openxmlformats.org/officeDocument/2006/relationships/hyperlink" Target="https://intranet.research.chop.edu/display/deptcrso/Industry+Clinical+Trial+Agreements" TargetMode="External"/><Relationship Id="rId4" Type="http://schemas.openxmlformats.org/officeDocument/2006/relationships/hyperlink" Target="mailto:CTFM@chop.edu"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research.chop.edu/investigational-drug-service" TargetMode="External"/><Relationship Id="rId2" Type="http://schemas.openxmlformats.org/officeDocument/2006/relationships/hyperlink" Target="mailto:InvestigationalPharmacy@email.chop.edu"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s://www.research.chop.edu/biostatistics-data-management/contac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mailto:researchshippingcore@email.chop.edu" TargetMode="External"/><Relationship Id="rId2" Type="http://schemas.openxmlformats.org/officeDocument/2006/relationships/hyperlink" Target="https://www.chop.edu/services/language-services" TargetMode="External"/><Relationship Id="rId1" Type="http://schemas.openxmlformats.org/officeDocument/2006/relationships/slideLayout" Target="../slideLayouts/slideLayout2.xml"/><Relationship Id="rId4" Type="http://schemas.openxmlformats.org/officeDocument/2006/relationships/hyperlink" Target="mailto:supplychain@email.chop.edu"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mailto:INDIDE@chop.edu"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mailto:ORC@chop.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0.xml.rels><?xml version="1.0" encoding="UTF-8" standalone="yes"?>
<Relationships xmlns="http://schemas.openxmlformats.org/package/2006/relationships"><Relationship Id="rId2" Type="http://schemas.openxmlformats.org/officeDocument/2006/relationships/hyperlink" Target="http://ichgcp.net/8-essential-documents-for-the-conduct-of-a-clinical-tria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49392" y="1036576"/>
            <a:ext cx="5577591" cy="1207008"/>
          </a:xfrm>
        </p:spPr>
        <p:txBody>
          <a:bodyPr/>
          <a:lstStyle/>
          <a:p>
            <a:pPr>
              <a:spcBef>
                <a:spcPts val="1000"/>
              </a:spcBef>
            </a:pPr>
            <a:r>
              <a:rPr lang="en-US" sz="3200">
                <a:solidFill>
                  <a:srgbClr val="000000"/>
                </a:solidFill>
                <a:latin typeface="Arial"/>
                <a:cs typeface="Arial"/>
              </a:rPr>
              <a:t>Sponsor-Investigator IND training: module 3</a:t>
            </a:r>
            <a:br>
              <a:rPr lang="en-US" sz="3200"/>
            </a:br>
            <a:r>
              <a:rPr lang="en-US" sz="2400" b="0" i="1">
                <a:solidFill>
                  <a:srgbClr val="000000"/>
                </a:solidFill>
                <a:latin typeface="Arial"/>
                <a:cs typeface="Arial"/>
              </a:rPr>
              <a:t>Good Clinical Practice (GCP), Essential documents, </a:t>
            </a:r>
            <a:br>
              <a:rPr lang="en-US" sz="2400" b="0" i="1">
                <a:solidFill>
                  <a:srgbClr val="000000"/>
                </a:solidFill>
                <a:latin typeface="Arial"/>
                <a:cs typeface="Arial"/>
              </a:rPr>
            </a:br>
            <a:r>
              <a:rPr lang="en-US" sz="2400" b="0" i="1">
                <a:solidFill>
                  <a:srgbClr val="000000"/>
                </a:solidFill>
                <a:latin typeface="Arial"/>
                <a:cs typeface="Arial"/>
              </a:rPr>
              <a:t>&amp; </a:t>
            </a:r>
            <a:r>
              <a:rPr lang="en-US" sz="2400" b="0" i="1" err="1">
                <a:solidFill>
                  <a:srgbClr val="000000"/>
                </a:solidFill>
                <a:latin typeface="Arial"/>
                <a:cs typeface="Arial"/>
              </a:rPr>
              <a:t>ind</a:t>
            </a:r>
            <a:r>
              <a:rPr lang="en-US" sz="2400" b="0" i="1">
                <a:solidFill>
                  <a:srgbClr val="000000"/>
                </a:solidFill>
                <a:latin typeface="Arial"/>
                <a:cs typeface="Arial"/>
              </a:rPr>
              <a:t> trial master file</a:t>
            </a:r>
            <a:br>
              <a:rPr lang="en-US" sz="3200" cap="none">
                <a:ea typeface="+mn-ea"/>
              </a:rPr>
            </a:br>
            <a:br>
              <a:rPr lang="en-US" sz="3200" cap="none">
                <a:ea typeface="+mn-ea"/>
              </a:rPr>
            </a:br>
            <a:endParaRPr lang="en-US" sz="2400">
              <a:solidFill>
                <a:srgbClr val="000000"/>
              </a:solidFill>
            </a:endParaRPr>
          </a:p>
        </p:txBody>
      </p:sp>
      <p:sp>
        <p:nvSpPr>
          <p:cNvPr id="7" name="Subtitle 6"/>
          <p:cNvSpPr>
            <a:spLocks noGrp="1"/>
          </p:cNvSpPr>
          <p:nvPr>
            <p:ph type="subTitle" idx="1"/>
          </p:nvPr>
        </p:nvSpPr>
        <p:spPr>
          <a:xfrm>
            <a:off x="696134" y="2537985"/>
            <a:ext cx="5577589" cy="1236616"/>
          </a:xfrm>
        </p:spPr>
        <p:txBody>
          <a:bodyPr>
            <a:normAutofit fontScale="92500" lnSpcReduction="20000"/>
          </a:bodyPr>
          <a:lstStyle/>
          <a:p>
            <a:pPr algn="r"/>
            <a:endParaRPr lang="en-US" b="1"/>
          </a:p>
          <a:p>
            <a:pPr algn="r"/>
            <a:endParaRPr lang="en-US" b="1"/>
          </a:p>
          <a:p>
            <a:pPr algn="r"/>
            <a:r>
              <a:rPr lang="en-US" b="1">
                <a:solidFill>
                  <a:srgbClr val="000000"/>
                </a:solidFill>
              </a:rPr>
              <a:t>IND/IDE Support Program</a:t>
            </a:r>
            <a:endParaRPr lang="en-US" sz="1600">
              <a:solidFill>
                <a:srgbClr val="000000"/>
              </a:solidFill>
            </a:endParaRPr>
          </a:p>
        </p:txBody>
      </p:sp>
      <p:sp>
        <p:nvSpPr>
          <p:cNvPr id="8" name="Text Placeholder 7"/>
          <p:cNvSpPr>
            <a:spLocks noGrp="1"/>
          </p:cNvSpPr>
          <p:nvPr>
            <p:ph type="body" sz="quarter" idx="13"/>
          </p:nvPr>
        </p:nvSpPr>
        <p:spPr>
          <a:xfrm>
            <a:off x="696306" y="3938374"/>
            <a:ext cx="5577417" cy="404018"/>
          </a:xfrm>
        </p:spPr>
        <p:txBody>
          <a:bodyPr vert="horz" lIns="91440" tIns="45720" rIns="91440" bIns="45720" rtlCol="0" anchor="t">
            <a:normAutofit/>
          </a:bodyPr>
          <a:lstStyle/>
          <a:p>
            <a:pPr algn="r"/>
            <a:r>
              <a:rPr lang="en-US" sz="1600" b="1">
                <a:solidFill>
                  <a:srgbClr val="000000"/>
                </a:solidFill>
                <a:latin typeface="Arial"/>
                <a:cs typeface="Arial"/>
              </a:rPr>
              <a:t>May 8, 2023</a:t>
            </a:r>
          </a:p>
        </p:txBody>
      </p:sp>
    </p:spTree>
    <p:extLst>
      <p:ext uri="{BB962C8B-B14F-4D97-AF65-F5344CB8AC3E}">
        <p14:creationId xmlns:p14="http://schemas.microsoft.com/office/powerpoint/2010/main" val="68287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062" y="0"/>
            <a:ext cx="10691531" cy="1004962"/>
          </a:xfrm>
        </p:spPr>
        <p:txBody>
          <a:bodyPr/>
          <a:lstStyle/>
          <a:p>
            <a:pPr algn="ctr"/>
            <a:r>
              <a:rPr lang="en-US"/>
              <a:t>Informed consent Management</a:t>
            </a:r>
          </a:p>
        </p:txBody>
      </p:sp>
      <p:sp>
        <p:nvSpPr>
          <p:cNvPr id="3" name="TextBox 2"/>
          <p:cNvSpPr txBox="1"/>
          <p:nvPr/>
        </p:nvSpPr>
        <p:spPr>
          <a:xfrm>
            <a:off x="117479" y="1186322"/>
            <a:ext cx="4822656" cy="369332"/>
          </a:xfrm>
          <a:prstGeom prst="rect">
            <a:avLst/>
          </a:prstGeom>
          <a:noFill/>
        </p:spPr>
        <p:txBody>
          <a:bodyPr wrap="square" rtlCol="0">
            <a:spAutoFit/>
          </a:bodyPr>
          <a:lstStyle/>
          <a:p>
            <a:r>
              <a:rPr lang="en-US" b="1">
                <a:solidFill>
                  <a:srgbClr val="FF0000"/>
                </a:solidFill>
              </a:rPr>
              <a:t>Where do I find the IRB stamped ICF?</a:t>
            </a:r>
          </a:p>
        </p:txBody>
      </p:sp>
      <p:pic>
        <p:nvPicPr>
          <p:cNvPr id="7" name="Picture 6">
            <a:extLst>
              <a:ext uri="{FF2B5EF4-FFF2-40B4-BE49-F238E27FC236}">
                <a16:creationId xmlns:a16="http://schemas.microsoft.com/office/drawing/2014/main" id="{93BED91C-1EF0-D847-982E-206E8B9DDC8C}"/>
              </a:ext>
            </a:extLst>
          </p:cNvPr>
          <p:cNvPicPr>
            <a:picLocks noChangeAspect="1"/>
          </p:cNvPicPr>
          <p:nvPr/>
        </p:nvPicPr>
        <p:blipFill>
          <a:blip r:embed="rId3"/>
          <a:stretch>
            <a:fillRect/>
          </a:stretch>
        </p:blipFill>
        <p:spPr>
          <a:xfrm>
            <a:off x="117480" y="1832653"/>
            <a:ext cx="11994078" cy="3558744"/>
          </a:xfrm>
          <a:prstGeom prst="rect">
            <a:avLst/>
          </a:prstGeom>
        </p:spPr>
      </p:pic>
    </p:spTree>
    <p:extLst>
      <p:ext uri="{BB962C8B-B14F-4D97-AF65-F5344CB8AC3E}">
        <p14:creationId xmlns:p14="http://schemas.microsoft.com/office/powerpoint/2010/main" val="14787874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20000"/>
              </a:lnSpc>
            </a:pPr>
            <a:r>
              <a:rPr lang="en-US"/>
              <a:t>To re-consent or not to re-consent?</a:t>
            </a:r>
          </a:p>
        </p:txBody>
      </p:sp>
      <p:sp>
        <p:nvSpPr>
          <p:cNvPr id="3" name="Content Placeholder 2"/>
          <p:cNvSpPr>
            <a:spLocks noGrp="1"/>
          </p:cNvSpPr>
          <p:nvPr>
            <p:ph idx="1"/>
          </p:nvPr>
        </p:nvSpPr>
        <p:spPr>
          <a:xfrm>
            <a:off x="759019" y="1548714"/>
            <a:ext cx="10691531" cy="4753232"/>
          </a:xfrm>
        </p:spPr>
        <p:txBody>
          <a:bodyPr vert="horz" lIns="91440" tIns="45720" rIns="91440" bIns="45720" rtlCol="0" anchor="t">
            <a:normAutofit fontScale="85000" lnSpcReduction="20000"/>
          </a:bodyPr>
          <a:lstStyle/>
          <a:p>
            <a:pPr>
              <a:lnSpc>
                <a:spcPct val="120000"/>
              </a:lnSpc>
            </a:pPr>
            <a:r>
              <a:rPr lang="en-US" sz="2900" dirty="0">
                <a:solidFill>
                  <a:srgbClr val="000000"/>
                </a:solidFill>
                <a:latin typeface="Georgia"/>
              </a:rPr>
              <a:t>When there are changes to the Informed Consent Form, the study team and IRB must evaluate the changes and determine if subjects on the study would need to go through the documentation of informed consent process with the new version of the consent.</a:t>
            </a:r>
          </a:p>
          <a:p>
            <a:pPr>
              <a:lnSpc>
                <a:spcPct val="120000"/>
              </a:lnSpc>
            </a:pPr>
            <a:r>
              <a:rPr lang="en-US" sz="2900" dirty="0">
                <a:solidFill>
                  <a:srgbClr val="000000"/>
                </a:solidFill>
                <a:latin typeface="Georgia"/>
              </a:rPr>
              <a:t>Typically, re-consent is required when there is a:</a:t>
            </a:r>
          </a:p>
          <a:p>
            <a:pPr lvl="1">
              <a:lnSpc>
                <a:spcPct val="120000"/>
              </a:lnSpc>
            </a:pPr>
            <a:r>
              <a:rPr lang="en-US" sz="2900" dirty="0">
                <a:solidFill>
                  <a:srgbClr val="000000"/>
                </a:solidFill>
              </a:rPr>
              <a:t> change in the risks,</a:t>
            </a:r>
          </a:p>
          <a:p>
            <a:pPr lvl="1">
              <a:lnSpc>
                <a:spcPct val="120000"/>
              </a:lnSpc>
            </a:pPr>
            <a:r>
              <a:rPr lang="en-US" sz="2900" dirty="0">
                <a:solidFill>
                  <a:srgbClr val="000000"/>
                </a:solidFill>
              </a:rPr>
              <a:t> study procedures, or</a:t>
            </a:r>
          </a:p>
          <a:p>
            <a:pPr lvl="1">
              <a:lnSpc>
                <a:spcPct val="120000"/>
              </a:lnSpc>
            </a:pPr>
            <a:r>
              <a:rPr lang="en-US" sz="2900" dirty="0">
                <a:solidFill>
                  <a:srgbClr val="000000"/>
                </a:solidFill>
              </a:rPr>
              <a:t> any other changes that may impact the subject's willingness to participate in the clinical investigation</a:t>
            </a:r>
          </a:p>
          <a:p>
            <a:pPr>
              <a:lnSpc>
                <a:spcPct val="120000"/>
              </a:lnSpc>
            </a:pPr>
            <a:r>
              <a:rPr lang="en-US" sz="3300" dirty="0">
                <a:solidFill>
                  <a:srgbClr val="000000"/>
                </a:solidFill>
                <a:latin typeface="Georgia"/>
              </a:rPr>
              <a:t>Re-consent requirement, imposed by the IRB if it is needed</a:t>
            </a:r>
            <a:endParaRPr lang="en-US" sz="3300" dirty="0">
              <a:solidFill>
                <a:srgbClr val="000000"/>
              </a:solidFill>
            </a:endParaRPr>
          </a:p>
          <a:p>
            <a:endParaRPr lang="en-US" dirty="0"/>
          </a:p>
        </p:txBody>
      </p:sp>
    </p:spTree>
    <p:extLst>
      <p:ext uri="{BB962C8B-B14F-4D97-AF65-F5344CB8AC3E}">
        <p14:creationId xmlns:p14="http://schemas.microsoft.com/office/powerpoint/2010/main" val="1470006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lnSpc>
                <a:spcPct val="120000"/>
              </a:lnSpc>
            </a:pPr>
            <a:r>
              <a:rPr lang="en-US" err="1"/>
              <a:t>Icf</a:t>
            </a:r>
            <a:r>
              <a:rPr lang="en-US"/>
              <a:t> amendment and trial updates</a:t>
            </a:r>
          </a:p>
        </p:txBody>
      </p:sp>
      <p:sp>
        <p:nvSpPr>
          <p:cNvPr id="3" name="Content Placeholder 2"/>
          <p:cNvSpPr>
            <a:spLocks noGrp="1"/>
          </p:cNvSpPr>
          <p:nvPr>
            <p:ph idx="1"/>
          </p:nvPr>
        </p:nvSpPr>
        <p:spPr>
          <a:xfrm>
            <a:off x="759019" y="1548714"/>
            <a:ext cx="10691531" cy="4753232"/>
          </a:xfrm>
        </p:spPr>
        <p:txBody>
          <a:bodyPr>
            <a:normAutofit/>
          </a:bodyPr>
          <a:lstStyle/>
          <a:p>
            <a:pPr marL="0" indent="0">
              <a:lnSpc>
                <a:spcPct val="120000"/>
              </a:lnSpc>
              <a:buNone/>
            </a:pPr>
            <a:r>
              <a:rPr lang="en-US" sz="2900">
                <a:solidFill>
                  <a:srgbClr val="000000"/>
                </a:solidFill>
              </a:rPr>
              <a:t>When an ICF amendment occurs, please be sure to:</a:t>
            </a:r>
          </a:p>
          <a:p>
            <a:pPr lvl="1">
              <a:lnSpc>
                <a:spcPct val="120000"/>
              </a:lnSpc>
            </a:pPr>
            <a:r>
              <a:rPr lang="en-US" sz="2900">
                <a:solidFill>
                  <a:srgbClr val="000000"/>
                </a:solidFill>
              </a:rPr>
              <a:t>Update version and date of ICF and file tracked changes in the Trial Master File/Regulatory Binder</a:t>
            </a:r>
          </a:p>
          <a:p>
            <a:pPr lvl="1">
              <a:lnSpc>
                <a:spcPct val="120000"/>
              </a:lnSpc>
            </a:pPr>
            <a:r>
              <a:rPr lang="en-US" sz="2900">
                <a:solidFill>
                  <a:srgbClr val="000000"/>
                </a:solidFill>
              </a:rPr>
              <a:t>Document if change requires re-consent and track re-consent using the re-consent tracking log</a:t>
            </a:r>
          </a:p>
          <a:p>
            <a:pPr lvl="1">
              <a:lnSpc>
                <a:spcPct val="120000"/>
              </a:lnSpc>
            </a:pPr>
            <a:r>
              <a:rPr lang="en-US" sz="2900">
                <a:solidFill>
                  <a:srgbClr val="000000"/>
                </a:solidFill>
              </a:rPr>
              <a:t>File re-consent in the Subject's Case History file</a:t>
            </a:r>
          </a:p>
          <a:p>
            <a:endParaRPr lang="en-US"/>
          </a:p>
        </p:txBody>
      </p:sp>
    </p:spTree>
    <p:extLst>
      <p:ext uri="{BB962C8B-B14F-4D97-AF65-F5344CB8AC3E}">
        <p14:creationId xmlns:p14="http://schemas.microsoft.com/office/powerpoint/2010/main" val="4227208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FDA correspondence</a:t>
            </a:r>
          </a:p>
        </p:txBody>
      </p:sp>
      <p:sp>
        <p:nvSpPr>
          <p:cNvPr id="3" name="Content Placeholder 2"/>
          <p:cNvSpPr>
            <a:spLocks noGrp="1"/>
          </p:cNvSpPr>
          <p:nvPr>
            <p:ph idx="1"/>
          </p:nvPr>
        </p:nvSpPr>
        <p:spPr>
          <a:xfrm>
            <a:off x="759019" y="1548714"/>
            <a:ext cx="10691531" cy="4938583"/>
          </a:xfrm>
        </p:spPr>
        <p:txBody>
          <a:bodyPr>
            <a:normAutofit fontScale="92500"/>
          </a:bodyPr>
          <a:lstStyle/>
          <a:p>
            <a:pPr marL="0" indent="0">
              <a:lnSpc>
                <a:spcPct val="120000"/>
              </a:lnSpc>
              <a:buNone/>
            </a:pPr>
            <a:r>
              <a:rPr lang="en-US">
                <a:solidFill>
                  <a:srgbClr val="000000"/>
                </a:solidFill>
              </a:rPr>
              <a:t>This section of the regulatory binder/master file should have all correspondence from the FDA (email, phone and paper submissions).</a:t>
            </a:r>
          </a:p>
          <a:p>
            <a:pPr marL="0" indent="0">
              <a:lnSpc>
                <a:spcPct val="120000"/>
              </a:lnSpc>
              <a:buNone/>
            </a:pPr>
            <a:r>
              <a:rPr lang="en-US">
                <a:solidFill>
                  <a:srgbClr val="000000"/>
                </a:solidFill>
              </a:rPr>
              <a:t>The purpose of this section is to document:</a:t>
            </a:r>
          </a:p>
          <a:p>
            <a:pPr lvl="1">
              <a:lnSpc>
                <a:spcPct val="120000"/>
              </a:lnSpc>
            </a:pPr>
            <a:r>
              <a:rPr lang="en-US">
                <a:solidFill>
                  <a:srgbClr val="000000"/>
                </a:solidFill>
              </a:rPr>
              <a:t>The trial is subject to FDA review and is conducted in accordance with the general investigational plan </a:t>
            </a:r>
          </a:p>
          <a:p>
            <a:pPr lvl="1">
              <a:lnSpc>
                <a:spcPct val="120000"/>
              </a:lnSpc>
            </a:pPr>
            <a:r>
              <a:rPr lang="en-US">
                <a:solidFill>
                  <a:srgbClr val="000000"/>
                </a:solidFill>
              </a:rPr>
              <a:t>The Sponsor is maintaining an effective IND with respect to the investigations.</a:t>
            </a:r>
          </a:p>
          <a:p>
            <a:pPr lvl="1">
              <a:lnSpc>
                <a:spcPct val="120000"/>
              </a:lnSpc>
            </a:pPr>
            <a:r>
              <a:rPr lang="en-US">
                <a:solidFill>
                  <a:srgbClr val="000000"/>
                </a:solidFill>
              </a:rPr>
              <a:t>Appropriate authorization has been obtained prior to initiation of the trial</a:t>
            </a:r>
          </a:p>
          <a:p>
            <a:pPr lvl="1">
              <a:lnSpc>
                <a:spcPct val="120000"/>
              </a:lnSpc>
            </a:pPr>
            <a:r>
              <a:rPr lang="en-US">
                <a:solidFill>
                  <a:srgbClr val="000000"/>
                </a:solidFill>
              </a:rPr>
              <a:t>Initial and ongoing compliance with applicable regulatory requirements (21 CFR 312.50 and 21 CFR 812.40). </a:t>
            </a:r>
          </a:p>
          <a:p>
            <a:pPr marL="457200" lvl="1" indent="0">
              <a:lnSpc>
                <a:spcPct val="120000"/>
              </a:lnSpc>
              <a:buNone/>
            </a:pPr>
            <a:endParaRPr lang="en-US" sz="2600">
              <a:solidFill>
                <a:srgbClr val="000000"/>
              </a:solidFill>
            </a:endParaRPr>
          </a:p>
          <a:p>
            <a:endParaRPr lang="en-US"/>
          </a:p>
        </p:txBody>
      </p:sp>
    </p:spTree>
    <p:extLst>
      <p:ext uri="{BB962C8B-B14F-4D97-AF65-F5344CB8AC3E}">
        <p14:creationId xmlns:p14="http://schemas.microsoft.com/office/powerpoint/2010/main" val="2409043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FDA correspondence</a:t>
            </a:r>
          </a:p>
        </p:txBody>
      </p:sp>
      <p:sp>
        <p:nvSpPr>
          <p:cNvPr id="3" name="Content Placeholder 2"/>
          <p:cNvSpPr>
            <a:spLocks noGrp="1"/>
          </p:cNvSpPr>
          <p:nvPr>
            <p:ph idx="1"/>
          </p:nvPr>
        </p:nvSpPr>
        <p:spPr>
          <a:xfrm>
            <a:off x="759019" y="1288030"/>
            <a:ext cx="10691531" cy="4938583"/>
          </a:xfrm>
        </p:spPr>
        <p:txBody>
          <a:bodyPr vert="horz" lIns="91440" tIns="45720" rIns="91440" bIns="45720" rtlCol="0" anchor="t">
            <a:normAutofit/>
          </a:bodyPr>
          <a:lstStyle/>
          <a:p>
            <a:pPr marL="0" indent="0">
              <a:lnSpc>
                <a:spcPct val="120000"/>
              </a:lnSpc>
              <a:buNone/>
            </a:pPr>
            <a:r>
              <a:rPr lang="en-US">
                <a:solidFill>
                  <a:srgbClr val="000000"/>
                </a:solidFill>
              </a:rPr>
              <a:t>Best Practices:</a:t>
            </a:r>
          </a:p>
          <a:p>
            <a:pPr lvl="1">
              <a:lnSpc>
                <a:spcPct val="120000"/>
              </a:lnSpc>
            </a:pPr>
            <a:r>
              <a:rPr lang="en-US" sz="2600">
                <a:solidFill>
                  <a:srgbClr val="000000"/>
                </a:solidFill>
                <a:latin typeface="Georgia"/>
              </a:rPr>
              <a:t>An FDA correspondence tracking log</a:t>
            </a:r>
            <a:r>
              <a:rPr lang="en-US" sz="2600">
                <a:latin typeface="Georgia"/>
              </a:rPr>
              <a:t> </a:t>
            </a:r>
            <a:r>
              <a:rPr lang="en-US" sz="2600">
                <a:solidFill>
                  <a:srgbClr val="000000"/>
                </a:solidFill>
                <a:latin typeface="Georgia"/>
              </a:rPr>
              <a:t>is recommended to serve as a tool for managing and tracking all FDA correspondence including document versions submitted to the FDA.</a:t>
            </a:r>
          </a:p>
          <a:p>
            <a:pPr lvl="1">
              <a:lnSpc>
                <a:spcPct val="120000"/>
              </a:lnSpc>
            </a:pPr>
            <a:r>
              <a:rPr lang="en-US" sz="2600">
                <a:solidFill>
                  <a:srgbClr val="000000"/>
                </a:solidFill>
                <a:latin typeface="Georgia"/>
              </a:rPr>
              <a:t>For electronic organizational management, it is recommended that folders and files are named by some predetermined standardized naming convention.  Take into consideration how these folders (or files) may be automatically sorted by the system.</a:t>
            </a:r>
          </a:p>
          <a:p>
            <a:pPr lvl="1">
              <a:lnSpc>
                <a:spcPct val="120000"/>
              </a:lnSpc>
            </a:pPr>
            <a:endParaRPr lang="en-US" sz="2600" b="1">
              <a:solidFill>
                <a:srgbClr val="000000"/>
              </a:solidFill>
              <a:latin typeface="Georgia"/>
            </a:endParaRPr>
          </a:p>
          <a:p>
            <a:pPr lvl="1">
              <a:lnSpc>
                <a:spcPct val="120000"/>
              </a:lnSpc>
            </a:pPr>
            <a:endParaRPr lang="en-US" sz="2600">
              <a:solidFill>
                <a:srgbClr val="000000"/>
              </a:solidFill>
            </a:endParaRPr>
          </a:p>
          <a:p>
            <a:endParaRPr lang="en-US"/>
          </a:p>
        </p:txBody>
      </p:sp>
      <p:pic>
        <p:nvPicPr>
          <p:cNvPr id="4" name="Picture 4" descr="Text&#10;&#10;Description automatically generated">
            <a:extLst>
              <a:ext uri="{FF2B5EF4-FFF2-40B4-BE49-F238E27FC236}">
                <a16:creationId xmlns:a16="http://schemas.microsoft.com/office/drawing/2014/main" id="{C7362D89-E41F-08AD-E94F-356B9F0F2537}"/>
              </a:ext>
            </a:extLst>
          </p:cNvPr>
          <p:cNvPicPr>
            <a:picLocks noChangeAspect="1"/>
          </p:cNvPicPr>
          <p:nvPr/>
        </p:nvPicPr>
        <p:blipFill>
          <a:blip r:embed="rId2"/>
          <a:stretch>
            <a:fillRect/>
          </a:stretch>
        </p:blipFill>
        <p:spPr>
          <a:xfrm>
            <a:off x="2859506" y="5276615"/>
            <a:ext cx="5450303" cy="1007115"/>
          </a:xfrm>
          <a:prstGeom prst="rect">
            <a:avLst/>
          </a:prstGeom>
        </p:spPr>
      </p:pic>
    </p:spTree>
    <p:extLst>
      <p:ext uri="{BB962C8B-B14F-4D97-AF65-F5344CB8AC3E}">
        <p14:creationId xmlns:p14="http://schemas.microsoft.com/office/powerpoint/2010/main" val="718657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FDA correspondence</a:t>
            </a:r>
          </a:p>
        </p:txBody>
      </p:sp>
      <p:sp>
        <p:nvSpPr>
          <p:cNvPr id="3" name="Content Placeholder 2"/>
          <p:cNvSpPr>
            <a:spLocks noGrp="1"/>
          </p:cNvSpPr>
          <p:nvPr>
            <p:ph idx="1"/>
          </p:nvPr>
        </p:nvSpPr>
        <p:spPr>
          <a:xfrm>
            <a:off x="448205" y="1301578"/>
            <a:ext cx="7276899" cy="4915369"/>
          </a:xfrm>
        </p:spPr>
        <p:txBody>
          <a:bodyPr vert="horz" lIns="91440" tIns="45720" rIns="91440" bIns="45720" rtlCol="0" anchor="t">
            <a:normAutofit fontScale="92500" lnSpcReduction="10000"/>
          </a:bodyPr>
          <a:lstStyle/>
          <a:p>
            <a:r>
              <a:rPr lang="en-US">
                <a:solidFill>
                  <a:srgbClr val="000000"/>
                </a:solidFill>
              </a:rPr>
              <a:t>CHOP IND/IDE Support is the holder of the institutional record</a:t>
            </a:r>
          </a:p>
          <a:p>
            <a:endParaRPr lang="en-US">
              <a:solidFill>
                <a:srgbClr val="000000"/>
              </a:solidFill>
            </a:endParaRPr>
          </a:p>
          <a:p>
            <a:r>
              <a:rPr lang="en-US">
                <a:solidFill>
                  <a:srgbClr val="000000"/>
                </a:solidFill>
                <a:latin typeface="Georgia"/>
              </a:rPr>
              <a:t>Sponsors at CHOP are required, per CHOP policy, to send all FDA correspondence to the IND/IDE Support Office: </a:t>
            </a:r>
            <a:r>
              <a:rPr lang="en-US">
                <a:solidFill>
                  <a:srgbClr val="000000"/>
                </a:solidFill>
                <a:latin typeface="Georgia"/>
                <a:hlinkClick r:id="rId2"/>
              </a:rPr>
              <a:t>INDIDE@chop.edu</a:t>
            </a:r>
          </a:p>
          <a:p>
            <a:pPr lvl="1"/>
            <a:r>
              <a:rPr lang="en-US" sz="2800">
                <a:solidFill>
                  <a:srgbClr val="000000"/>
                </a:solidFill>
                <a:latin typeface="Georgia"/>
              </a:rPr>
              <a:t>Sponsor should also let CRC/Program Manager know of any FDA correspondence</a:t>
            </a:r>
          </a:p>
          <a:p>
            <a:pPr marL="457200" lvl="1" indent="0">
              <a:buNone/>
            </a:pPr>
            <a:endParaRPr lang="en-US" sz="2800">
              <a:solidFill>
                <a:srgbClr val="000000"/>
              </a:solidFill>
            </a:endParaRPr>
          </a:p>
          <a:p>
            <a:r>
              <a:rPr lang="en-US" sz="3000">
                <a:solidFill>
                  <a:srgbClr val="000000"/>
                </a:solidFill>
                <a:latin typeface="Georgia"/>
              </a:rPr>
              <a:t>CHOP Policy for Sponsors: </a:t>
            </a:r>
            <a:r>
              <a:rPr lang="en-US" sz="3000">
                <a:solidFill>
                  <a:srgbClr val="000000"/>
                </a:solidFill>
                <a:latin typeface="Georgia"/>
                <a:hlinkClick r:id="rId3"/>
              </a:rPr>
              <a:t>IND and IDE Sponsor Requirements &amp; Responsibilities Policy</a:t>
            </a:r>
            <a:endParaRPr lang="en-US" sz="3000">
              <a:solidFill>
                <a:srgbClr val="000000"/>
              </a:solidFill>
              <a:latin typeface="Georgia"/>
            </a:endParaRPr>
          </a:p>
          <a:p>
            <a:pPr marL="0" indent="0">
              <a:buNone/>
            </a:pPr>
            <a:endParaRPr lang="en-US" sz="2400">
              <a:solidFill>
                <a:srgbClr val="000000"/>
              </a:solidFill>
            </a:endParaRPr>
          </a:p>
          <a:p>
            <a:endParaRPr lang="en-US">
              <a:solidFill>
                <a:srgbClr val="000000"/>
              </a:solidFill>
            </a:endParaRPr>
          </a:p>
          <a:p>
            <a:pPr lvl="1"/>
            <a:endParaRPr lang="en-US">
              <a:solidFill>
                <a:srgbClr val="00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99672" y="1781504"/>
            <a:ext cx="3837521" cy="3053601"/>
          </a:xfrm>
          <a:prstGeom prst="rect">
            <a:avLst/>
          </a:prstGeom>
        </p:spPr>
      </p:pic>
    </p:spTree>
    <p:extLst>
      <p:ext uri="{BB962C8B-B14F-4D97-AF65-F5344CB8AC3E}">
        <p14:creationId xmlns:p14="http://schemas.microsoft.com/office/powerpoint/2010/main" val="1101155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Fda correspondence</a:t>
            </a:r>
          </a:p>
        </p:txBody>
      </p:sp>
      <p:sp>
        <p:nvSpPr>
          <p:cNvPr id="3" name="Content Placeholder 2"/>
          <p:cNvSpPr>
            <a:spLocks noGrp="1"/>
          </p:cNvSpPr>
          <p:nvPr>
            <p:ph idx="1"/>
          </p:nvPr>
        </p:nvSpPr>
        <p:spPr>
          <a:xfrm>
            <a:off x="759019" y="1548714"/>
            <a:ext cx="10691531" cy="5012724"/>
          </a:xfrm>
        </p:spPr>
        <p:txBody>
          <a:bodyPr>
            <a:normAutofit fontScale="70000" lnSpcReduction="20000"/>
          </a:bodyPr>
          <a:lstStyle/>
          <a:p>
            <a:pPr marL="0" indent="0">
              <a:lnSpc>
                <a:spcPct val="120000"/>
              </a:lnSpc>
              <a:buNone/>
            </a:pPr>
            <a:r>
              <a:rPr lang="en-US">
                <a:solidFill>
                  <a:srgbClr val="000000"/>
                </a:solidFill>
              </a:rPr>
              <a:t>The IND Sponsor is responsible for reporting the following to the FDA:</a:t>
            </a:r>
          </a:p>
          <a:p>
            <a:pPr marL="914400" lvl="1" indent="-457200">
              <a:lnSpc>
                <a:spcPct val="120000"/>
              </a:lnSpc>
              <a:buFont typeface="+mj-lt"/>
              <a:buAutoNum type="arabicPeriod"/>
            </a:pPr>
            <a:r>
              <a:rPr lang="en-US" sz="2600">
                <a:solidFill>
                  <a:srgbClr val="000000"/>
                </a:solidFill>
              </a:rPr>
              <a:t>Change in protocol</a:t>
            </a:r>
          </a:p>
          <a:p>
            <a:pPr marL="914400" lvl="1" indent="-457200">
              <a:lnSpc>
                <a:spcPct val="120000"/>
              </a:lnSpc>
              <a:buFont typeface="+mj-lt"/>
              <a:buAutoNum type="arabicPeriod"/>
            </a:pPr>
            <a:r>
              <a:rPr lang="en-US" sz="2600">
                <a:solidFill>
                  <a:srgbClr val="000000"/>
                </a:solidFill>
              </a:rPr>
              <a:t>Updates in information contained on the Form FDA 1572 or Investigator Agreement (i.e. changes to the study team or sites/satellites of the investigation)</a:t>
            </a:r>
          </a:p>
          <a:p>
            <a:pPr marL="914400" lvl="1" indent="-457200">
              <a:lnSpc>
                <a:spcPct val="120000"/>
              </a:lnSpc>
              <a:buFont typeface="+mj-lt"/>
              <a:buAutoNum type="arabicPeriod"/>
            </a:pPr>
            <a:r>
              <a:rPr lang="en-US" sz="2600">
                <a:solidFill>
                  <a:srgbClr val="000000"/>
                </a:solidFill>
              </a:rPr>
              <a:t>Updates in safety information about the drug</a:t>
            </a:r>
          </a:p>
          <a:p>
            <a:pPr marL="914400" lvl="1" indent="-457200">
              <a:lnSpc>
                <a:spcPct val="120000"/>
              </a:lnSpc>
              <a:buFont typeface="+mj-lt"/>
              <a:buAutoNum type="arabicPeriod"/>
            </a:pPr>
            <a:r>
              <a:rPr lang="en-US" sz="2600">
                <a:solidFill>
                  <a:srgbClr val="000000"/>
                </a:solidFill>
              </a:rPr>
              <a:t>Updates in manufacturing, controls, or results of tests conducted on the drug</a:t>
            </a:r>
          </a:p>
          <a:p>
            <a:pPr marL="914400" lvl="1" indent="-457200">
              <a:lnSpc>
                <a:spcPct val="120000"/>
              </a:lnSpc>
              <a:buFont typeface="+mj-lt"/>
              <a:buAutoNum type="arabicPeriod"/>
            </a:pPr>
            <a:r>
              <a:rPr lang="en-US" sz="2600">
                <a:solidFill>
                  <a:srgbClr val="000000"/>
                </a:solidFill>
              </a:rPr>
              <a:t>Annual reporting</a:t>
            </a:r>
          </a:p>
          <a:p>
            <a:pPr marL="914400" lvl="1" indent="-457200">
              <a:lnSpc>
                <a:spcPct val="120000"/>
              </a:lnSpc>
              <a:buFont typeface="+mj-lt"/>
              <a:buAutoNum type="arabicPeriod"/>
            </a:pPr>
            <a:r>
              <a:rPr lang="en-US" sz="2600">
                <a:solidFill>
                  <a:srgbClr val="000000"/>
                </a:solidFill>
              </a:rPr>
              <a:t>Change in investigators or change in the Sponsor or Primary Point of Contact (PPOC) and/or address.</a:t>
            </a:r>
          </a:p>
          <a:p>
            <a:pPr marL="914400" lvl="1" indent="-457200">
              <a:lnSpc>
                <a:spcPct val="120000"/>
              </a:lnSpc>
              <a:buFont typeface="+mj-lt"/>
              <a:buAutoNum type="arabicPeriod"/>
            </a:pPr>
            <a:r>
              <a:rPr lang="en-US" sz="2600">
                <a:solidFill>
                  <a:srgbClr val="000000"/>
                </a:solidFill>
              </a:rPr>
              <a:t>Transfer of Obligations</a:t>
            </a:r>
          </a:p>
          <a:p>
            <a:pPr marL="914400" lvl="1" indent="-457200">
              <a:lnSpc>
                <a:spcPct val="120000"/>
              </a:lnSpc>
              <a:buFont typeface="+mj-lt"/>
              <a:buAutoNum type="arabicPeriod"/>
            </a:pPr>
            <a:r>
              <a:rPr lang="en-US" sz="2600">
                <a:solidFill>
                  <a:srgbClr val="000000"/>
                </a:solidFill>
              </a:rPr>
              <a:t>Completion or termination of a protocol under the IND </a:t>
            </a:r>
          </a:p>
          <a:p>
            <a:pPr marL="914400" lvl="1" indent="-457200">
              <a:lnSpc>
                <a:spcPct val="120000"/>
              </a:lnSpc>
              <a:buFont typeface="+mj-lt"/>
              <a:buAutoNum type="arabicPeriod"/>
            </a:pPr>
            <a:r>
              <a:rPr lang="en-US" sz="2600">
                <a:solidFill>
                  <a:srgbClr val="000000"/>
                </a:solidFill>
              </a:rPr>
              <a:t>New trials under the IND</a:t>
            </a:r>
          </a:p>
          <a:p>
            <a:pPr marL="914400" lvl="1" indent="-457200">
              <a:lnSpc>
                <a:spcPct val="120000"/>
              </a:lnSpc>
              <a:buFont typeface="+mj-lt"/>
              <a:buAutoNum type="arabicPeriod"/>
            </a:pPr>
            <a:r>
              <a:rPr lang="en-US" sz="2600">
                <a:solidFill>
                  <a:srgbClr val="000000"/>
                </a:solidFill>
              </a:rPr>
              <a:t>Closure or withdrawal of the IND</a:t>
            </a:r>
          </a:p>
          <a:p>
            <a:pPr marL="914400" lvl="1" indent="-457200">
              <a:lnSpc>
                <a:spcPct val="120000"/>
              </a:lnSpc>
              <a:buFont typeface="+mj-lt"/>
              <a:buAutoNum type="arabicPeriod"/>
            </a:pPr>
            <a:r>
              <a:rPr lang="en-US" sz="2600">
                <a:solidFill>
                  <a:srgbClr val="000000"/>
                </a:solidFill>
              </a:rPr>
              <a:t>Final Report</a:t>
            </a:r>
          </a:p>
        </p:txBody>
      </p:sp>
    </p:spTree>
    <p:extLst>
      <p:ext uri="{BB962C8B-B14F-4D97-AF65-F5344CB8AC3E}">
        <p14:creationId xmlns:p14="http://schemas.microsoft.com/office/powerpoint/2010/main" val="2101972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Irb correspondence</a:t>
            </a:r>
          </a:p>
        </p:txBody>
      </p:sp>
      <p:sp>
        <p:nvSpPr>
          <p:cNvPr id="3" name="Content Placeholder 2"/>
          <p:cNvSpPr>
            <a:spLocks noGrp="1"/>
          </p:cNvSpPr>
          <p:nvPr>
            <p:ph idx="1"/>
          </p:nvPr>
        </p:nvSpPr>
        <p:spPr>
          <a:xfrm>
            <a:off x="759019" y="1548714"/>
            <a:ext cx="10691531" cy="4308389"/>
          </a:xfrm>
        </p:spPr>
        <p:txBody>
          <a:bodyPr vert="horz" lIns="91440" tIns="45720" rIns="91440" bIns="45720" rtlCol="0" anchor="t">
            <a:normAutofit lnSpcReduction="10000"/>
          </a:bodyPr>
          <a:lstStyle/>
          <a:p>
            <a:r>
              <a:rPr lang="en-US">
                <a:solidFill>
                  <a:srgbClr val="000000"/>
                </a:solidFill>
              </a:rPr>
              <a:t>This section of the regulatory binder/master file should have all correspondence with the IRB including, when applicable, full document versions. </a:t>
            </a:r>
          </a:p>
          <a:p>
            <a:r>
              <a:rPr lang="en-US">
                <a:solidFill>
                  <a:srgbClr val="000000"/>
                </a:solidFill>
              </a:rPr>
              <a:t>The purpose of this section is to:</a:t>
            </a:r>
          </a:p>
          <a:p>
            <a:pPr lvl="1"/>
            <a:r>
              <a:rPr lang="en-US">
                <a:solidFill>
                  <a:srgbClr val="000000"/>
                </a:solidFill>
                <a:latin typeface="Georgia"/>
              </a:rPr>
              <a:t>Document that the trial has been subject to IRB review and has IRB approval.  </a:t>
            </a:r>
            <a:endParaRPr lang="en-US">
              <a:solidFill>
                <a:srgbClr val="000000"/>
              </a:solidFill>
            </a:endParaRPr>
          </a:p>
          <a:p>
            <a:pPr lvl="1"/>
            <a:r>
              <a:rPr lang="en-US">
                <a:solidFill>
                  <a:srgbClr val="000000"/>
                </a:solidFill>
              </a:rPr>
              <a:t>Identify the version number and date of the document(s). </a:t>
            </a:r>
          </a:p>
          <a:p>
            <a:pPr lvl="1"/>
            <a:r>
              <a:rPr lang="en-US">
                <a:solidFill>
                  <a:srgbClr val="000000"/>
                </a:solidFill>
              </a:rPr>
              <a:t>Document ongoing compliance with applicable regulatory requirements.</a:t>
            </a:r>
          </a:p>
          <a:p>
            <a:r>
              <a:rPr lang="en-US">
                <a:solidFill>
                  <a:srgbClr val="000000"/>
                </a:solidFill>
              </a:rPr>
              <a:t>Best Practices:</a:t>
            </a:r>
          </a:p>
          <a:p>
            <a:pPr lvl="1"/>
            <a:r>
              <a:rPr lang="en-US">
                <a:solidFill>
                  <a:srgbClr val="000000"/>
                </a:solidFill>
              </a:rPr>
              <a:t>At a minimum include all IRB approval or acknowledgment letters and indicate that all IRB correspondence is maintained in the eIRB.</a:t>
            </a:r>
          </a:p>
          <a:p>
            <a:endParaRPr lang="en-US"/>
          </a:p>
        </p:txBody>
      </p:sp>
    </p:spTree>
    <p:extLst>
      <p:ext uri="{BB962C8B-B14F-4D97-AF65-F5344CB8AC3E}">
        <p14:creationId xmlns:p14="http://schemas.microsoft.com/office/powerpoint/2010/main" val="1498137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Irb correspondence</a:t>
            </a:r>
          </a:p>
        </p:txBody>
      </p:sp>
      <p:sp>
        <p:nvSpPr>
          <p:cNvPr id="3" name="Content Placeholder 2"/>
          <p:cNvSpPr>
            <a:spLocks noGrp="1"/>
          </p:cNvSpPr>
          <p:nvPr>
            <p:ph idx="1"/>
          </p:nvPr>
        </p:nvSpPr>
        <p:spPr/>
        <p:txBody>
          <a:bodyPr>
            <a:normAutofit fontScale="70000" lnSpcReduction="20000"/>
          </a:bodyPr>
          <a:lstStyle/>
          <a:p>
            <a:pPr>
              <a:lnSpc>
                <a:spcPct val="120000"/>
              </a:lnSpc>
            </a:pPr>
            <a:r>
              <a:rPr lang="en-US">
                <a:solidFill>
                  <a:srgbClr val="000000"/>
                </a:solidFill>
              </a:rPr>
              <a:t>The IND investigator should report the following to the IRB:</a:t>
            </a:r>
          </a:p>
          <a:p>
            <a:pPr marL="914400" lvl="1" indent="-457200">
              <a:lnSpc>
                <a:spcPct val="120000"/>
              </a:lnSpc>
              <a:buFont typeface="+mj-lt"/>
              <a:buAutoNum type="arabicPeriod"/>
            </a:pPr>
            <a:r>
              <a:rPr lang="en-US">
                <a:solidFill>
                  <a:srgbClr val="000000"/>
                </a:solidFill>
              </a:rPr>
              <a:t>Change in protocol</a:t>
            </a:r>
          </a:p>
          <a:p>
            <a:pPr marL="914400" lvl="1" indent="-457200">
              <a:lnSpc>
                <a:spcPct val="120000"/>
              </a:lnSpc>
              <a:buFont typeface="+mj-lt"/>
              <a:buAutoNum type="arabicPeriod"/>
            </a:pPr>
            <a:r>
              <a:rPr lang="en-US">
                <a:solidFill>
                  <a:srgbClr val="000000"/>
                </a:solidFill>
              </a:rPr>
              <a:t>Change in ICF</a:t>
            </a:r>
          </a:p>
          <a:p>
            <a:pPr marL="914400" lvl="1" indent="-457200">
              <a:lnSpc>
                <a:spcPct val="120000"/>
              </a:lnSpc>
              <a:buFont typeface="+mj-lt"/>
              <a:buAutoNum type="arabicPeriod"/>
            </a:pPr>
            <a:r>
              <a:rPr lang="en-US">
                <a:solidFill>
                  <a:srgbClr val="000000"/>
                </a:solidFill>
              </a:rPr>
              <a:t>FDA Clinical Holds</a:t>
            </a:r>
          </a:p>
          <a:p>
            <a:pPr marL="914400" lvl="1" indent="-457200">
              <a:lnSpc>
                <a:spcPct val="120000"/>
              </a:lnSpc>
              <a:buFont typeface="+mj-lt"/>
              <a:buAutoNum type="arabicPeriod"/>
            </a:pPr>
            <a:r>
              <a:rPr lang="en-US">
                <a:solidFill>
                  <a:srgbClr val="000000"/>
                </a:solidFill>
              </a:rPr>
              <a:t>Changes in study procedures</a:t>
            </a:r>
          </a:p>
          <a:p>
            <a:pPr marL="914400" lvl="1" indent="-457200">
              <a:lnSpc>
                <a:spcPct val="120000"/>
              </a:lnSpc>
              <a:buFont typeface="+mj-lt"/>
              <a:buAutoNum type="arabicPeriod"/>
            </a:pPr>
            <a:r>
              <a:rPr lang="en-US">
                <a:solidFill>
                  <a:srgbClr val="000000"/>
                </a:solidFill>
              </a:rPr>
              <a:t>Changes in research procedures</a:t>
            </a:r>
          </a:p>
          <a:p>
            <a:pPr marL="914400" lvl="1" indent="-457200">
              <a:lnSpc>
                <a:spcPct val="120000"/>
              </a:lnSpc>
              <a:buFont typeface="+mj-lt"/>
              <a:buAutoNum type="arabicPeriod"/>
            </a:pPr>
            <a:r>
              <a:rPr lang="en-US">
                <a:solidFill>
                  <a:srgbClr val="000000"/>
                </a:solidFill>
              </a:rPr>
              <a:t>Changes in labeling of drug </a:t>
            </a:r>
          </a:p>
          <a:p>
            <a:pPr marL="914400" lvl="1" indent="-457200">
              <a:lnSpc>
                <a:spcPct val="120000"/>
              </a:lnSpc>
              <a:buFont typeface="+mj-lt"/>
              <a:buAutoNum type="arabicPeriod"/>
            </a:pPr>
            <a:r>
              <a:rPr lang="en-US">
                <a:solidFill>
                  <a:srgbClr val="000000"/>
                </a:solidFill>
              </a:rPr>
              <a:t>Changes in use or accountability of the drug</a:t>
            </a:r>
          </a:p>
          <a:p>
            <a:pPr marL="914400" lvl="1" indent="-457200">
              <a:lnSpc>
                <a:spcPct val="120000"/>
              </a:lnSpc>
              <a:buFont typeface="+mj-lt"/>
              <a:buAutoNum type="arabicPeriod"/>
            </a:pPr>
            <a:r>
              <a:rPr lang="en-US">
                <a:solidFill>
                  <a:srgbClr val="000000"/>
                </a:solidFill>
              </a:rPr>
              <a:t>New or removed study personnel</a:t>
            </a:r>
          </a:p>
          <a:p>
            <a:pPr marL="914400" lvl="1" indent="-457200">
              <a:lnSpc>
                <a:spcPct val="120000"/>
              </a:lnSpc>
              <a:buFont typeface="+mj-lt"/>
              <a:buAutoNum type="arabicPeriod"/>
            </a:pPr>
            <a:r>
              <a:rPr lang="en-US">
                <a:solidFill>
                  <a:srgbClr val="000000"/>
                </a:solidFill>
              </a:rPr>
              <a:t>Continuing Reviews including enrollment, safety reporting, and protocol deviations</a:t>
            </a:r>
          </a:p>
          <a:p>
            <a:pPr marL="914400" lvl="1" indent="-457200">
              <a:lnSpc>
                <a:spcPct val="120000"/>
              </a:lnSpc>
              <a:buFont typeface="+mj-lt"/>
              <a:buAutoNum type="arabicPeriod"/>
            </a:pPr>
            <a:r>
              <a:rPr lang="en-US">
                <a:solidFill>
                  <a:srgbClr val="000000"/>
                </a:solidFill>
              </a:rPr>
              <a:t>Unanticipated problems, Medical Monitor reports, Data Safety Monitoring Board reports, interim analysis results, and/or trial stopping rules met</a:t>
            </a:r>
          </a:p>
          <a:p>
            <a:pPr marL="914400" lvl="1" indent="-457200">
              <a:lnSpc>
                <a:spcPct val="120000"/>
              </a:lnSpc>
              <a:buFont typeface="+mj-lt"/>
              <a:buAutoNum type="arabicPeriod"/>
            </a:pPr>
            <a:r>
              <a:rPr lang="en-US">
                <a:solidFill>
                  <a:srgbClr val="000000"/>
                </a:solidFill>
              </a:rPr>
              <a:t>Transfer of obligations (including change in PI, transfer of IND)</a:t>
            </a:r>
          </a:p>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69235" y="1548714"/>
            <a:ext cx="3746622" cy="2648857"/>
          </a:xfrm>
          <a:prstGeom prst="rect">
            <a:avLst/>
          </a:prstGeom>
        </p:spPr>
      </p:pic>
    </p:spTree>
    <p:extLst>
      <p:ext uri="{BB962C8B-B14F-4D97-AF65-F5344CB8AC3E}">
        <p14:creationId xmlns:p14="http://schemas.microsoft.com/office/powerpoint/2010/main" val="1071096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Other regulatory approvals</a:t>
            </a:r>
          </a:p>
        </p:txBody>
      </p:sp>
      <p:sp>
        <p:nvSpPr>
          <p:cNvPr id="3" name="Content Placeholder 2"/>
          <p:cNvSpPr>
            <a:spLocks noGrp="1"/>
          </p:cNvSpPr>
          <p:nvPr>
            <p:ph idx="1"/>
          </p:nvPr>
        </p:nvSpPr>
        <p:spPr>
          <a:xfrm>
            <a:off x="759019" y="1598141"/>
            <a:ext cx="10691531" cy="4408741"/>
          </a:xfrm>
        </p:spPr>
        <p:txBody>
          <a:bodyPr>
            <a:normAutofit fontScale="92500" lnSpcReduction="10000"/>
          </a:bodyPr>
          <a:lstStyle/>
          <a:p>
            <a:pPr>
              <a:lnSpc>
                <a:spcPct val="120000"/>
              </a:lnSpc>
            </a:pPr>
            <a:r>
              <a:rPr lang="en-US">
                <a:solidFill>
                  <a:srgbClr val="000000"/>
                </a:solidFill>
              </a:rPr>
              <a:t>This section of the regulatory binder/master file should have:</a:t>
            </a:r>
          </a:p>
          <a:p>
            <a:pPr lvl="1">
              <a:lnSpc>
                <a:spcPct val="120000"/>
              </a:lnSpc>
            </a:pPr>
            <a:r>
              <a:rPr lang="en-US">
                <a:solidFill>
                  <a:srgbClr val="000000"/>
                </a:solidFill>
              </a:rPr>
              <a:t>All correspondence with the additional regulatory authorities including, when applicable, full document versions</a:t>
            </a:r>
          </a:p>
          <a:p>
            <a:pPr lvl="1">
              <a:lnSpc>
                <a:spcPct val="120000"/>
              </a:lnSpc>
            </a:pPr>
            <a:r>
              <a:rPr lang="en-US">
                <a:solidFill>
                  <a:srgbClr val="000000"/>
                </a:solidFill>
              </a:rPr>
              <a:t>Other approvals may include: IND/IDE SRC, CHOP PPRC (oncology trials, not </a:t>
            </a:r>
            <a:r>
              <a:rPr lang="en-US" err="1">
                <a:solidFill>
                  <a:srgbClr val="000000"/>
                </a:solidFill>
              </a:rPr>
              <a:t>eINDs</a:t>
            </a:r>
            <a:r>
              <a:rPr lang="en-US">
                <a:solidFill>
                  <a:srgbClr val="000000"/>
                </a:solidFill>
              </a:rPr>
              <a:t> or </a:t>
            </a:r>
            <a:r>
              <a:rPr lang="en-US" err="1">
                <a:solidFill>
                  <a:srgbClr val="000000"/>
                </a:solidFill>
              </a:rPr>
              <a:t>sINDs</a:t>
            </a:r>
            <a:r>
              <a:rPr lang="en-US">
                <a:solidFill>
                  <a:srgbClr val="000000"/>
                </a:solidFill>
              </a:rPr>
              <a:t>), CHOP IBC, DEA, DHHS for a Certificate of Confidentiality,  or other agencies</a:t>
            </a:r>
          </a:p>
          <a:p>
            <a:pPr>
              <a:lnSpc>
                <a:spcPct val="120000"/>
              </a:lnSpc>
            </a:pPr>
            <a:r>
              <a:rPr lang="en-US">
                <a:solidFill>
                  <a:srgbClr val="000000"/>
                </a:solidFill>
              </a:rPr>
              <a:t>The purpose of this section is to document that the appropriate authorization/approval/notifications were obtained from the regulatory authority(</a:t>
            </a:r>
            <a:r>
              <a:rPr lang="en-US" err="1">
                <a:solidFill>
                  <a:srgbClr val="000000"/>
                </a:solidFill>
              </a:rPr>
              <a:t>ies</a:t>
            </a:r>
            <a:r>
              <a:rPr lang="en-US">
                <a:solidFill>
                  <a:srgbClr val="000000"/>
                </a:solidFill>
              </a:rPr>
              <a:t>) prior to start of the study </a:t>
            </a:r>
          </a:p>
          <a:p>
            <a:r>
              <a:rPr lang="en-US">
                <a:solidFill>
                  <a:srgbClr val="000000"/>
                </a:solidFill>
              </a:rPr>
              <a:t>Be</a:t>
            </a:r>
            <a:r>
              <a:rPr lang="en-US" sz="2600">
                <a:solidFill>
                  <a:srgbClr val="000000"/>
                </a:solidFill>
              </a:rPr>
              <a:t>st Practices: Organize the correspondence by the regulatory authority</a:t>
            </a:r>
          </a:p>
          <a:p>
            <a:endParaRPr lang="en-US"/>
          </a:p>
        </p:txBody>
      </p:sp>
    </p:spTree>
    <p:extLst>
      <p:ext uri="{BB962C8B-B14F-4D97-AF65-F5344CB8AC3E}">
        <p14:creationId xmlns:p14="http://schemas.microsoft.com/office/powerpoint/2010/main" val="100590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Study Records</a:t>
            </a:r>
          </a:p>
        </p:txBody>
      </p:sp>
      <p:sp>
        <p:nvSpPr>
          <p:cNvPr id="3" name="Content Placeholder 2"/>
          <p:cNvSpPr>
            <a:spLocks noGrp="1"/>
          </p:cNvSpPr>
          <p:nvPr>
            <p:ph idx="1"/>
          </p:nvPr>
        </p:nvSpPr>
        <p:spPr>
          <a:xfrm>
            <a:off x="759019" y="1548714"/>
            <a:ext cx="4651181" cy="4408741"/>
          </a:xfrm>
        </p:spPr>
        <p:txBody>
          <a:bodyPr/>
          <a:lstStyle/>
          <a:p>
            <a:r>
              <a:rPr lang="en-US">
                <a:solidFill>
                  <a:srgbClr val="000000"/>
                </a:solidFill>
              </a:rPr>
              <a:t>Sponsor</a:t>
            </a:r>
          </a:p>
          <a:p>
            <a:pPr lvl="1"/>
            <a:r>
              <a:rPr lang="en-US">
                <a:solidFill>
                  <a:srgbClr val="000000"/>
                </a:solidFill>
              </a:rPr>
              <a:t>IND Maintenance</a:t>
            </a:r>
          </a:p>
          <a:p>
            <a:pPr lvl="1"/>
            <a:r>
              <a:rPr lang="en-US">
                <a:solidFill>
                  <a:srgbClr val="000000"/>
                </a:solidFill>
              </a:rPr>
              <a:t>Selecting/Informing site investigators</a:t>
            </a:r>
          </a:p>
          <a:p>
            <a:pPr lvl="1"/>
            <a:r>
              <a:rPr lang="en-US">
                <a:solidFill>
                  <a:srgbClr val="000000"/>
                </a:solidFill>
              </a:rPr>
              <a:t>Monitoring</a:t>
            </a:r>
          </a:p>
          <a:p>
            <a:pPr lvl="1"/>
            <a:r>
              <a:rPr lang="en-US">
                <a:solidFill>
                  <a:srgbClr val="000000"/>
                </a:solidFill>
              </a:rPr>
              <a:t>Drug Records/Control</a:t>
            </a:r>
          </a:p>
        </p:txBody>
      </p:sp>
      <p:sp>
        <p:nvSpPr>
          <p:cNvPr id="4" name="Content Placeholder 2"/>
          <p:cNvSpPr txBox="1">
            <a:spLocks/>
          </p:cNvSpPr>
          <p:nvPr/>
        </p:nvSpPr>
        <p:spPr>
          <a:xfrm>
            <a:off x="6598921" y="1548714"/>
            <a:ext cx="5364480" cy="44087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584B3D"/>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4B3D"/>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584B3D"/>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84B3D"/>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solidFill>
                  <a:srgbClr val="000000"/>
                </a:solidFill>
              </a:rPr>
              <a:t>Investigator</a:t>
            </a:r>
          </a:p>
          <a:p>
            <a:pPr lvl="1"/>
            <a:r>
              <a:rPr lang="en-US">
                <a:solidFill>
                  <a:srgbClr val="000000"/>
                </a:solidFill>
              </a:rPr>
              <a:t>Protocol Maintenance</a:t>
            </a:r>
          </a:p>
          <a:p>
            <a:pPr lvl="2"/>
            <a:r>
              <a:rPr lang="en-US">
                <a:solidFill>
                  <a:srgbClr val="000000"/>
                </a:solidFill>
              </a:rPr>
              <a:t>Compliance</a:t>
            </a:r>
          </a:p>
          <a:p>
            <a:pPr lvl="2"/>
            <a:r>
              <a:rPr lang="en-US">
                <a:solidFill>
                  <a:srgbClr val="000000"/>
                </a:solidFill>
              </a:rPr>
              <a:t>IRB review</a:t>
            </a:r>
          </a:p>
          <a:p>
            <a:pPr lvl="1"/>
            <a:r>
              <a:rPr lang="en-US">
                <a:solidFill>
                  <a:srgbClr val="000000"/>
                </a:solidFill>
              </a:rPr>
              <a:t>Selecting/Informing subjects</a:t>
            </a:r>
          </a:p>
          <a:p>
            <a:pPr lvl="1"/>
            <a:r>
              <a:rPr lang="en-US">
                <a:solidFill>
                  <a:srgbClr val="000000"/>
                </a:solidFill>
              </a:rPr>
              <a:t>Drug Records/Control</a:t>
            </a:r>
          </a:p>
          <a:p>
            <a:pPr lvl="1"/>
            <a:r>
              <a:rPr lang="en-US">
                <a:solidFill>
                  <a:srgbClr val="000000"/>
                </a:solidFill>
              </a:rPr>
              <a:t>Subject Case Histories</a:t>
            </a:r>
          </a:p>
        </p:txBody>
      </p:sp>
      <p:sp>
        <p:nvSpPr>
          <p:cNvPr id="5" name="Oval 4"/>
          <p:cNvSpPr/>
          <p:nvPr/>
        </p:nvSpPr>
        <p:spPr>
          <a:xfrm>
            <a:off x="1850721" y="4282728"/>
            <a:ext cx="2133600" cy="1921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Trial Master File</a:t>
            </a:r>
          </a:p>
        </p:txBody>
      </p:sp>
      <p:sp>
        <p:nvSpPr>
          <p:cNvPr id="6" name="Oval 5"/>
          <p:cNvSpPr/>
          <p:nvPr/>
        </p:nvSpPr>
        <p:spPr>
          <a:xfrm>
            <a:off x="8092440" y="4282728"/>
            <a:ext cx="2057400" cy="19218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Regulatory Binder</a:t>
            </a:r>
          </a:p>
        </p:txBody>
      </p:sp>
    </p:spTree>
    <p:extLst>
      <p:ext uri="{BB962C8B-B14F-4D97-AF65-F5344CB8AC3E}">
        <p14:creationId xmlns:p14="http://schemas.microsoft.com/office/powerpoint/2010/main" val="1331704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Clinical and research procedures</a:t>
            </a:r>
          </a:p>
        </p:txBody>
      </p:sp>
      <p:sp>
        <p:nvSpPr>
          <p:cNvPr id="3" name="Content Placeholder 2"/>
          <p:cNvSpPr>
            <a:spLocks noGrp="1"/>
          </p:cNvSpPr>
          <p:nvPr>
            <p:ph idx="1"/>
          </p:nvPr>
        </p:nvSpPr>
        <p:spPr/>
        <p:txBody>
          <a:bodyPr>
            <a:normAutofit fontScale="85000" lnSpcReduction="20000"/>
          </a:bodyPr>
          <a:lstStyle/>
          <a:p>
            <a:r>
              <a:rPr lang="en-US" sz="3100">
                <a:solidFill>
                  <a:srgbClr val="000000"/>
                </a:solidFill>
              </a:rPr>
              <a:t>This section of the regulatory binder/master file should have:</a:t>
            </a:r>
          </a:p>
          <a:p>
            <a:pPr lvl="1"/>
            <a:r>
              <a:rPr lang="en-US" sz="3100">
                <a:solidFill>
                  <a:srgbClr val="000000"/>
                </a:solidFill>
              </a:rPr>
              <a:t>Certification of accreditation of facility or laboratory</a:t>
            </a:r>
          </a:p>
          <a:p>
            <a:pPr lvl="1"/>
            <a:r>
              <a:rPr lang="en-US" sz="3100">
                <a:solidFill>
                  <a:srgbClr val="000000"/>
                </a:solidFill>
              </a:rPr>
              <a:t>Established quality control and/or </a:t>
            </a:r>
          </a:p>
          <a:p>
            <a:pPr lvl="1"/>
            <a:r>
              <a:rPr lang="en-US" sz="3100">
                <a:solidFill>
                  <a:srgbClr val="000000"/>
                </a:solidFill>
              </a:rPr>
              <a:t>External quality assessment or other validation (where required)</a:t>
            </a:r>
          </a:p>
          <a:p>
            <a:pPr lvl="1"/>
            <a:r>
              <a:rPr lang="en-US" sz="3100">
                <a:solidFill>
                  <a:srgbClr val="000000"/>
                </a:solidFill>
              </a:rPr>
              <a:t>Examples: CLIA, CAP, Normal Ranges, etc. Laboratory Manual, Sample Lab Requisition Form, and Schedule of Assessments</a:t>
            </a:r>
          </a:p>
          <a:p>
            <a:r>
              <a:rPr lang="en-US" sz="3100">
                <a:solidFill>
                  <a:srgbClr val="000000"/>
                </a:solidFill>
              </a:rPr>
              <a:t>The purpose of this section is to:</a:t>
            </a:r>
          </a:p>
          <a:p>
            <a:pPr lvl="1"/>
            <a:r>
              <a:rPr lang="en-US" sz="3100">
                <a:solidFill>
                  <a:srgbClr val="000000"/>
                </a:solidFill>
              </a:rPr>
              <a:t>Document the normal values and reference ranges for the tests to be done during the course of the study.</a:t>
            </a:r>
          </a:p>
          <a:p>
            <a:pPr lvl="1"/>
            <a:r>
              <a:rPr lang="en-US" sz="3100">
                <a:solidFill>
                  <a:srgbClr val="000000"/>
                </a:solidFill>
              </a:rPr>
              <a:t>To document ability of facility identified to perform test(s) required by the protocol and support reliability of results that come from that facility</a:t>
            </a:r>
          </a:p>
          <a:p>
            <a:r>
              <a:rPr lang="en-US" sz="3100">
                <a:solidFill>
                  <a:srgbClr val="000000"/>
                </a:solidFill>
              </a:rPr>
              <a:t>Best Practices: Organize by procedure or test</a:t>
            </a:r>
          </a:p>
          <a:p>
            <a:endParaRPr lang="en-US"/>
          </a:p>
        </p:txBody>
      </p:sp>
    </p:spTree>
    <p:extLst>
      <p:ext uri="{BB962C8B-B14F-4D97-AF65-F5344CB8AC3E}">
        <p14:creationId xmlns:p14="http://schemas.microsoft.com/office/powerpoint/2010/main" val="2097448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Clinical procedures</a:t>
            </a:r>
          </a:p>
        </p:txBody>
      </p:sp>
      <p:sp>
        <p:nvSpPr>
          <p:cNvPr id="3" name="Content Placeholder 2"/>
          <p:cNvSpPr>
            <a:spLocks noGrp="1"/>
          </p:cNvSpPr>
          <p:nvPr>
            <p:ph idx="1"/>
          </p:nvPr>
        </p:nvSpPr>
        <p:spPr>
          <a:xfrm>
            <a:off x="759018" y="1449859"/>
            <a:ext cx="10691531" cy="4408741"/>
          </a:xfrm>
        </p:spPr>
        <p:txBody>
          <a:bodyPr vert="horz" lIns="91440" tIns="45720" rIns="91440" bIns="45720" rtlCol="0" anchor="t">
            <a:normAutofit lnSpcReduction="10000"/>
          </a:bodyPr>
          <a:lstStyle/>
          <a:p>
            <a:r>
              <a:rPr lang="en-US">
                <a:solidFill>
                  <a:srgbClr val="000000"/>
                </a:solidFill>
              </a:rPr>
              <a:t>Clinical laboratories require ongoing accreditation and validation, such as a new CLIA or a new CAP, so you will need to collect that documentation for the entirety of the time that the study is ongoing. </a:t>
            </a:r>
            <a:endParaRPr lang="en-US"/>
          </a:p>
          <a:p>
            <a:endParaRPr lang="en-US">
              <a:solidFill>
                <a:srgbClr val="000000"/>
              </a:solidFill>
            </a:endParaRPr>
          </a:p>
          <a:p>
            <a:r>
              <a:rPr lang="en-US">
                <a:solidFill>
                  <a:srgbClr val="000000"/>
                </a:solidFill>
              </a:rPr>
              <a:t>Note: If there are changes in study procedures or tests, that may require:</a:t>
            </a:r>
          </a:p>
          <a:p>
            <a:pPr lvl="1"/>
            <a:r>
              <a:rPr lang="en-US">
                <a:solidFill>
                  <a:srgbClr val="000000"/>
                </a:solidFill>
                <a:latin typeface="Georgia"/>
              </a:rPr>
              <a:t>An amendment to the protocol (requiring submission to the IRB, FDA, etc.) </a:t>
            </a:r>
            <a:endParaRPr lang="en-US">
              <a:solidFill>
                <a:srgbClr val="000000"/>
              </a:solidFill>
            </a:endParaRPr>
          </a:p>
          <a:p>
            <a:pPr lvl="1"/>
            <a:r>
              <a:rPr lang="en-US">
                <a:solidFill>
                  <a:srgbClr val="000000"/>
                </a:solidFill>
              </a:rPr>
              <a:t>Update study Standard Operating Procedures, Laboratory Manual, and/or Sample Requisition Form</a:t>
            </a:r>
          </a:p>
          <a:p>
            <a:pPr lvl="1"/>
            <a:endParaRPr lang="en-US">
              <a:solidFill>
                <a:srgbClr val="000000"/>
              </a:solidFill>
            </a:endParaRPr>
          </a:p>
        </p:txBody>
      </p:sp>
    </p:spTree>
    <p:extLst>
      <p:ext uri="{BB962C8B-B14F-4D97-AF65-F5344CB8AC3E}">
        <p14:creationId xmlns:p14="http://schemas.microsoft.com/office/powerpoint/2010/main" val="7709837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Drug information</a:t>
            </a:r>
          </a:p>
        </p:txBody>
      </p:sp>
      <p:sp>
        <p:nvSpPr>
          <p:cNvPr id="3" name="Content Placeholder 2"/>
          <p:cNvSpPr>
            <a:spLocks noGrp="1"/>
          </p:cNvSpPr>
          <p:nvPr>
            <p:ph idx="1"/>
          </p:nvPr>
        </p:nvSpPr>
        <p:spPr>
          <a:xfrm>
            <a:off x="605482" y="1156447"/>
            <a:ext cx="11254824" cy="5318493"/>
          </a:xfrm>
        </p:spPr>
        <p:txBody>
          <a:bodyPr>
            <a:normAutofit/>
          </a:bodyPr>
          <a:lstStyle/>
          <a:p>
            <a:pPr>
              <a:lnSpc>
                <a:spcPct val="120000"/>
              </a:lnSpc>
            </a:pPr>
            <a:r>
              <a:rPr lang="en-US" sz="2000">
                <a:solidFill>
                  <a:srgbClr val="000000"/>
                </a:solidFill>
              </a:rPr>
              <a:t>Investigator’s Brochure:</a:t>
            </a:r>
          </a:p>
          <a:p>
            <a:pPr lvl="1">
              <a:lnSpc>
                <a:spcPct val="120000"/>
              </a:lnSpc>
            </a:pPr>
            <a:r>
              <a:rPr lang="en-US" sz="2000" b="1">
                <a:solidFill>
                  <a:srgbClr val="000000"/>
                </a:solidFill>
              </a:rPr>
              <a:t>Purpose: </a:t>
            </a:r>
          </a:p>
          <a:p>
            <a:pPr lvl="2">
              <a:lnSpc>
                <a:spcPct val="120000"/>
              </a:lnSpc>
            </a:pPr>
            <a:r>
              <a:rPr lang="en-US">
                <a:solidFill>
                  <a:srgbClr val="000000"/>
                </a:solidFill>
              </a:rPr>
              <a:t>To document that relevant and current scientific information about the investigational product has been provided (to the investigator).  </a:t>
            </a:r>
          </a:p>
          <a:p>
            <a:pPr lvl="2">
              <a:lnSpc>
                <a:spcPct val="120000"/>
              </a:lnSpc>
            </a:pPr>
            <a:r>
              <a:rPr lang="en-US">
                <a:solidFill>
                  <a:srgbClr val="000000"/>
                </a:solidFill>
              </a:rPr>
              <a:t>To document that the investigator is informed in a timely manner of relevant information as it becomes available.</a:t>
            </a:r>
          </a:p>
          <a:p>
            <a:pPr>
              <a:lnSpc>
                <a:spcPct val="120000"/>
              </a:lnSpc>
            </a:pPr>
            <a:r>
              <a:rPr lang="en-US" sz="2000">
                <a:solidFill>
                  <a:srgbClr val="000000"/>
                </a:solidFill>
              </a:rPr>
              <a:t>Certificate(s) of Analysis of study drug that is shipped to the site: </a:t>
            </a:r>
          </a:p>
          <a:p>
            <a:pPr lvl="1">
              <a:lnSpc>
                <a:spcPct val="120000"/>
              </a:lnSpc>
            </a:pPr>
            <a:r>
              <a:rPr lang="en-US" sz="2000" b="1">
                <a:solidFill>
                  <a:srgbClr val="000000"/>
                </a:solidFill>
              </a:rPr>
              <a:t>Purpose: </a:t>
            </a:r>
          </a:p>
          <a:p>
            <a:pPr lvl="2">
              <a:lnSpc>
                <a:spcPct val="120000"/>
              </a:lnSpc>
            </a:pPr>
            <a:r>
              <a:rPr lang="en-US">
                <a:solidFill>
                  <a:srgbClr val="000000"/>
                </a:solidFill>
              </a:rPr>
              <a:t>To document identity, purity, and strength of study drug to be used in the trial.</a:t>
            </a:r>
            <a:endParaRPr lang="en-US" sz="2000">
              <a:solidFill>
                <a:srgbClr val="000000"/>
              </a:solidFill>
            </a:endParaRPr>
          </a:p>
        </p:txBody>
      </p:sp>
    </p:spTree>
    <p:extLst>
      <p:ext uri="{BB962C8B-B14F-4D97-AF65-F5344CB8AC3E}">
        <p14:creationId xmlns:p14="http://schemas.microsoft.com/office/powerpoint/2010/main" val="2621250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Drug information</a:t>
            </a:r>
          </a:p>
        </p:txBody>
      </p:sp>
      <p:sp>
        <p:nvSpPr>
          <p:cNvPr id="3" name="Content Placeholder 2"/>
          <p:cNvSpPr>
            <a:spLocks noGrp="1"/>
          </p:cNvSpPr>
          <p:nvPr>
            <p:ph idx="1"/>
          </p:nvPr>
        </p:nvSpPr>
        <p:spPr/>
        <p:txBody>
          <a:bodyPr>
            <a:normAutofit lnSpcReduction="10000"/>
          </a:bodyPr>
          <a:lstStyle/>
          <a:p>
            <a:pPr marL="0" indent="0">
              <a:lnSpc>
                <a:spcPct val="120000"/>
              </a:lnSpc>
              <a:buNone/>
            </a:pPr>
            <a:r>
              <a:rPr lang="en-US" dirty="0">
                <a:solidFill>
                  <a:srgbClr val="000000"/>
                </a:solidFill>
              </a:rPr>
              <a:t>Best Practices and other documents:</a:t>
            </a:r>
          </a:p>
          <a:p>
            <a:pPr lvl="1">
              <a:lnSpc>
                <a:spcPct val="120000"/>
              </a:lnSpc>
            </a:pPr>
            <a:r>
              <a:rPr lang="en-US" sz="2800" dirty="0">
                <a:solidFill>
                  <a:srgbClr val="000000"/>
                </a:solidFill>
              </a:rPr>
              <a:t>Any changes to the drug safety profile, product suppliers, manufacturing, certificate of analysis, or additional controls or testing that are conducted either by the Sponsor or a third party must also be kept here.</a:t>
            </a:r>
          </a:p>
          <a:p>
            <a:pPr lvl="1">
              <a:lnSpc>
                <a:spcPct val="120000"/>
              </a:lnSpc>
            </a:pPr>
            <a:r>
              <a:rPr lang="en-US" dirty="0">
                <a:solidFill>
                  <a:srgbClr val="000000"/>
                </a:solidFill>
              </a:rPr>
              <a:t>Examples:</a:t>
            </a:r>
          </a:p>
          <a:p>
            <a:pPr lvl="2">
              <a:lnSpc>
                <a:spcPct val="120000"/>
              </a:lnSpc>
            </a:pPr>
            <a:r>
              <a:rPr lang="en-US" sz="2200" dirty="0">
                <a:solidFill>
                  <a:srgbClr val="000000"/>
                </a:solidFill>
              </a:rPr>
              <a:t>Compounding Procedures</a:t>
            </a:r>
          </a:p>
          <a:p>
            <a:pPr lvl="2">
              <a:lnSpc>
                <a:spcPct val="120000"/>
              </a:lnSpc>
            </a:pPr>
            <a:r>
              <a:rPr lang="en-US" sz="2200" dirty="0">
                <a:solidFill>
                  <a:srgbClr val="000000"/>
                </a:solidFill>
              </a:rPr>
              <a:t>Control Testing i.e., sterility, stability, purity</a:t>
            </a:r>
          </a:p>
          <a:p>
            <a:pPr lvl="2">
              <a:lnSpc>
                <a:spcPct val="120000"/>
              </a:lnSpc>
            </a:pPr>
            <a:r>
              <a:rPr lang="en-US" sz="2200" dirty="0">
                <a:solidFill>
                  <a:srgbClr val="000000"/>
                </a:solidFill>
              </a:rPr>
              <a:t>Chemistry Manufacturing and Controls document</a:t>
            </a:r>
          </a:p>
          <a:p>
            <a:endParaRPr lang="en-US" dirty="0"/>
          </a:p>
        </p:txBody>
      </p:sp>
    </p:spTree>
    <p:extLst>
      <p:ext uri="{BB962C8B-B14F-4D97-AF65-F5344CB8AC3E}">
        <p14:creationId xmlns:p14="http://schemas.microsoft.com/office/powerpoint/2010/main" val="2885703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Drug information</a:t>
            </a:r>
          </a:p>
        </p:txBody>
      </p:sp>
      <p:sp>
        <p:nvSpPr>
          <p:cNvPr id="3" name="Content Placeholder 2"/>
          <p:cNvSpPr>
            <a:spLocks noGrp="1"/>
          </p:cNvSpPr>
          <p:nvPr>
            <p:ph idx="1"/>
          </p:nvPr>
        </p:nvSpPr>
        <p:spPr>
          <a:xfrm>
            <a:off x="593125" y="1199408"/>
            <a:ext cx="10857426" cy="5320145"/>
          </a:xfrm>
        </p:spPr>
        <p:txBody>
          <a:bodyPr>
            <a:normAutofit fontScale="92500" lnSpcReduction="20000"/>
          </a:bodyPr>
          <a:lstStyle/>
          <a:p>
            <a:pPr>
              <a:lnSpc>
                <a:spcPct val="120000"/>
              </a:lnSpc>
            </a:pPr>
            <a:r>
              <a:rPr lang="en-US">
                <a:solidFill>
                  <a:srgbClr val="000000"/>
                </a:solidFill>
              </a:rPr>
              <a:t>The IND Sponsor is responsible for managing and tracking the following information and ensuring change control and reporting for:</a:t>
            </a:r>
          </a:p>
          <a:p>
            <a:pPr lvl="1">
              <a:lnSpc>
                <a:spcPct val="120000"/>
              </a:lnSpc>
            </a:pPr>
            <a:r>
              <a:rPr lang="en-US">
                <a:solidFill>
                  <a:srgbClr val="000000"/>
                </a:solidFill>
              </a:rPr>
              <a:t>Updates or making updates to the labeling information or Investigator Brochure</a:t>
            </a:r>
          </a:p>
          <a:p>
            <a:pPr lvl="1">
              <a:lnSpc>
                <a:spcPct val="120000"/>
              </a:lnSpc>
            </a:pPr>
            <a:r>
              <a:rPr lang="en-US">
                <a:solidFill>
                  <a:srgbClr val="000000"/>
                </a:solidFill>
              </a:rPr>
              <a:t>Updates or making updates to the Chemistry, Manufacturing, and Controls</a:t>
            </a:r>
          </a:p>
          <a:p>
            <a:pPr lvl="1">
              <a:lnSpc>
                <a:spcPct val="120000"/>
              </a:lnSpc>
            </a:pPr>
            <a:r>
              <a:rPr lang="en-US">
                <a:solidFill>
                  <a:srgbClr val="000000"/>
                </a:solidFill>
              </a:rPr>
              <a:t>Updates or making updates to the Certificate of Analysis</a:t>
            </a:r>
          </a:p>
          <a:p>
            <a:pPr lvl="1">
              <a:lnSpc>
                <a:spcPct val="120000"/>
              </a:lnSpc>
            </a:pPr>
            <a:r>
              <a:rPr lang="en-US">
                <a:solidFill>
                  <a:srgbClr val="000000"/>
                </a:solidFill>
              </a:rPr>
              <a:t>Updating the Form FDA 1572 if change in manufacturer or location of compounding</a:t>
            </a:r>
          </a:p>
          <a:p>
            <a:pPr lvl="1">
              <a:lnSpc>
                <a:spcPct val="120000"/>
              </a:lnSpc>
            </a:pPr>
            <a:r>
              <a:rPr lang="en-US">
                <a:solidFill>
                  <a:srgbClr val="000000"/>
                </a:solidFill>
              </a:rPr>
              <a:t>Results of stability, sterility, and/or purity tests</a:t>
            </a:r>
          </a:p>
          <a:p>
            <a:pPr lvl="1">
              <a:lnSpc>
                <a:spcPct val="120000"/>
              </a:lnSpc>
            </a:pPr>
            <a:r>
              <a:rPr lang="en-US">
                <a:solidFill>
                  <a:srgbClr val="000000"/>
                </a:solidFill>
              </a:rPr>
              <a:t>Updates to the Compounding Procedures</a:t>
            </a:r>
          </a:p>
          <a:p>
            <a:pPr lvl="1">
              <a:lnSpc>
                <a:spcPct val="120000"/>
              </a:lnSpc>
            </a:pPr>
            <a:endParaRPr lang="en-US">
              <a:solidFill>
                <a:srgbClr val="000000"/>
              </a:solidFill>
            </a:endParaRPr>
          </a:p>
          <a:p>
            <a:pPr>
              <a:lnSpc>
                <a:spcPct val="120000"/>
              </a:lnSpc>
            </a:pPr>
            <a:r>
              <a:rPr lang="en-US">
                <a:solidFill>
                  <a:srgbClr val="000000"/>
                </a:solidFill>
              </a:rPr>
              <a:t>Changes to any of the above drug information may require updating study documents and possibly reporting to the IRB, FDA, etc.</a:t>
            </a:r>
          </a:p>
          <a:p>
            <a:endParaRPr lang="en-US"/>
          </a:p>
        </p:txBody>
      </p:sp>
    </p:spTree>
    <p:extLst>
      <p:ext uri="{BB962C8B-B14F-4D97-AF65-F5344CB8AC3E}">
        <p14:creationId xmlns:p14="http://schemas.microsoft.com/office/powerpoint/2010/main" val="611305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Drug accountability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24315327"/>
              </p:ext>
            </p:extLst>
          </p:nvPr>
        </p:nvGraphicFramePr>
        <p:xfrm>
          <a:off x="939114" y="1301580"/>
          <a:ext cx="10367318" cy="4930725"/>
        </p:xfrm>
        <a:graphic>
          <a:graphicData uri="http://schemas.openxmlformats.org/drawingml/2006/table">
            <a:tbl>
              <a:tblPr firstRow="1" firstCol="1" bandRow="1">
                <a:tableStyleId>{5C22544A-7EE6-4342-B048-85BDC9FD1C3A}</a:tableStyleId>
              </a:tblPr>
              <a:tblGrid>
                <a:gridCol w="5196015">
                  <a:extLst>
                    <a:ext uri="{9D8B030D-6E8A-4147-A177-3AD203B41FA5}">
                      <a16:colId xmlns:a16="http://schemas.microsoft.com/office/drawing/2014/main" val="1811540987"/>
                    </a:ext>
                  </a:extLst>
                </a:gridCol>
                <a:gridCol w="5171303">
                  <a:extLst>
                    <a:ext uri="{9D8B030D-6E8A-4147-A177-3AD203B41FA5}">
                      <a16:colId xmlns:a16="http://schemas.microsoft.com/office/drawing/2014/main" val="2546865215"/>
                    </a:ext>
                  </a:extLst>
                </a:gridCol>
              </a:tblGrid>
              <a:tr h="199725">
                <a:tc>
                  <a:txBody>
                    <a:bodyPr/>
                    <a:lstStyle/>
                    <a:p>
                      <a:pPr marL="0" marR="0">
                        <a:lnSpc>
                          <a:spcPct val="107000"/>
                        </a:lnSpc>
                        <a:spcBef>
                          <a:spcPts val="0"/>
                        </a:spcBef>
                        <a:spcAft>
                          <a:spcPts val="0"/>
                        </a:spcAft>
                      </a:pPr>
                      <a:r>
                        <a:rPr lang="en-US" sz="1400">
                          <a:solidFill>
                            <a:srgbClr val="000000"/>
                          </a:solidFill>
                          <a:effectLst/>
                          <a:latin typeface="+mn-lt"/>
                        </a:rPr>
                        <a:t>Document</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solidFill>
                            <a:srgbClr val="000000"/>
                          </a:solidFill>
                          <a:effectLst/>
                          <a:latin typeface="+mn-lt"/>
                        </a:rPr>
                        <a:t>Purpose</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6244805"/>
                  </a:ext>
                </a:extLst>
              </a:tr>
              <a:tr h="798896">
                <a:tc>
                  <a:txBody>
                    <a:bodyPr/>
                    <a:lstStyle/>
                    <a:p>
                      <a:pPr marL="0" marR="0">
                        <a:lnSpc>
                          <a:spcPct val="107000"/>
                        </a:lnSpc>
                        <a:spcBef>
                          <a:spcPts val="0"/>
                        </a:spcBef>
                        <a:spcAft>
                          <a:spcPts val="0"/>
                        </a:spcAft>
                      </a:pPr>
                      <a:r>
                        <a:rPr lang="en-US" sz="1400">
                          <a:solidFill>
                            <a:srgbClr val="000000"/>
                          </a:solidFill>
                          <a:effectLst/>
                          <a:latin typeface="+mn-lt"/>
                        </a:rPr>
                        <a:t>Instructions for handling of IP/trial related materials</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solidFill>
                            <a:srgbClr val="000000"/>
                          </a:solidFill>
                          <a:effectLst/>
                          <a:latin typeface="+mn-lt"/>
                        </a:rPr>
                        <a:t>To document instructions needed to ensure proper storage, packaging, dispensing and disposition of the investigational products and trial-related materials.</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4872796"/>
                  </a:ext>
                </a:extLst>
              </a:tr>
              <a:tr h="798896">
                <a:tc>
                  <a:txBody>
                    <a:bodyPr/>
                    <a:lstStyle/>
                    <a:p>
                      <a:pPr marL="0" marR="0">
                        <a:lnSpc>
                          <a:spcPct val="107000"/>
                        </a:lnSpc>
                        <a:spcBef>
                          <a:spcPts val="0"/>
                        </a:spcBef>
                        <a:spcAft>
                          <a:spcPts val="0"/>
                        </a:spcAft>
                      </a:pPr>
                      <a:r>
                        <a:rPr lang="en-US" sz="1400">
                          <a:solidFill>
                            <a:srgbClr val="000000"/>
                          </a:solidFill>
                          <a:effectLst/>
                          <a:latin typeface="+mn-lt"/>
                        </a:rPr>
                        <a:t>Sample of label(s)  attached to study</a:t>
                      </a:r>
                      <a:r>
                        <a:rPr lang="en-US" sz="1400" baseline="0">
                          <a:solidFill>
                            <a:srgbClr val="000000"/>
                          </a:solidFill>
                          <a:effectLst/>
                          <a:latin typeface="+mn-lt"/>
                        </a:rPr>
                        <a:t> drug product containers</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solidFill>
                            <a:srgbClr val="000000"/>
                          </a:solidFill>
                          <a:effectLst/>
                          <a:latin typeface="+mn-lt"/>
                        </a:rPr>
                        <a:t>To document compliance with applicable labeling regulations and appropriateness of instructions provided to the subjects.</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3232706"/>
                  </a:ext>
                </a:extLst>
              </a:tr>
              <a:tr h="998620">
                <a:tc>
                  <a:txBody>
                    <a:bodyPr/>
                    <a:lstStyle/>
                    <a:p>
                      <a:pPr marL="0" marR="0">
                        <a:lnSpc>
                          <a:spcPct val="107000"/>
                        </a:lnSpc>
                        <a:spcBef>
                          <a:spcPts val="0"/>
                        </a:spcBef>
                        <a:spcAft>
                          <a:spcPts val="0"/>
                        </a:spcAft>
                      </a:pPr>
                      <a:r>
                        <a:rPr lang="en-US" sz="1400">
                          <a:solidFill>
                            <a:srgbClr val="000000"/>
                          </a:solidFill>
                          <a:effectLst/>
                          <a:latin typeface="+mn-lt"/>
                        </a:rPr>
                        <a:t>Shipping records</a:t>
                      </a:r>
                      <a:r>
                        <a:rPr lang="en-US" sz="1400" baseline="0">
                          <a:solidFill>
                            <a:srgbClr val="000000"/>
                          </a:solidFill>
                          <a:effectLst/>
                          <a:latin typeface="+mn-lt"/>
                        </a:rPr>
                        <a:t> for study drug and trial related materials </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solidFill>
                            <a:srgbClr val="000000"/>
                          </a:solidFill>
                          <a:effectLst/>
                          <a:latin typeface="+mn-lt"/>
                        </a:rPr>
                        <a:t> To document shipment dates, batch numbers and methods of shipment of investigational product(s) and trial related materials.  Allows tracking of product batch, review of shipping conditions, and accountability.</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7090752"/>
                  </a:ext>
                </a:extLst>
              </a:tr>
              <a:tr h="798896">
                <a:tc>
                  <a:txBody>
                    <a:bodyPr/>
                    <a:lstStyle/>
                    <a:p>
                      <a:pPr marL="0" marR="0">
                        <a:lnSpc>
                          <a:spcPct val="107000"/>
                        </a:lnSpc>
                        <a:spcBef>
                          <a:spcPts val="0"/>
                        </a:spcBef>
                        <a:spcAft>
                          <a:spcPts val="0"/>
                        </a:spcAft>
                      </a:pPr>
                      <a:r>
                        <a:rPr lang="en-US" sz="1400">
                          <a:solidFill>
                            <a:srgbClr val="000000"/>
                          </a:solidFill>
                          <a:effectLst/>
                          <a:latin typeface="+mn-lt"/>
                        </a:rPr>
                        <a:t>Decoding procedures for blinded trials</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solidFill>
                            <a:srgbClr val="000000"/>
                          </a:solidFill>
                          <a:effectLst/>
                          <a:latin typeface="+mn-lt"/>
                        </a:rPr>
                        <a:t>To document how, in case of an emergency, identity of blinded investigational product can be revealed without breaking the blind for the remaining subjects' treatment</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5889307"/>
                  </a:ext>
                </a:extLst>
              </a:tr>
              <a:tr h="399447">
                <a:tc>
                  <a:txBody>
                    <a:bodyPr/>
                    <a:lstStyle/>
                    <a:p>
                      <a:pPr marL="0" marR="0">
                        <a:lnSpc>
                          <a:spcPct val="107000"/>
                        </a:lnSpc>
                        <a:spcBef>
                          <a:spcPts val="0"/>
                        </a:spcBef>
                        <a:spcAft>
                          <a:spcPts val="0"/>
                        </a:spcAft>
                      </a:pPr>
                      <a:r>
                        <a:rPr lang="en-US" sz="1400">
                          <a:solidFill>
                            <a:srgbClr val="000000"/>
                          </a:solidFill>
                          <a:effectLst/>
                          <a:latin typeface="+mn-lt"/>
                        </a:rPr>
                        <a:t>Master randomization list</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solidFill>
                            <a:srgbClr val="000000"/>
                          </a:solidFill>
                          <a:effectLst/>
                          <a:latin typeface="+mn-lt"/>
                        </a:rPr>
                        <a:t>To document method for randomization of trial population</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39133225"/>
                  </a:ext>
                </a:extLst>
              </a:tr>
              <a:tr h="399447">
                <a:tc>
                  <a:txBody>
                    <a:bodyPr/>
                    <a:lstStyle/>
                    <a:p>
                      <a:pPr marL="0" marR="0">
                        <a:lnSpc>
                          <a:spcPct val="107000"/>
                        </a:lnSpc>
                        <a:spcBef>
                          <a:spcPts val="0"/>
                        </a:spcBef>
                        <a:spcAft>
                          <a:spcPts val="0"/>
                        </a:spcAft>
                      </a:pPr>
                      <a:r>
                        <a:rPr lang="en-US" sz="1400">
                          <a:solidFill>
                            <a:srgbClr val="000000"/>
                          </a:solidFill>
                          <a:effectLst/>
                          <a:latin typeface="+mn-lt"/>
                        </a:rPr>
                        <a:t>Investigational products accountability at the site</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solidFill>
                            <a:srgbClr val="000000"/>
                          </a:solidFill>
                          <a:effectLst/>
                          <a:latin typeface="+mn-lt"/>
                        </a:rPr>
                        <a:t>To document that investigational product(s) have been used according to the protocol.  </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4287168"/>
                  </a:ext>
                </a:extLst>
              </a:tr>
              <a:tr h="482872">
                <a:tc>
                  <a:txBody>
                    <a:bodyPr/>
                    <a:lstStyle/>
                    <a:p>
                      <a:pPr marL="0" marR="0">
                        <a:lnSpc>
                          <a:spcPct val="107000"/>
                        </a:lnSpc>
                        <a:spcBef>
                          <a:spcPts val="0"/>
                        </a:spcBef>
                        <a:spcAft>
                          <a:spcPts val="0"/>
                        </a:spcAft>
                      </a:pPr>
                      <a:r>
                        <a:rPr lang="en-US" sz="1400">
                          <a:solidFill>
                            <a:srgbClr val="000000"/>
                          </a:solidFill>
                          <a:effectLst/>
                          <a:latin typeface="+mn-lt"/>
                        </a:rPr>
                        <a:t>Documentation of investigational product(s) destruction</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400">
                          <a:solidFill>
                            <a:srgbClr val="000000"/>
                          </a:solidFill>
                          <a:effectLst/>
                          <a:latin typeface="+mn-lt"/>
                        </a:rPr>
                        <a:t>To document destruction of unused investigational product(s) by sponsor or at site.</a:t>
                      </a:r>
                      <a:endParaRPr lang="en-US" sz="1400">
                        <a:solidFill>
                          <a:srgbClr val="000000"/>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4861665"/>
                  </a:ext>
                </a:extLst>
              </a:tr>
            </a:tbl>
          </a:graphicData>
        </a:graphic>
      </p:graphicFrame>
    </p:spTree>
    <p:extLst>
      <p:ext uri="{BB962C8B-B14F-4D97-AF65-F5344CB8AC3E}">
        <p14:creationId xmlns:p14="http://schemas.microsoft.com/office/powerpoint/2010/main" val="3790605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Drug accountability</a:t>
            </a:r>
          </a:p>
        </p:txBody>
      </p:sp>
      <p:sp>
        <p:nvSpPr>
          <p:cNvPr id="3" name="Content Placeholder 2"/>
          <p:cNvSpPr>
            <a:spLocks noGrp="1"/>
          </p:cNvSpPr>
          <p:nvPr>
            <p:ph idx="1"/>
          </p:nvPr>
        </p:nvSpPr>
        <p:spPr>
          <a:xfrm>
            <a:off x="759019" y="1561071"/>
            <a:ext cx="10691531" cy="4728518"/>
          </a:xfrm>
        </p:spPr>
        <p:txBody>
          <a:bodyPr vert="horz" lIns="91440" tIns="45720" rIns="91440" bIns="45720" rtlCol="0" anchor="t">
            <a:normAutofit fontScale="85000" lnSpcReduction="20000"/>
          </a:bodyPr>
          <a:lstStyle/>
          <a:p>
            <a:r>
              <a:rPr lang="en-US" b="1">
                <a:solidFill>
                  <a:srgbClr val="000000"/>
                </a:solidFill>
              </a:rPr>
              <a:t>Best practices and other documents:</a:t>
            </a:r>
          </a:p>
          <a:p>
            <a:pPr lvl="1">
              <a:lnSpc>
                <a:spcPct val="120000"/>
              </a:lnSpc>
            </a:pPr>
            <a:r>
              <a:rPr lang="en-US">
                <a:solidFill>
                  <a:srgbClr val="000000"/>
                </a:solidFill>
                <a:latin typeface="Georgia"/>
              </a:rPr>
              <a:t>It is important to work closely with Investigational Pharmacy to develop prescribing procedures and also communicate any changes in the protocol.  </a:t>
            </a:r>
            <a:endParaRPr lang="en-US">
              <a:solidFill>
                <a:srgbClr val="000000"/>
              </a:solidFill>
            </a:endParaRPr>
          </a:p>
          <a:p>
            <a:pPr lvl="1">
              <a:lnSpc>
                <a:spcPct val="120000"/>
              </a:lnSpc>
            </a:pPr>
            <a:r>
              <a:rPr lang="en-US">
                <a:solidFill>
                  <a:srgbClr val="000000"/>
                </a:solidFill>
              </a:rPr>
              <a:t>Some of these documents may be maintained by a third party; however oversight is still required by the Sponsor.</a:t>
            </a:r>
          </a:p>
          <a:p>
            <a:pPr lvl="2">
              <a:lnSpc>
                <a:spcPct val="120000"/>
              </a:lnSpc>
            </a:pPr>
            <a:r>
              <a:rPr lang="en-US">
                <a:solidFill>
                  <a:srgbClr val="000000"/>
                </a:solidFill>
              </a:rPr>
              <a:t>Pharmacy Manual</a:t>
            </a:r>
          </a:p>
          <a:p>
            <a:pPr lvl="2">
              <a:lnSpc>
                <a:spcPct val="120000"/>
              </a:lnSpc>
            </a:pPr>
            <a:r>
              <a:rPr lang="en-US">
                <a:solidFill>
                  <a:srgbClr val="000000"/>
                </a:solidFill>
              </a:rPr>
              <a:t>Prescribing Procedures</a:t>
            </a:r>
          </a:p>
          <a:p>
            <a:pPr lvl="2">
              <a:lnSpc>
                <a:spcPct val="120000"/>
              </a:lnSpc>
            </a:pPr>
            <a:r>
              <a:rPr lang="en-US">
                <a:solidFill>
                  <a:srgbClr val="000000"/>
                </a:solidFill>
              </a:rPr>
              <a:t>Medication Administration Record (MAR)</a:t>
            </a:r>
          </a:p>
          <a:p>
            <a:pPr lvl="1"/>
            <a:endParaRPr lang="en-US">
              <a:solidFill>
                <a:srgbClr val="000000"/>
              </a:solidFill>
            </a:endParaRPr>
          </a:p>
          <a:p>
            <a:r>
              <a:rPr lang="en-US" b="1">
                <a:solidFill>
                  <a:srgbClr val="000000"/>
                </a:solidFill>
              </a:rPr>
              <a:t>Policies/Guidelines: </a:t>
            </a:r>
            <a:r>
              <a:rPr lang="en-US">
                <a:solidFill>
                  <a:srgbClr val="000000"/>
                </a:solidFill>
              </a:rPr>
              <a:t>Located in the policy library under CRSO, ORC &amp; IDS policies</a:t>
            </a:r>
            <a:endParaRPr lang="en-US" b="1">
              <a:solidFill>
                <a:srgbClr val="000000"/>
              </a:solidFill>
            </a:endParaRPr>
          </a:p>
          <a:p>
            <a:pPr lvl="1">
              <a:lnSpc>
                <a:spcPct val="120000"/>
              </a:lnSpc>
            </a:pPr>
            <a:r>
              <a:rPr lang="en-US">
                <a:solidFill>
                  <a:srgbClr val="000000"/>
                </a:solidFill>
              </a:rPr>
              <a:t>CRSO Investigational Drug Policy- Utilizing, Storing and Handling</a:t>
            </a:r>
          </a:p>
          <a:p>
            <a:pPr lvl="1">
              <a:lnSpc>
                <a:spcPct val="120000"/>
              </a:lnSpc>
            </a:pPr>
            <a:r>
              <a:rPr lang="en-US">
                <a:solidFill>
                  <a:srgbClr val="000000"/>
                </a:solidFill>
              </a:rPr>
              <a:t>ORC Communicating Protocol Amendments to the IDS</a:t>
            </a:r>
            <a:endParaRPr lang="en-US"/>
          </a:p>
          <a:p>
            <a:pPr lvl="1">
              <a:lnSpc>
                <a:spcPct val="120000"/>
              </a:lnSpc>
            </a:pPr>
            <a:r>
              <a:rPr lang="en-US">
                <a:solidFill>
                  <a:srgbClr val="000000"/>
                </a:solidFill>
              </a:rPr>
              <a:t>IDS Shipping Study Drugs</a:t>
            </a:r>
            <a:endParaRPr lang="en-US"/>
          </a:p>
          <a:p>
            <a:pPr lvl="1"/>
            <a:endParaRPr lang="en-US"/>
          </a:p>
          <a:p>
            <a:pPr lvl="1"/>
            <a:endParaRPr lang="en-US" i="1">
              <a:solidFill>
                <a:srgbClr val="000000"/>
              </a:solidFill>
            </a:endParaRPr>
          </a:p>
          <a:p>
            <a:pPr lvl="1"/>
            <a:endParaRPr lang="en-US" i="1">
              <a:solidFill>
                <a:srgbClr val="000000"/>
              </a:solidFill>
            </a:endParaRPr>
          </a:p>
          <a:p>
            <a:pPr lvl="1"/>
            <a:endParaRPr lang="en-US" i="1">
              <a:solidFill>
                <a:srgbClr val="000000"/>
              </a:solidFill>
            </a:endParaRPr>
          </a:p>
          <a:p>
            <a:pPr lvl="1"/>
            <a:endParaRPr lang="en-US">
              <a:solidFill>
                <a:srgbClr val="000000"/>
              </a:solidFill>
            </a:endParaRPr>
          </a:p>
          <a:p>
            <a:endParaRPr lang="en-US"/>
          </a:p>
        </p:txBody>
      </p:sp>
    </p:spTree>
    <p:extLst>
      <p:ext uri="{BB962C8B-B14F-4D97-AF65-F5344CB8AC3E}">
        <p14:creationId xmlns:p14="http://schemas.microsoft.com/office/powerpoint/2010/main" val="3987221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Drug accountability</a:t>
            </a:r>
          </a:p>
        </p:txBody>
      </p:sp>
      <p:sp>
        <p:nvSpPr>
          <p:cNvPr id="3" name="Content Placeholder 2"/>
          <p:cNvSpPr>
            <a:spLocks noGrp="1"/>
          </p:cNvSpPr>
          <p:nvPr>
            <p:ph idx="1"/>
          </p:nvPr>
        </p:nvSpPr>
        <p:spPr>
          <a:xfrm>
            <a:off x="617838" y="1400433"/>
            <a:ext cx="10832712" cy="4926227"/>
          </a:xfrm>
        </p:spPr>
        <p:txBody>
          <a:bodyPr>
            <a:normAutofit fontScale="77500" lnSpcReduction="20000"/>
          </a:bodyPr>
          <a:lstStyle/>
          <a:p>
            <a:pPr marL="0" indent="0">
              <a:lnSpc>
                <a:spcPct val="120000"/>
              </a:lnSpc>
              <a:buNone/>
            </a:pPr>
            <a:r>
              <a:rPr lang="en-US">
                <a:solidFill>
                  <a:srgbClr val="000000"/>
                </a:solidFill>
              </a:rPr>
              <a:t>The IND Sponsor is responsible for managing and tracking the following information and ensuring change control and reporting for:</a:t>
            </a:r>
          </a:p>
          <a:p>
            <a:pPr marL="0" indent="0">
              <a:lnSpc>
                <a:spcPct val="120000"/>
              </a:lnSpc>
              <a:buNone/>
            </a:pPr>
            <a:br>
              <a:rPr lang="en-US">
                <a:solidFill>
                  <a:srgbClr val="000000"/>
                </a:solidFill>
              </a:rPr>
            </a:br>
            <a:r>
              <a:rPr lang="en-US">
                <a:solidFill>
                  <a:srgbClr val="000000"/>
                </a:solidFill>
              </a:rPr>
              <a:t>Instructions for handling of investigational products and trial-related materials</a:t>
            </a:r>
          </a:p>
          <a:p>
            <a:pPr lvl="1"/>
            <a:r>
              <a:rPr lang="en-US">
                <a:solidFill>
                  <a:srgbClr val="000000"/>
                </a:solidFill>
              </a:rPr>
              <a:t>Sample of label(s) attached to investigational product containers</a:t>
            </a:r>
          </a:p>
          <a:p>
            <a:pPr lvl="1"/>
            <a:r>
              <a:rPr lang="en-US">
                <a:solidFill>
                  <a:srgbClr val="000000"/>
                </a:solidFill>
              </a:rPr>
              <a:t>Shipping records for investigational product(s) and trial-related materials</a:t>
            </a:r>
          </a:p>
          <a:p>
            <a:pPr lvl="1"/>
            <a:r>
              <a:rPr lang="en-US">
                <a:solidFill>
                  <a:srgbClr val="000000"/>
                </a:solidFill>
              </a:rPr>
              <a:t>Decoding procedures for blinded trials</a:t>
            </a:r>
          </a:p>
          <a:p>
            <a:pPr lvl="1"/>
            <a:r>
              <a:rPr lang="en-US">
                <a:solidFill>
                  <a:srgbClr val="000000"/>
                </a:solidFill>
              </a:rPr>
              <a:t>Master randomization list</a:t>
            </a:r>
          </a:p>
          <a:p>
            <a:pPr lvl="1"/>
            <a:r>
              <a:rPr lang="en-US">
                <a:solidFill>
                  <a:srgbClr val="000000"/>
                </a:solidFill>
              </a:rPr>
              <a:t>Investigational products accountability at the site</a:t>
            </a:r>
          </a:p>
          <a:p>
            <a:pPr lvl="1"/>
            <a:r>
              <a:rPr lang="en-US">
                <a:solidFill>
                  <a:srgbClr val="000000"/>
                </a:solidFill>
              </a:rPr>
              <a:t>Documentation of investigational product(s) destruction</a:t>
            </a:r>
          </a:p>
          <a:p>
            <a:pPr lvl="1"/>
            <a:r>
              <a:rPr lang="en-US">
                <a:solidFill>
                  <a:srgbClr val="000000"/>
                </a:solidFill>
              </a:rPr>
              <a:t>Pharmacy Manual</a:t>
            </a:r>
          </a:p>
          <a:p>
            <a:pPr lvl="1"/>
            <a:r>
              <a:rPr lang="en-US">
                <a:solidFill>
                  <a:srgbClr val="000000"/>
                </a:solidFill>
              </a:rPr>
              <a:t>Prescribing Procedures</a:t>
            </a:r>
          </a:p>
          <a:p>
            <a:pPr lvl="1"/>
            <a:endParaRPr lang="en-US">
              <a:solidFill>
                <a:srgbClr val="000000"/>
              </a:solidFill>
            </a:endParaRPr>
          </a:p>
          <a:p>
            <a:pPr marL="0" indent="0">
              <a:buNone/>
            </a:pPr>
            <a:r>
              <a:rPr lang="en-US">
                <a:solidFill>
                  <a:srgbClr val="000000"/>
                </a:solidFill>
              </a:rPr>
              <a:t>Changes to any of the above drug accountability information may require updating study documents and possibly reporting to the IRB, FDA, and any other applicable regulatory bodies. </a:t>
            </a:r>
          </a:p>
          <a:p>
            <a:endParaRPr lang="en-US">
              <a:solidFill>
                <a:srgbClr val="000000"/>
              </a:solidFill>
            </a:endParaRPr>
          </a:p>
          <a:p>
            <a:pPr marL="0" indent="0">
              <a:buNone/>
            </a:pPr>
            <a:endParaRPr lang="en-US"/>
          </a:p>
        </p:txBody>
      </p:sp>
    </p:spTree>
    <p:extLst>
      <p:ext uri="{BB962C8B-B14F-4D97-AF65-F5344CB8AC3E}">
        <p14:creationId xmlns:p14="http://schemas.microsoft.com/office/powerpoint/2010/main" val="17164235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37" y="0"/>
            <a:ext cx="10691531" cy="1004962"/>
          </a:xfrm>
        </p:spPr>
        <p:txBody>
          <a:bodyPr/>
          <a:lstStyle/>
          <a:p>
            <a:pPr algn="ctr"/>
            <a:r>
              <a:rPr lang="en-US"/>
              <a:t>training</a:t>
            </a:r>
          </a:p>
        </p:txBody>
      </p:sp>
      <p:sp>
        <p:nvSpPr>
          <p:cNvPr id="3" name="Content Placeholder 2"/>
          <p:cNvSpPr>
            <a:spLocks noGrp="1"/>
          </p:cNvSpPr>
          <p:nvPr>
            <p:ph idx="1"/>
          </p:nvPr>
        </p:nvSpPr>
        <p:spPr>
          <a:xfrm>
            <a:off x="43567" y="1004962"/>
            <a:ext cx="8029287" cy="5640815"/>
          </a:xfrm>
        </p:spPr>
        <p:txBody>
          <a:bodyPr>
            <a:normAutofit fontScale="92500" lnSpcReduction="10000"/>
          </a:bodyPr>
          <a:lstStyle/>
          <a:p>
            <a:pPr>
              <a:lnSpc>
                <a:spcPct val="120000"/>
              </a:lnSpc>
            </a:pPr>
            <a:r>
              <a:rPr lang="en-US">
                <a:solidFill>
                  <a:srgbClr val="000000"/>
                </a:solidFill>
              </a:rPr>
              <a:t>The IND Sponsor is responsible for providing and documenting appropriate training of all relevant personnel, consultants, team members, and collaborators. Training may be via email, via phone, in person, or via other methods.</a:t>
            </a:r>
          </a:p>
          <a:p>
            <a:pPr>
              <a:lnSpc>
                <a:spcPct val="120000"/>
              </a:lnSpc>
            </a:pPr>
            <a:r>
              <a:rPr lang="en-US">
                <a:solidFill>
                  <a:srgbClr val="000000"/>
                </a:solidFill>
              </a:rPr>
              <a:t>This section of the regulatory binder/master file should have:</a:t>
            </a:r>
          </a:p>
          <a:p>
            <a:pPr lvl="1">
              <a:lnSpc>
                <a:spcPct val="120000"/>
              </a:lnSpc>
            </a:pPr>
            <a:r>
              <a:rPr lang="en-US" sz="2300">
                <a:solidFill>
                  <a:srgbClr val="000000"/>
                </a:solidFill>
              </a:rPr>
              <a:t>All documentation of training during the course of a study, including but not limited to site initiation visit training documentation, study team meeting minutes, training records for study staff, pharmacy staff, lab staff, etc. </a:t>
            </a:r>
          </a:p>
          <a:p>
            <a:pPr lvl="2"/>
            <a:r>
              <a:rPr lang="en-US" sz="1900">
                <a:solidFill>
                  <a:srgbClr val="000000"/>
                </a:solidFill>
              </a:rPr>
              <a:t>Documentation could be a meeting attendance sign in sheet, meeting minutes, telephone contact log, or email confirmation or receipt/review of training materials. 	</a:t>
            </a:r>
          </a:p>
          <a:p>
            <a:pPr lvl="1"/>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2854" y="779929"/>
            <a:ext cx="3796583" cy="2530830"/>
          </a:xfrm>
          <a:prstGeom prst="rect">
            <a:avLst/>
          </a:prstGeom>
        </p:spPr>
      </p:pic>
    </p:spTree>
    <p:extLst>
      <p:ext uri="{BB962C8B-B14F-4D97-AF65-F5344CB8AC3E}">
        <p14:creationId xmlns:p14="http://schemas.microsoft.com/office/powerpoint/2010/main" val="32652359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TRAINING</a:t>
            </a:r>
          </a:p>
        </p:txBody>
      </p:sp>
      <p:sp>
        <p:nvSpPr>
          <p:cNvPr id="3" name="Content Placeholder 2"/>
          <p:cNvSpPr>
            <a:spLocks noGrp="1"/>
          </p:cNvSpPr>
          <p:nvPr>
            <p:ph idx="1"/>
          </p:nvPr>
        </p:nvSpPr>
        <p:spPr/>
        <p:txBody>
          <a:bodyPr/>
          <a:lstStyle/>
          <a:p>
            <a:pPr>
              <a:lnSpc>
                <a:spcPct val="120000"/>
              </a:lnSpc>
            </a:pPr>
            <a:r>
              <a:rPr lang="en-US" sz="2300">
                <a:solidFill>
                  <a:srgbClr val="000000"/>
                </a:solidFill>
              </a:rPr>
              <a:t>The purpose of this section is to document:</a:t>
            </a:r>
          </a:p>
          <a:p>
            <a:pPr lvl="1">
              <a:lnSpc>
                <a:spcPct val="120000"/>
              </a:lnSpc>
            </a:pPr>
            <a:r>
              <a:rPr lang="en-US" sz="2300">
                <a:solidFill>
                  <a:srgbClr val="000000"/>
                </a:solidFill>
              </a:rPr>
              <a:t> That trial procedures were reviewed with the investigator and investigator's trial staff, prior to them starting their trial related responsibilities (as listed on the delegation of authority log)</a:t>
            </a:r>
          </a:p>
          <a:p>
            <a:pPr lvl="1">
              <a:lnSpc>
                <a:spcPct val="120000"/>
              </a:lnSpc>
            </a:pPr>
            <a:r>
              <a:rPr lang="en-US" sz="2300">
                <a:solidFill>
                  <a:srgbClr val="000000"/>
                </a:solidFill>
              </a:rPr>
              <a:t>The site is suitable for the trial</a:t>
            </a:r>
          </a:p>
          <a:p>
            <a:pPr>
              <a:lnSpc>
                <a:spcPct val="120000"/>
              </a:lnSpc>
            </a:pPr>
            <a:r>
              <a:rPr lang="en-US" sz="2300">
                <a:solidFill>
                  <a:srgbClr val="000000"/>
                </a:solidFill>
              </a:rPr>
              <a:t>Best Practices: </a:t>
            </a:r>
          </a:p>
          <a:p>
            <a:pPr lvl="1">
              <a:lnSpc>
                <a:spcPct val="120000"/>
              </a:lnSpc>
            </a:pPr>
            <a:r>
              <a:rPr lang="en-US" sz="2300">
                <a:solidFill>
                  <a:srgbClr val="000000"/>
                </a:solidFill>
              </a:rPr>
              <a:t>Schedule (and document) Regular Team Meetings</a:t>
            </a:r>
          </a:p>
          <a:p>
            <a:pPr lvl="1">
              <a:lnSpc>
                <a:spcPct val="120000"/>
              </a:lnSpc>
            </a:pPr>
            <a:r>
              <a:rPr lang="en-US" sz="2300">
                <a:solidFill>
                  <a:srgbClr val="000000"/>
                </a:solidFill>
              </a:rPr>
              <a:t>Communication is KEY</a:t>
            </a:r>
          </a:p>
          <a:p>
            <a:endParaRPr lang="en-US"/>
          </a:p>
        </p:txBody>
      </p:sp>
    </p:spTree>
    <p:extLst>
      <p:ext uri="{BB962C8B-B14F-4D97-AF65-F5344CB8AC3E}">
        <p14:creationId xmlns:p14="http://schemas.microsoft.com/office/powerpoint/2010/main" val="1221074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8" y="296616"/>
            <a:ext cx="10691531" cy="1004962"/>
          </a:xfrm>
        </p:spPr>
        <p:txBody>
          <a:bodyPr/>
          <a:lstStyle/>
          <a:p>
            <a:pPr algn="ctr"/>
            <a:r>
              <a:rPr lang="en-US"/>
              <a:t>Essential documents: </a:t>
            </a:r>
            <a:r>
              <a:rPr lang="en-US" err="1"/>
              <a:t>ich</a:t>
            </a:r>
            <a:r>
              <a:rPr lang="en-US"/>
              <a:t> E6 section 8</a:t>
            </a:r>
          </a:p>
        </p:txBody>
      </p:sp>
      <p:sp>
        <p:nvSpPr>
          <p:cNvPr id="3" name="Content Placeholder 2"/>
          <p:cNvSpPr>
            <a:spLocks noGrp="1"/>
          </p:cNvSpPr>
          <p:nvPr>
            <p:ph idx="1"/>
          </p:nvPr>
        </p:nvSpPr>
        <p:spPr>
          <a:xfrm>
            <a:off x="206782" y="1354927"/>
            <a:ext cx="10691531" cy="4408741"/>
          </a:xfrm>
        </p:spPr>
        <p:txBody>
          <a:bodyPr>
            <a:normAutofit fontScale="55000" lnSpcReduction="20000"/>
          </a:bodyPr>
          <a:lstStyle/>
          <a:p>
            <a:pPr>
              <a:lnSpc>
                <a:spcPct val="120000"/>
              </a:lnSpc>
            </a:pPr>
            <a:r>
              <a:rPr lang="en-US" sz="4400">
                <a:solidFill>
                  <a:srgbClr val="000000"/>
                </a:solidFill>
              </a:rPr>
              <a:t>Essential Documents are study documents which:</a:t>
            </a:r>
          </a:p>
          <a:p>
            <a:pPr lvl="1">
              <a:lnSpc>
                <a:spcPct val="120000"/>
              </a:lnSpc>
            </a:pPr>
            <a:r>
              <a:rPr lang="en-US" sz="4000">
                <a:solidFill>
                  <a:srgbClr val="000000"/>
                </a:solidFill>
              </a:rPr>
              <a:t>Allow for the evaluation of the trial and of the data produced</a:t>
            </a:r>
          </a:p>
          <a:p>
            <a:pPr lvl="1">
              <a:lnSpc>
                <a:spcPct val="120000"/>
              </a:lnSpc>
            </a:pPr>
            <a:r>
              <a:rPr lang="en-US" sz="4000">
                <a:solidFill>
                  <a:srgbClr val="000000"/>
                </a:solidFill>
              </a:rPr>
              <a:t>Show that the Sponsor, Investigator, and Monitor all follow Good Clinical Practice (GCP) and other applicable regulatory requirements</a:t>
            </a:r>
          </a:p>
          <a:p>
            <a:pPr lvl="1">
              <a:lnSpc>
                <a:spcPct val="120000"/>
              </a:lnSpc>
            </a:pPr>
            <a:endParaRPr lang="en-US" sz="4000">
              <a:solidFill>
                <a:srgbClr val="000000"/>
              </a:solidFill>
            </a:endParaRPr>
          </a:p>
          <a:p>
            <a:pPr>
              <a:lnSpc>
                <a:spcPct val="120000"/>
              </a:lnSpc>
            </a:pPr>
            <a:r>
              <a:rPr lang="en-US" sz="4400">
                <a:solidFill>
                  <a:srgbClr val="000000"/>
                </a:solidFill>
              </a:rPr>
              <a:t>Are usually audited by monitors and inspected by the FDA to:</a:t>
            </a:r>
          </a:p>
          <a:p>
            <a:pPr lvl="1">
              <a:lnSpc>
                <a:spcPct val="120000"/>
              </a:lnSpc>
            </a:pPr>
            <a:r>
              <a:rPr lang="en-US" sz="4000">
                <a:solidFill>
                  <a:srgbClr val="000000"/>
                </a:solidFill>
              </a:rPr>
              <a:t>Ensure the study was conducted appropriately</a:t>
            </a:r>
          </a:p>
          <a:p>
            <a:pPr lvl="1">
              <a:lnSpc>
                <a:spcPct val="120000"/>
              </a:lnSpc>
            </a:pPr>
            <a:r>
              <a:rPr lang="en-US" sz="4000">
                <a:solidFill>
                  <a:srgbClr val="000000"/>
                </a:solidFill>
              </a:rPr>
              <a:t>Confirm data integrity</a:t>
            </a:r>
          </a:p>
          <a:p>
            <a:pPr lvl="1">
              <a:lnSpc>
                <a:spcPct val="120000"/>
              </a:lnSpc>
            </a:pPr>
            <a:endParaRPr lang="en-US" sz="4000">
              <a:solidFill>
                <a:srgbClr val="000000"/>
              </a:solidFill>
            </a:endParaRPr>
          </a:p>
          <a:p>
            <a:pPr>
              <a:lnSpc>
                <a:spcPct val="120000"/>
              </a:lnSpc>
            </a:pPr>
            <a:r>
              <a:rPr lang="en-US" sz="4400">
                <a:solidFill>
                  <a:srgbClr val="000000"/>
                </a:solidFill>
              </a:rPr>
              <a:t>Should be filed timely, as audits and inspections can happen at any time.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57101" y="3144891"/>
            <a:ext cx="2797496" cy="1877051"/>
          </a:xfrm>
          <a:prstGeom prst="rect">
            <a:avLst/>
          </a:prstGeom>
        </p:spPr>
      </p:pic>
    </p:spTree>
    <p:extLst>
      <p:ext uri="{BB962C8B-B14F-4D97-AF65-F5344CB8AC3E}">
        <p14:creationId xmlns:p14="http://schemas.microsoft.com/office/powerpoint/2010/main" val="18274798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Study personnel qualifications and delegations</a:t>
            </a:r>
          </a:p>
        </p:txBody>
      </p:sp>
      <p:sp>
        <p:nvSpPr>
          <p:cNvPr id="3" name="Content Placeholder 2"/>
          <p:cNvSpPr>
            <a:spLocks noGrp="1"/>
          </p:cNvSpPr>
          <p:nvPr>
            <p:ph idx="1"/>
          </p:nvPr>
        </p:nvSpPr>
        <p:spPr>
          <a:xfrm>
            <a:off x="759018" y="1696995"/>
            <a:ext cx="10691531" cy="4408741"/>
          </a:xfrm>
        </p:spPr>
        <p:txBody>
          <a:bodyPr vert="horz" lIns="91440" tIns="45720" rIns="91440" bIns="45720" rtlCol="0" anchor="t">
            <a:normAutofit fontScale="85000" lnSpcReduction="20000"/>
          </a:bodyPr>
          <a:lstStyle/>
          <a:p>
            <a:pPr>
              <a:lnSpc>
                <a:spcPct val="110000"/>
              </a:lnSpc>
            </a:pPr>
            <a:r>
              <a:rPr lang="en-US">
                <a:solidFill>
                  <a:srgbClr val="000000"/>
                </a:solidFill>
              </a:rPr>
              <a:t>This section should include: </a:t>
            </a:r>
          </a:p>
          <a:p>
            <a:pPr lvl="1">
              <a:lnSpc>
                <a:spcPct val="110000"/>
              </a:lnSpc>
            </a:pPr>
            <a:r>
              <a:rPr lang="en-US">
                <a:solidFill>
                  <a:srgbClr val="000000"/>
                </a:solidFill>
              </a:rPr>
              <a:t>Signature and Delegation of Responsibility Log</a:t>
            </a:r>
          </a:p>
          <a:p>
            <a:pPr lvl="1">
              <a:lnSpc>
                <a:spcPct val="110000"/>
              </a:lnSpc>
            </a:pPr>
            <a:r>
              <a:rPr lang="en-US">
                <a:solidFill>
                  <a:srgbClr val="000000"/>
                </a:solidFill>
              </a:rPr>
              <a:t>CVs, Medical Licenses, Applicable Training Records for Investigator and Sub-Investigators listed on 1572, and staff listed in the Signature and Delegation of Responsibility Log</a:t>
            </a:r>
          </a:p>
          <a:p>
            <a:pPr marL="457200" lvl="1" indent="0">
              <a:lnSpc>
                <a:spcPct val="110000"/>
              </a:lnSpc>
              <a:buNone/>
            </a:pPr>
            <a:endParaRPr lang="en-US">
              <a:solidFill>
                <a:srgbClr val="000000"/>
              </a:solidFill>
            </a:endParaRPr>
          </a:p>
          <a:p>
            <a:pPr>
              <a:lnSpc>
                <a:spcPct val="110000"/>
              </a:lnSpc>
            </a:pPr>
            <a:r>
              <a:rPr lang="en-US">
                <a:solidFill>
                  <a:srgbClr val="000000"/>
                </a:solidFill>
              </a:rPr>
              <a:t>The purpose of this section is to:</a:t>
            </a:r>
          </a:p>
          <a:p>
            <a:pPr lvl="1">
              <a:lnSpc>
                <a:spcPct val="110000"/>
              </a:lnSpc>
            </a:pPr>
            <a:r>
              <a:rPr lang="en-US">
                <a:solidFill>
                  <a:srgbClr val="000000"/>
                </a:solidFill>
                <a:latin typeface="Georgia"/>
              </a:rPr>
              <a:t>Document the qualifications and eligibility of Sponsor and Investigators/Sub-Investigators to conduct the trial and/or provide medical supervision of subjects.</a:t>
            </a:r>
            <a:endParaRPr lang="en-US" sz="800">
              <a:solidFill>
                <a:srgbClr val="000000"/>
              </a:solidFill>
              <a:latin typeface="Georgia"/>
            </a:endParaRPr>
          </a:p>
          <a:p>
            <a:pPr lvl="1">
              <a:lnSpc>
                <a:spcPct val="110000"/>
              </a:lnSpc>
            </a:pPr>
            <a:r>
              <a:rPr lang="en-US">
                <a:solidFill>
                  <a:srgbClr val="000000"/>
                </a:solidFill>
              </a:rPr>
              <a:t>Document signatures and initials of all persons authorized to make entries and/or corrections on CRFs (on the Signature and Delegation of Responsibility Log)</a:t>
            </a:r>
          </a:p>
          <a:p>
            <a:pPr lvl="1">
              <a:lnSpc>
                <a:spcPct val="110000"/>
              </a:lnSpc>
            </a:pPr>
            <a:r>
              <a:rPr lang="en-US">
                <a:solidFill>
                  <a:srgbClr val="000000"/>
                </a:solidFill>
              </a:rPr>
              <a:t>Document agreement to follow the IND investigational plan and protocol (by filing all versions of the Form FDA 1572)</a:t>
            </a:r>
          </a:p>
        </p:txBody>
      </p:sp>
    </p:spTree>
    <p:extLst>
      <p:ext uri="{BB962C8B-B14F-4D97-AF65-F5344CB8AC3E}">
        <p14:creationId xmlns:p14="http://schemas.microsoft.com/office/powerpoint/2010/main" val="28034565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Study personnel qualifications and delegations</a:t>
            </a:r>
          </a:p>
        </p:txBody>
      </p:sp>
      <p:sp>
        <p:nvSpPr>
          <p:cNvPr id="3" name="Content Placeholder 2"/>
          <p:cNvSpPr>
            <a:spLocks noGrp="1"/>
          </p:cNvSpPr>
          <p:nvPr>
            <p:ph idx="1"/>
          </p:nvPr>
        </p:nvSpPr>
        <p:spPr>
          <a:xfrm>
            <a:off x="759019" y="1548714"/>
            <a:ext cx="10691531" cy="4852086"/>
          </a:xfrm>
        </p:spPr>
        <p:txBody>
          <a:bodyPr vert="horz" lIns="91440" tIns="45720" rIns="91440" bIns="45720" rtlCol="0" anchor="t">
            <a:normAutofit/>
          </a:bodyPr>
          <a:lstStyle/>
          <a:p>
            <a:pPr>
              <a:lnSpc>
                <a:spcPct val="110000"/>
              </a:lnSpc>
            </a:pPr>
            <a:r>
              <a:rPr lang="en-US">
                <a:solidFill>
                  <a:srgbClr val="000000"/>
                </a:solidFill>
              </a:rPr>
              <a:t>The IND Sponsor is responsible for qualifying and delegating personnel for the conduct of the trial</a:t>
            </a:r>
          </a:p>
          <a:p>
            <a:pPr>
              <a:lnSpc>
                <a:spcPct val="110000"/>
              </a:lnSpc>
            </a:pPr>
            <a:r>
              <a:rPr lang="en-US">
                <a:solidFill>
                  <a:srgbClr val="000000"/>
                </a:solidFill>
                <a:latin typeface="Georgia"/>
              </a:rPr>
              <a:t>When new personnel are added, or personnel are changed or removed, next steps include:</a:t>
            </a:r>
          </a:p>
          <a:p>
            <a:pPr lvl="1">
              <a:lnSpc>
                <a:spcPct val="110000"/>
              </a:lnSpc>
            </a:pPr>
            <a:r>
              <a:rPr lang="en-US">
                <a:solidFill>
                  <a:srgbClr val="000000"/>
                </a:solidFill>
              </a:rPr>
              <a:t>Report new personnel to IRB</a:t>
            </a:r>
          </a:p>
          <a:p>
            <a:pPr lvl="1">
              <a:lnSpc>
                <a:spcPct val="110000"/>
              </a:lnSpc>
            </a:pPr>
            <a:r>
              <a:rPr lang="en-US">
                <a:solidFill>
                  <a:srgbClr val="000000"/>
                </a:solidFill>
              </a:rPr>
              <a:t>Make required updates to the Signature and Delegation of Responsibility Log</a:t>
            </a:r>
          </a:p>
          <a:p>
            <a:pPr lvl="1">
              <a:lnSpc>
                <a:spcPct val="110000"/>
              </a:lnSpc>
            </a:pPr>
            <a:r>
              <a:rPr lang="en-US">
                <a:solidFill>
                  <a:srgbClr val="000000"/>
                </a:solidFill>
              </a:rPr>
              <a:t>Any change impacting the 1572 should be reported to the FDA</a:t>
            </a:r>
          </a:p>
        </p:txBody>
      </p:sp>
    </p:spTree>
    <p:extLst>
      <p:ext uri="{BB962C8B-B14F-4D97-AF65-F5344CB8AC3E}">
        <p14:creationId xmlns:p14="http://schemas.microsoft.com/office/powerpoint/2010/main" val="1223693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Subject tracking and recruitment</a:t>
            </a:r>
          </a:p>
        </p:txBody>
      </p:sp>
      <p:sp>
        <p:nvSpPr>
          <p:cNvPr id="3" name="Content Placeholder 2"/>
          <p:cNvSpPr>
            <a:spLocks noGrp="1"/>
          </p:cNvSpPr>
          <p:nvPr>
            <p:ph idx="1"/>
          </p:nvPr>
        </p:nvSpPr>
        <p:spPr>
          <a:xfrm>
            <a:off x="759019" y="1301578"/>
            <a:ext cx="10691531" cy="4827372"/>
          </a:xfrm>
        </p:spPr>
        <p:txBody>
          <a:bodyPr>
            <a:normAutofit/>
          </a:bodyPr>
          <a:lstStyle/>
          <a:p>
            <a:pPr marL="0" indent="0">
              <a:lnSpc>
                <a:spcPct val="110000"/>
              </a:lnSpc>
              <a:buNone/>
            </a:pPr>
            <a:r>
              <a:rPr lang="en-US" sz="2600">
                <a:solidFill>
                  <a:srgbClr val="000000"/>
                </a:solidFill>
              </a:rPr>
              <a:t>The IND Sponsor is responsible for ensuring accurate trial-related subject tracking and recruitment.  This section should include: </a:t>
            </a:r>
          </a:p>
          <a:p>
            <a:pPr marL="0" indent="0">
              <a:lnSpc>
                <a:spcPct val="110000"/>
              </a:lnSpc>
              <a:buNone/>
            </a:pPr>
            <a:endParaRPr lang="en-US">
              <a:solidFill>
                <a:srgbClr val="000000"/>
              </a:solidFill>
            </a:endParaRPr>
          </a:p>
          <a:p>
            <a:pPr lvl="1">
              <a:lnSpc>
                <a:spcPct val="110000"/>
              </a:lnSpc>
            </a:pPr>
            <a:endParaRPr lang="en-US">
              <a:solidFill>
                <a:srgbClr val="000000"/>
              </a:solidFill>
            </a:endParaRPr>
          </a:p>
          <a:p>
            <a:endParaRPr lang="en-US"/>
          </a:p>
          <a:p>
            <a:endParaRPr lang="en-US"/>
          </a:p>
        </p:txBody>
      </p:sp>
      <p:graphicFrame>
        <p:nvGraphicFramePr>
          <p:cNvPr id="5" name="Table 4"/>
          <p:cNvGraphicFramePr>
            <a:graphicFrameLocks noGrp="1"/>
          </p:cNvGraphicFramePr>
          <p:nvPr>
            <p:extLst>
              <p:ext uri="{D42A27DB-BD31-4B8C-83A1-F6EECF244321}">
                <p14:modId xmlns:p14="http://schemas.microsoft.com/office/powerpoint/2010/main" val="76088188"/>
              </p:ext>
            </p:extLst>
          </p:nvPr>
        </p:nvGraphicFramePr>
        <p:xfrm>
          <a:off x="1188720" y="2306540"/>
          <a:ext cx="9631680" cy="4019459"/>
        </p:xfrm>
        <a:graphic>
          <a:graphicData uri="http://schemas.openxmlformats.org/drawingml/2006/table">
            <a:tbl>
              <a:tblPr firstRow="1" bandRow="1"/>
              <a:tblGrid>
                <a:gridCol w="2736093">
                  <a:extLst>
                    <a:ext uri="{9D8B030D-6E8A-4147-A177-3AD203B41FA5}">
                      <a16:colId xmlns:a16="http://schemas.microsoft.com/office/drawing/2014/main" val="1031527092"/>
                    </a:ext>
                  </a:extLst>
                </a:gridCol>
                <a:gridCol w="6895587">
                  <a:extLst>
                    <a:ext uri="{9D8B030D-6E8A-4147-A177-3AD203B41FA5}">
                      <a16:colId xmlns:a16="http://schemas.microsoft.com/office/drawing/2014/main" val="1144596402"/>
                    </a:ext>
                  </a:extLst>
                </a:gridCol>
              </a:tblGrid>
              <a:tr h="475157">
                <a:tc gridSpan="2">
                  <a:txBody>
                    <a:bodyPr/>
                    <a:lstStyle/>
                    <a:p>
                      <a:pPr marL="0" marR="0" algn="ctr">
                        <a:lnSpc>
                          <a:spcPct val="107000"/>
                        </a:lnSpc>
                        <a:spcBef>
                          <a:spcPts val="0"/>
                        </a:spcBef>
                        <a:spcAft>
                          <a:spcPts val="0"/>
                        </a:spcAft>
                      </a:pPr>
                      <a:r>
                        <a:rPr lang="en-US" sz="2500" b="1" kern="1200">
                          <a:solidFill>
                            <a:srgbClr val="000000"/>
                          </a:solidFill>
                          <a:effectLst/>
                          <a:latin typeface="+mn-lt"/>
                          <a:ea typeface="Times New Roman" panose="02020603050405020304" pitchFamily="18" charset="0"/>
                          <a:cs typeface="Calibri" panose="020F0502020204030204" pitchFamily="34" charset="0"/>
                        </a:rPr>
                        <a:t>Subject Tracking and Recruitment Section</a:t>
                      </a:r>
                      <a:endParaRPr lang="en-US" sz="25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5B9BD5"/>
                      </a:solidFill>
                      <a:prstDash val="solid"/>
                      <a:round/>
                      <a:headEnd type="none" w="med" len="med"/>
                      <a:tailEnd type="none" w="med" len="med"/>
                    </a:lnL>
                    <a:lnR w="12700" cap="flat" cmpd="sng" algn="ctr">
                      <a:solidFill>
                        <a:srgbClr val="5B9BD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5B9BD5"/>
                      </a:solidFill>
                      <a:prstDash val="solid"/>
                      <a:round/>
                      <a:headEnd type="none" w="med" len="med"/>
                      <a:tailEnd type="none" w="med" len="med"/>
                    </a:lnB>
                    <a:solidFill>
                      <a:srgbClr val="5B9BD5"/>
                    </a:solidFill>
                  </a:tcPr>
                </a:tc>
                <a:tc hMerge="1">
                  <a:txBody>
                    <a:bodyPr/>
                    <a:lstStyle/>
                    <a:p>
                      <a:endParaRPr lang="en-US"/>
                    </a:p>
                  </a:txBody>
                  <a:tcPr/>
                </a:tc>
                <a:extLst>
                  <a:ext uri="{0D108BD9-81ED-4DB2-BD59-A6C34878D82A}">
                    <a16:rowId xmlns:a16="http://schemas.microsoft.com/office/drawing/2014/main" val="2381931805"/>
                  </a:ext>
                </a:extLst>
              </a:tr>
              <a:tr h="761999">
                <a:tc>
                  <a:txBody>
                    <a:bodyPr/>
                    <a:lstStyle/>
                    <a:p>
                      <a:pPr marL="0" marR="0" algn="ctr">
                        <a:lnSpc>
                          <a:spcPct val="107000"/>
                        </a:lnSpc>
                        <a:spcBef>
                          <a:spcPts val="0"/>
                        </a:spcBef>
                        <a:spcAft>
                          <a:spcPts val="0"/>
                        </a:spcAft>
                      </a:pPr>
                      <a:r>
                        <a:rPr lang="en-US" sz="2000" b="1" kern="1200">
                          <a:solidFill>
                            <a:srgbClr val="000000"/>
                          </a:solidFill>
                          <a:effectLst/>
                          <a:latin typeface="+mn-lt"/>
                          <a:ea typeface="Times New Roman" panose="02020603050405020304" pitchFamily="18" charset="0"/>
                          <a:cs typeface="Calibri" panose="020F0502020204030204" pitchFamily="34" charset="0"/>
                        </a:rPr>
                        <a:t>Subject Screening Log</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panose="02020603050405020304" pitchFamily="18" charset="0"/>
                        </a:rPr>
                        <a:t>This log documents the subjects who entered the screening phase</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5B9BD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3827897264"/>
                  </a:ext>
                </a:extLst>
              </a:tr>
              <a:tr h="1119744">
                <a:tc>
                  <a:txBody>
                    <a:bodyPr/>
                    <a:lstStyle/>
                    <a:p>
                      <a:pPr marL="0" marR="0" algn="ctr">
                        <a:lnSpc>
                          <a:spcPct val="107000"/>
                        </a:lnSpc>
                        <a:spcBef>
                          <a:spcPts val="0"/>
                        </a:spcBef>
                        <a:spcAft>
                          <a:spcPts val="0"/>
                        </a:spcAft>
                      </a:pPr>
                      <a:r>
                        <a:rPr lang="en-US" sz="2000" b="1" kern="1200">
                          <a:solidFill>
                            <a:srgbClr val="000000"/>
                          </a:solidFill>
                          <a:effectLst/>
                          <a:latin typeface="+mn-lt"/>
                          <a:ea typeface="Times New Roman" panose="02020603050405020304" pitchFamily="18" charset="0"/>
                          <a:cs typeface="Calibri" panose="020F0502020204030204" pitchFamily="34" charset="0"/>
                        </a:rPr>
                        <a:t>Subject Identification Code List</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panose="02020603050405020304" pitchFamily="18" charset="0"/>
                        </a:rPr>
                        <a:t>This list links the subject identifier/trial number to the individual subject’s protected health information/identity</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1715901806"/>
                  </a:ext>
                </a:extLst>
              </a:tr>
              <a:tr h="760252">
                <a:tc>
                  <a:txBody>
                    <a:bodyPr/>
                    <a:lstStyle/>
                    <a:p>
                      <a:pPr marL="0" marR="0" algn="ctr">
                        <a:lnSpc>
                          <a:spcPct val="107000"/>
                        </a:lnSpc>
                        <a:spcBef>
                          <a:spcPts val="0"/>
                        </a:spcBef>
                        <a:spcAft>
                          <a:spcPts val="0"/>
                        </a:spcAft>
                      </a:pPr>
                      <a:r>
                        <a:rPr lang="en-US" sz="2000" b="1" kern="1200">
                          <a:solidFill>
                            <a:srgbClr val="000000"/>
                          </a:solidFill>
                          <a:effectLst/>
                          <a:latin typeface="+mn-lt"/>
                          <a:ea typeface="Times New Roman" panose="02020603050405020304" pitchFamily="18" charset="0"/>
                          <a:cs typeface="Calibri" panose="020F0502020204030204" pitchFamily="34" charset="0"/>
                        </a:rPr>
                        <a:t>Subject Enrollment Log</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panose="02020603050405020304" pitchFamily="18" charset="0"/>
                        </a:rPr>
                        <a:t>This is a log of chronological enrollment of subjects by trial number</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solidFill>
                      <a:srgbClr val="DEEAF6"/>
                    </a:solidFill>
                  </a:tcPr>
                </a:tc>
                <a:extLst>
                  <a:ext uri="{0D108BD9-81ED-4DB2-BD59-A6C34878D82A}">
                    <a16:rowId xmlns:a16="http://schemas.microsoft.com/office/drawing/2014/main" val="2761909045"/>
                  </a:ext>
                </a:extLst>
              </a:tr>
              <a:tr h="902307">
                <a:tc>
                  <a:txBody>
                    <a:bodyPr/>
                    <a:lstStyle/>
                    <a:p>
                      <a:pPr marL="0" marR="0" algn="ctr">
                        <a:lnSpc>
                          <a:spcPct val="107000"/>
                        </a:lnSpc>
                        <a:spcBef>
                          <a:spcPts val="0"/>
                        </a:spcBef>
                        <a:spcAft>
                          <a:spcPts val="0"/>
                        </a:spcAft>
                      </a:pPr>
                      <a:r>
                        <a:rPr lang="en-US" sz="2000" b="1" kern="1200">
                          <a:solidFill>
                            <a:srgbClr val="000000"/>
                          </a:solidFill>
                          <a:effectLst/>
                          <a:latin typeface="+mn-lt"/>
                          <a:ea typeface="Times New Roman" panose="02020603050405020304" pitchFamily="18" charset="0"/>
                          <a:cs typeface="Calibri" panose="020F0502020204030204" pitchFamily="34" charset="0"/>
                        </a:rPr>
                        <a:t>Recruitment Materials</a:t>
                      </a:r>
                      <a:endParaRPr lang="en-US" sz="200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tc>
                  <a:txBody>
                    <a:bodyPr/>
                    <a:lstStyle/>
                    <a:p>
                      <a:pPr marL="0" marR="0">
                        <a:lnSpc>
                          <a:spcPct val="107000"/>
                        </a:lnSpc>
                        <a:spcBef>
                          <a:spcPts val="0"/>
                        </a:spcBef>
                        <a:spcAft>
                          <a:spcPts val="0"/>
                        </a:spcAft>
                      </a:pPr>
                      <a:r>
                        <a:rPr lang="en-US" sz="2000">
                          <a:solidFill>
                            <a:srgbClr val="000000"/>
                          </a:solidFill>
                          <a:effectLst/>
                          <a:latin typeface="+mn-lt"/>
                          <a:ea typeface="Calibri" panose="020F0502020204030204" pitchFamily="34" charset="0"/>
                          <a:cs typeface="Times New Roman" panose="02020603050405020304" pitchFamily="18" charset="0"/>
                        </a:rPr>
                        <a:t>The materials that were approved for recruitment of subjects to the trial</a:t>
                      </a:r>
                    </a:p>
                  </a:txBody>
                  <a:tcPr marL="68580" marR="68580" marT="0" marB="0" anchor="ctr">
                    <a:lnL w="12700" cap="flat" cmpd="sng" algn="ctr">
                      <a:solidFill>
                        <a:srgbClr val="9CC2E5"/>
                      </a:solidFill>
                      <a:prstDash val="solid"/>
                      <a:round/>
                      <a:headEnd type="none" w="med" len="med"/>
                      <a:tailEnd type="none" w="med" len="med"/>
                    </a:lnL>
                    <a:lnR w="12700" cap="flat" cmpd="sng" algn="ctr">
                      <a:solidFill>
                        <a:srgbClr val="9CC2E5"/>
                      </a:solidFill>
                      <a:prstDash val="solid"/>
                      <a:round/>
                      <a:headEnd type="none" w="med" len="med"/>
                      <a:tailEnd type="none" w="med" len="med"/>
                    </a:lnR>
                    <a:lnT w="12700" cap="flat" cmpd="sng" algn="ctr">
                      <a:solidFill>
                        <a:srgbClr val="9CC2E5"/>
                      </a:solidFill>
                      <a:prstDash val="solid"/>
                      <a:round/>
                      <a:headEnd type="none" w="med" len="med"/>
                      <a:tailEnd type="none" w="med" len="med"/>
                    </a:lnT>
                    <a:lnB w="12700" cap="flat" cmpd="sng" algn="ctr">
                      <a:solidFill>
                        <a:srgbClr val="9CC2E5"/>
                      </a:solidFill>
                      <a:prstDash val="solid"/>
                      <a:round/>
                      <a:headEnd type="none" w="med" len="med"/>
                      <a:tailEnd type="none" w="med" len="med"/>
                    </a:lnB>
                  </a:tcPr>
                </a:tc>
                <a:extLst>
                  <a:ext uri="{0D108BD9-81ED-4DB2-BD59-A6C34878D82A}">
                    <a16:rowId xmlns:a16="http://schemas.microsoft.com/office/drawing/2014/main" val="3859391873"/>
                  </a:ext>
                </a:extLst>
              </a:tr>
            </a:tbl>
          </a:graphicData>
        </a:graphic>
      </p:graphicFrame>
    </p:spTree>
    <p:extLst>
      <p:ext uri="{BB962C8B-B14F-4D97-AF65-F5344CB8AC3E}">
        <p14:creationId xmlns:p14="http://schemas.microsoft.com/office/powerpoint/2010/main" val="32481433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Subject tracking and recruitment</a:t>
            </a:r>
          </a:p>
        </p:txBody>
      </p:sp>
      <p:sp>
        <p:nvSpPr>
          <p:cNvPr id="3" name="Content Placeholder 2"/>
          <p:cNvSpPr>
            <a:spLocks noGrp="1"/>
          </p:cNvSpPr>
          <p:nvPr>
            <p:ph idx="1"/>
          </p:nvPr>
        </p:nvSpPr>
        <p:spPr>
          <a:xfrm>
            <a:off x="759019" y="1598141"/>
            <a:ext cx="10480542" cy="4160834"/>
          </a:xfrm>
        </p:spPr>
        <p:txBody>
          <a:bodyPr>
            <a:normAutofit/>
          </a:bodyPr>
          <a:lstStyle/>
          <a:p>
            <a:pPr marL="0" indent="0">
              <a:buNone/>
            </a:pPr>
            <a:r>
              <a:rPr lang="en-US">
                <a:solidFill>
                  <a:srgbClr val="000000"/>
                </a:solidFill>
              </a:rPr>
              <a:t>Subject tracking information is included in FDA Annual Report</a:t>
            </a:r>
          </a:p>
          <a:p>
            <a:pPr lvl="1"/>
            <a:r>
              <a:rPr lang="en-US">
                <a:solidFill>
                  <a:srgbClr val="000000"/>
                </a:solidFill>
              </a:rPr>
              <a:t>A subject tracking log should contain:</a:t>
            </a:r>
          </a:p>
          <a:p>
            <a:pPr lvl="3">
              <a:lnSpc>
                <a:spcPct val="100000"/>
              </a:lnSpc>
            </a:pPr>
            <a:r>
              <a:rPr lang="en-US" sz="2000">
                <a:solidFill>
                  <a:srgbClr val="000000"/>
                </a:solidFill>
              </a:rPr>
              <a:t>age at consent, </a:t>
            </a:r>
          </a:p>
          <a:p>
            <a:pPr lvl="3">
              <a:lnSpc>
                <a:spcPct val="100000"/>
              </a:lnSpc>
            </a:pPr>
            <a:r>
              <a:rPr lang="en-US" sz="2000">
                <a:solidFill>
                  <a:srgbClr val="000000"/>
                </a:solidFill>
              </a:rPr>
              <a:t>race, </a:t>
            </a:r>
          </a:p>
          <a:p>
            <a:pPr lvl="3">
              <a:lnSpc>
                <a:spcPct val="100000"/>
              </a:lnSpc>
            </a:pPr>
            <a:r>
              <a:rPr lang="en-US" sz="2000">
                <a:solidFill>
                  <a:srgbClr val="000000"/>
                </a:solidFill>
              </a:rPr>
              <a:t>ethnicity.</a:t>
            </a:r>
            <a:r>
              <a:rPr lang="en-US">
                <a:solidFill>
                  <a:srgbClr val="000000"/>
                </a:solidFill>
              </a:rPr>
              <a:t> </a:t>
            </a:r>
          </a:p>
          <a:p>
            <a:pPr lvl="1">
              <a:lnSpc>
                <a:spcPct val="100000"/>
              </a:lnSpc>
            </a:pPr>
            <a:r>
              <a:rPr lang="en-US">
                <a:solidFill>
                  <a:srgbClr val="000000"/>
                </a:solidFill>
              </a:rPr>
              <a:t>Subjects who were discontinued or completed the study should be reported, along with the date and reason (as applicable). </a:t>
            </a:r>
            <a:endParaRPr lang="en-US"/>
          </a:p>
        </p:txBody>
      </p:sp>
      <p:sp>
        <p:nvSpPr>
          <p:cNvPr id="4" name="TextBox 3"/>
          <p:cNvSpPr txBox="1"/>
          <p:nvPr/>
        </p:nvSpPr>
        <p:spPr>
          <a:xfrm>
            <a:off x="511884" y="5758975"/>
            <a:ext cx="8964313" cy="1283428"/>
          </a:xfrm>
          <a:prstGeom prst="rect">
            <a:avLst/>
          </a:prstGeom>
          <a:noFill/>
        </p:spPr>
        <p:txBody>
          <a:bodyPr wrap="none" rtlCol="0">
            <a:spAutoFit/>
          </a:bodyPr>
          <a:lstStyle/>
          <a:p>
            <a:pPr>
              <a:lnSpc>
                <a:spcPct val="110000"/>
              </a:lnSpc>
            </a:pPr>
            <a:r>
              <a:rPr lang="en-US">
                <a:solidFill>
                  <a:srgbClr val="000000"/>
                </a:solidFill>
              </a:rPr>
              <a:t>Policies/</a:t>
            </a:r>
            <a:r>
              <a:rPr lang="en-US" err="1">
                <a:solidFill>
                  <a:srgbClr val="000000"/>
                </a:solidFill>
              </a:rPr>
              <a:t>Guidances</a:t>
            </a:r>
            <a:r>
              <a:rPr lang="en-US">
                <a:solidFill>
                  <a:srgbClr val="000000"/>
                </a:solidFill>
              </a:rPr>
              <a:t>:</a:t>
            </a:r>
          </a:p>
          <a:p>
            <a:pPr lvl="1">
              <a:lnSpc>
                <a:spcPct val="110000"/>
              </a:lnSpc>
            </a:pPr>
            <a:r>
              <a:rPr lang="en-US">
                <a:solidFill>
                  <a:srgbClr val="000000"/>
                </a:solidFill>
              </a:rPr>
              <a:t>ORC Subject Outreach Activities: Located in the policy library under ORC policies</a:t>
            </a:r>
          </a:p>
          <a:p>
            <a:pPr lvl="1">
              <a:lnSpc>
                <a:spcPct val="110000"/>
              </a:lnSpc>
            </a:pPr>
            <a:r>
              <a:rPr lang="en-US">
                <a:solidFill>
                  <a:srgbClr val="000000"/>
                </a:solidFill>
              </a:rPr>
              <a:t>FDA Guidance Collection of Race and Ethnicity Data in Clinical Trials</a:t>
            </a:r>
            <a:r>
              <a:rPr lang="en-US"/>
              <a:t> </a:t>
            </a:r>
            <a:r>
              <a:rPr lang="en-US">
                <a:solidFill>
                  <a:srgbClr val="000000"/>
                </a:solidFill>
              </a:rPr>
              <a:t>Sept. 2005</a:t>
            </a:r>
          </a:p>
          <a:p>
            <a:endParaRPr lang="en-US"/>
          </a:p>
        </p:txBody>
      </p:sp>
    </p:spTree>
    <p:extLst>
      <p:ext uri="{BB962C8B-B14F-4D97-AF65-F5344CB8AC3E}">
        <p14:creationId xmlns:p14="http://schemas.microsoft.com/office/powerpoint/2010/main" val="4235167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Data collection &amp; management</a:t>
            </a:r>
          </a:p>
        </p:txBody>
      </p:sp>
      <p:sp>
        <p:nvSpPr>
          <p:cNvPr id="3" name="Content Placeholder 2"/>
          <p:cNvSpPr>
            <a:spLocks noGrp="1"/>
          </p:cNvSpPr>
          <p:nvPr>
            <p:ph idx="1"/>
          </p:nvPr>
        </p:nvSpPr>
        <p:spPr/>
        <p:txBody>
          <a:bodyPr vert="horz" lIns="91440" tIns="45720" rIns="91440" bIns="45720" rtlCol="0" anchor="t">
            <a:normAutofit fontScale="70000" lnSpcReduction="20000"/>
          </a:bodyPr>
          <a:lstStyle/>
          <a:p>
            <a:pPr>
              <a:lnSpc>
                <a:spcPct val="110000"/>
              </a:lnSpc>
            </a:pPr>
            <a:r>
              <a:rPr lang="en-US">
                <a:solidFill>
                  <a:srgbClr val="000000"/>
                </a:solidFill>
                <a:latin typeface="Georgia"/>
              </a:rPr>
              <a:t>The IND Sponsor is responsible for ensuring timely and accurate data collection and management.</a:t>
            </a:r>
          </a:p>
          <a:p>
            <a:pPr>
              <a:lnSpc>
                <a:spcPct val="110000"/>
              </a:lnSpc>
            </a:pPr>
            <a:r>
              <a:rPr lang="en-US">
                <a:solidFill>
                  <a:srgbClr val="000000"/>
                </a:solidFill>
              </a:rPr>
              <a:t>Applicable documents:</a:t>
            </a:r>
          </a:p>
          <a:p>
            <a:pPr lvl="1">
              <a:lnSpc>
                <a:spcPct val="110000"/>
              </a:lnSpc>
            </a:pPr>
            <a:r>
              <a:rPr lang="en-US">
                <a:solidFill>
                  <a:srgbClr val="000000"/>
                </a:solidFill>
              </a:rPr>
              <a:t>Case Report Forms (current/prior versions)</a:t>
            </a:r>
          </a:p>
          <a:p>
            <a:pPr lvl="1">
              <a:lnSpc>
                <a:spcPct val="110000"/>
              </a:lnSpc>
            </a:pPr>
            <a:r>
              <a:rPr lang="en-US">
                <a:solidFill>
                  <a:srgbClr val="000000"/>
                </a:solidFill>
              </a:rPr>
              <a:t>Data Entry Procedures</a:t>
            </a:r>
          </a:p>
          <a:p>
            <a:pPr lvl="1">
              <a:lnSpc>
                <a:spcPct val="110000"/>
              </a:lnSpc>
            </a:pPr>
            <a:r>
              <a:rPr lang="en-US">
                <a:solidFill>
                  <a:srgbClr val="000000"/>
                </a:solidFill>
              </a:rPr>
              <a:t>Data Security</a:t>
            </a:r>
          </a:p>
          <a:p>
            <a:pPr lvl="1">
              <a:lnSpc>
                <a:spcPct val="110000"/>
              </a:lnSpc>
            </a:pPr>
            <a:r>
              <a:rPr lang="en-US">
                <a:solidFill>
                  <a:srgbClr val="000000"/>
                </a:solidFill>
              </a:rPr>
              <a:t>Data Use agreements</a:t>
            </a:r>
          </a:p>
          <a:p>
            <a:pPr>
              <a:lnSpc>
                <a:spcPct val="110000"/>
              </a:lnSpc>
            </a:pPr>
            <a:r>
              <a:rPr lang="en-US">
                <a:solidFill>
                  <a:srgbClr val="000000"/>
                </a:solidFill>
              </a:rPr>
              <a:t>What is the purpose of data collection/management?</a:t>
            </a:r>
          </a:p>
          <a:p>
            <a:pPr lvl="1">
              <a:lnSpc>
                <a:spcPct val="110000"/>
              </a:lnSpc>
            </a:pPr>
            <a:r>
              <a:rPr lang="en-US">
                <a:solidFill>
                  <a:srgbClr val="000000"/>
                </a:solidFill>
              </a:rPr>
              <a:t>To ensure the accuracy, completeness, legibility and timeliness of the data.</a:t>
            </a:r>
          </a:p>
          <a:p>
            <a:pPr lvl="1">
              <a:lnSpc>
                <a:spcPct val="110000"/>
              </a:lnSpc>
            </a:pPr>
            <a:r>
              <a:rPr lang="en-US">
                <a:solidFill>
                  <a:srgbClr val="000000"/>
                </a:solidFill>
              </a:rPr>
              <a:t>Ensure consistency with source documents, and that any discrepancies are explained</a:t>
            </a:r>
          </a:p>
          <a:p>
            <a:pPr lvl="1">
              <a:lnSpc>
                <a:spcPct val="110000"/>
              </a:lnSpc>
            </a:pPr>
            <a:r>
              <a:rPr lang="en-US">
                <a:solidFill>
                  <a:srgbClr val="000000"/>
                </a:solidFill>
              </a:rPr>
              <a:t>To track and document data collection tools and management in accordance with local and federal requirements.</a:t>
            </a:r>
          </a:p>
          <a:p>
            <a:pPr lvl="1">
              <a:lnSpc>
                <a:spcPct val="110000"/>
              </a:lnSpc>
            </a:pPr>
            <a:r>
              <a:rPr lang="en-US" b="1">
                <a:solidFill>
                  <a:srgbClr val="000000"/>
                </a:solidFill>
                <a:effectLst>
                  <a:outerShdw blurRad="38100" dist="38100" dir="2700000" algn="tl">
                    <a:srgbClr val="000000">
                      <a:alpha val="43137"/>
                    </a:srgbClr>
                  </a:outerShdw>
                </a:effectLst>
              </a:rPr>
              <a:t>Changes should not obscure the original entry and should be dated, initialed, and explained</a:t>
            </a:r>
          </a:p>
          <a:p>
            <a:pPr marL="457200" lvl="1" indent="0">
              <a:lnSpc>
                <a:spcPct val="110000"/>
              </a:lnSpc>
              <a:buNone/>
            </a:pPr>
            <a:endParaRPr lang="en-US">
              <a:solidFill>
                <a:srgbClr val="FF0000"/>
              </a:solidFill>
            </a:endParaRPr>
          </a:p>
          <a:p>
            <a:pPr marL="457200" lvl="1" indent="0">
              <a:lnSpc>
                <a:spcPct val="110000"/>
              </a:lnSpc>
              <a:buNone/>
            </a:pPr>
            <a:endParaRPr lang="en-US">
              <a:solidFill>
                <a:srgbClr val="000000"/>
              </a:solidFill>
            </a:endParaRPr>
          </a:p>
          <a:p>
            <a:endParaRPr lang="en-US"/>
          </a:p>
        </p:txBody>
      </p:sp>
      <p:pic>
        <p:nvPicPr>
          <p:cNvPr id="5" name="Picture 4"/>
          <p:cNvPicPr>
            <a:picLocks noChangeAspect="1"/>
          </p:cNvPicPr>
          <p:nvPr/>
        </p:nvPicPr>
        <p:blipFill>
          <a:blip r:embed="rId3"/>
          <a:stretch>
            <a:fillRect/>
          </a:stretch>
        </p:blipFill>
        <p:spPr>
          <a:xfrm>
            <a:off x="2627321" y="5750684"/>
            <a:ext cx="2848373" cy="900545"/>
          </a:xfrm>
          <a:prstGeom prst="rect">
            <a:avLst/>
          </a:prstGeom>
        </p:spPr>
      </p:pic>
    </p:spTree>
    <p:extLst>
      <p:ext uri="{BB962C8B-B14F-4D97-AF65-F5344CB8AC3E}">
        <p14:creationId xmlns:p14="http://schemas.microsoft.com/office/powerpoint/2010/main" val="3691478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123621"/>
            <a:ext cx="10691531" cy="1004962"/>
          </a:xfrm>
        </p:spPr>
        <p:txBody>
          <a:bodyPr/>
          <a:lstStyle/>
          <a:p>
            <a:pPr algn="ctr"/>
            <a:r>
              <a:rPr lang="en-US"/>
              <a:t>Data collection &amp; management</a:t>
            </a:r>
          </a:p>
        </p:txBody>
      </p:sp>
      <p:graphicFrame>
        <p:nvGraphicFramePr>
          <p:cNvPr id="4" name="Table 3"/>
          <p:cNvGraphicFramePr>
            <a:graphicFrameLocks noGrp="1"/>
          </p:cNvGraphicFramePr>
          <p:nvPr>
            <p:extLst>
              <p:ext uri="{D42A27DB-BD31-4B8C-83A1-F6EECF244321}">
                <p14:modId xmlns:p14="http://schemas.microsoft.com/office/powerpoint/2010/main" val="2860425047"/>
              </p:ext>
            </p:extLst>
          </p:nvPr>
        </p:nvGraphicFramePr>
        <p:xfrm>
          <a:off x="790832" y="1128583"/>
          <a:ext cx="10659717" cy="4967070"/>
        </p:xfrm>
        <a:graphic>
          <a:graphicData uri="http://schemas.openxmlformats.org/drawingml/2006/table">
            <a:tbl>
              <a:tblPr firstRow="1" bandRow="1">
                <a:tableStyleId>{5C22544A-7EE6-4342-B048-85BDC9FD1C3A}</a:tableStyleId>
              </a:tblPr>
              <a:tblGrid>
                <a:gridCol w="2631743">
                  <a:extLst>
                    <a:ext uri="{9D8B030D-6E8A-4147-A177-3AD203B41FA5}">
                      <a16:colId xmlns:a16="http://schemas.microsoft.com/office/drawing/2014/main" val="1188817177"/>
                    </a:ext>
                  </a:extLst>
                </a:gridCol>
                <a:gridCol w="8027974">
                  <a:extLst>
                    <a:ext uri="{9D8B030D-6E8A-4147-A177-3AD203B41FA5}">
                      <a16:colId xmlns:a16="http://schemas.microsoft.com/office/drawing/2014/main" val="3870458271"/>
                    </a:ext>
                  </a:extLst>
                </a:gridCol>
              </a:tblGrid>
              <a:tr h="610004">
                <a:tc gridSpan="2">
                  <a:txBody>
                    <a:bodyPr/>
                    <a:lstStyle/>
                    <a:p>
                      <a:pPr algn="ctr"/>
                      <a:r>
                        <a:rPr lang="en-US"/>
                        <a:t>Resources for CRF or Electronic</a:t>
                      </a:r>
                      <a:r>
                        <a:rPr lang="en-US" baseline="0"/>
                        <a:t> Database Capture Forms &amp; Management</a:t>
                      </a:r>
                      <a:endParaRPr lang="en-US"/>
                    </a:p>
                  </a:txBody>
                  <a:tcPr/>
                </a:tc>
                <a:tc hMerge="1">
                  <a:txBody>
                    <a:bodyPr/>
                    <a:lstStyle/>
                    <a:p>
                      <a:endParaRPr lang="en-US"/>
                    </a:p>
                  </a:txBody>
                  <a:tcPr/>
                </a:tc>
                <a:extLst>
                  <a:ext uri="{0D108BD9-81ED-4DB2-BD59-A6C34878D82A}">
                    <a16:rowId xmlns:a16="http://schemas.microsoft.com/office/drawing/2014/main" val="911800900"/>
                  </a:ext>
                </a:extLst>
              </a:tr>
              <a:tr h="388653">
                <a:tc gridSpan="2">
                  <a:txBody>
                    <a:bodyPr/>
                    <a:lstStyle/>
                    <a:p>
                      <a:pPr algn="ctr"/>
                      <a:r>
                        <a:rPr lang="en-US" sz="2000">
                          <a:solidFill>
                            <a:srgbClr val="000000"/>
                          </a:solidFill>
                        </a:rPr>
                        <a:t>CHOP</a:t>
                      </a:r>
                      <a:r>
                        <a:rPr lang="en-US" sz="2000" baseline="0">
                          <a:solidFill>
                            <a:srgbClr val="000000"/>
                          </a:solidFill>
                        </a:rPr>
                        <a:t> </a:t>
                      </a:r>
                      <a:r>
                        <a:rPr lang="en-US" sz="2000">
                          <a:solidFill>
                            <a:srgbClr val="000000"/>
                          </a:solidFill>
                        </a:rPr>
                        <a:t>Center</a:t>
                      </a:r>
                      <a:r>
                        <a:rPr lang="en-US" sz="2000" baseline="0">
                          <a:solidFill>
                            <a:srgbClr val="000000"/>
                          </a:solidFill>
                        </a:rPr>
                        <a:t> for Biomedical Informatics</a:t>
                      </a:r>
                      <a:r>
                        <a:rPr lang="en-US" sz="2000">
                          <a:solidFill>
                            <a:srgbClr val="000000"/>
                          </a:solidFill>
                        </a:rPr>
                        <a:t> (</a:t>
                      </a:r>
                      <a:r>
                        <a:rPr lang="en-US" sz="2000" err="1">
                          <a:solidFill>
                            <a:srgbClr val="000000"/>
                          </a:solidFill>
                        </a:rPr>
                        <a:t>CBMi</a:t>
                      </a:r>
                      <a:r>
                        <a:rPr lang="en-US" sz="2000">
                          <a:solidFill>
                            <a:srgbClr val="000000"/>
                          </a:solidFill>
                        </a:rPr>
                        <a:t>)</a:t>
                      </a:r>
                    </a:p>
                  </a:txBody>
                  <a:tcPr/>
                </a:tc>
                <a:tc hMerge="1">
                  <a:txBody>
                    <a:bodyPr/>
                    <a:lstStyle/>
                    <a:p>
                      <a:endParaRPr lang="en-US"/>
                    </a:p>
                  </a:txBody>
                  <a:tcPr/>
                </a:tc>
                <a:extLst>
                  <a:ext uri="{0D108BD9-81ED-4DB2-BD59-A6C34878D82A}">
                    <a16:rowId xmlns:a16="http://schemas.microsoft.com/office/drawing/2014/main" val="624617537"/>
                  </a:ext>
                </a:extLst>
              </a:tr>
              <a:tr h="971633">
                <a:tc>
                  <a:txBody>
                    <a:bodyPr/>
                    <a:lstStyle/>
                    <a:p>
                      <a:pPr algn="l"/>
                      <a:r>
                        <a:rPr lang="en-US" sz="2000">
                          <a:solidFill>
                            <a:srgbClr val="000000"/>
                          </a:solidFill>
                        </a:rPr>
                        <a:t>Clinical Reporting Unit</a:t>
                      </a:r>
                    </a:p>
                  </a:txBody>
                  <a:tcPr/>
                </a:tc>
                <a:tc>
                  <a:txBody>
                    <a:bodyPr/>
                    <a:lstStyle/>
                    <a:p>
                      <a:r>
                        <a:rPr lang="en-US" sz="2000">
                          <a:solidFill>
                            <a:srgbClr val="000000"/>
                          </a:solidFill>
                        </a:rPr>
                        <a:t>Extract data for analysis,</a:t>
                      </a:r>
                      <a:r>
                        <a:rPr lang="en-US" sz="2000" baseline="0">
                          <a:solidFill>
                            <a:srgbClr val="000000"/>
                          </a:solidFill>
                        </a:rPr>
                        <a:t> import subjects to </a:t>
                      </a:r>
                      <a:r>
                        <a:rPr lang="en-US" sz="2000" baseline="0" err="1">
                          <a:solidFill>
                            <a:srgbClr val="000000"/>
                          </a:solidFill>
                        </a:rPr>
                        <a:t>REDCap</a:t>
                      </a:r>
                      <a:r>
                        <a:rPr lang="en-US" sz="2000" baseline="0">
                          <a:solidFill>
                            <a:srgbClr val="000000"/>
                          </a:solidFill>
                        </a:rPr>
                        <a:t>, build registries, recruitment, extract data from EPIC, identify matched controls. </a:t>
                      </a:r>
                      <a:endParaRPr lang="en-US" sz="2000">
                        <a:solidFill>
                          <a:srgbClr val="000000"/>
                        </a:solidFill>
                      </a:endParaRPr>
                    </a:p>
                  </a:txBody>
                  <a:tcPr/>
                </a:tc>
                <a:extLst>
                  <a:ext uri="{0D108BD9-81ED-4DB2-BD59-A6C34878D82A}">
                    <a16:rowId xmlns:a16="http://schemas.microsoft.com/office/drawing/2014/main" val="4011984901"/>
                  </a:ext>
                </a:extLst>
              </a:tr>
              <a:tr h="1316520">
                <a:tc>
                  <a:txBody>
                    <a:bodyPr/>
                    <a:lstStyle/>
                    <a:p>
                      <a:pPr algn="l"/>
                      <a:endParaRPr lang="en-US" sz="2000">
                        <a:solidFill>
                          <a:srgbClr val="000000"/>
                        </a:solidFill>
                      </a:endParaRPr>
                    </a:p>
                    <a:p>
                      <a:pPr algn="l"/>
                      <a:r>
                        <a:rPr lang="en-US" sz="2000" err="1">
                          <a:solidFill>
                            <a:srgbClr val="000000"/>
                          </a:solidFill>
                        </a:rPr>
                        <a:t>REDCap</a:t>
                      </a:r>
                      <a:endParaRPr lang="en-US" sz="2000">
                        <a:solidFill>
                          <a:srgbClr val="000000"/>
                        </a:solidFill>
                      </a:endParaRPr>
                    </a:p>
                  </a:txBody>
                  <a:tcPr/>
                </a:tc>
                <a:tc>
                  <a:txBody>
                    <a:bodyPr/>
                    <a:lstStyle/>
                    <a:p>
                      <a:r>
                        <a:rPr lang="en-US" sz="2000">
                          <a:solidFill>
                            <a:srgbClr val="000000"/>
                          </a:solidFill>
                        </a:rPr>
                        <a:t>Guidance for design (for</a:t>
                      </a:r>
                      <a:r>
                        <a:rPr lang="en-US" sz="2000" baseline="0">
                          <a:solidFill>
                            <a:srgbClr val="000000"/>
                          </a:solidFill>
                        </a:rPr>
                        <a:t> fee), user help, randomization tool, double data entry for QA, import data from excel, monthly user group open meetings. Part 11 Compliant EDC options.</a:t>
                      </a:r>
                    </a:p>
                  </a:txBody>
                  <a:tcPr/>
                </a:tc>
                <a:extLst>
                  <a:ext uri="{0D108BD9-81ED-4DB2-BD59-A6C34878D82A}">
                    <a16:rowId xmlns:a16="http://schemas.microsoft.com/office/drawing/2014/main" val="2903514412"/>
                  </a:ext>
                </a:extLst>
              </a:tr>
              <a:tr h="971633">
                <a:tc>
                  <a:txBody>
                    <a:bodyPr/>
                    <a:lstStyle/>
                    <a:p>
                      <a:pPr algn="l"/>
                      <a:r>
                        <a:rPr lang="en-US" sz="2000">
                          <a:solidFill>
                            <a:srgbClr val="000000"/>
                          </a:solidFill>
                        </a:rPr>
                        <a:t>OnCore</a:t>
                      </a:r>
                    </a:p>
                  </a:txBody>
                  <a:tcPr/>
                </a:tc>
                <a:tc>
                  <a:txBody>
                    <a:bodyPr/>
                    <a:lstStyle/>
                    <a:p>
                      <a:r>
                        <a:rPr lang="en-US" sz="2000">
                          <a:solidFill>
                            <a:srgbClr val="000000"/>
                          </a:solidFill>
                        </a:rPr>
                        <a:t>Resources for creation</a:t>
                      </a:r>
                      <a:r>
                        <a:rPr lang="en-US" sz="2000" baseline="0">
                          <a:solidFill>
                            <a:srgbClr val="000000"/>
                          </a:solidFill>
                        </a:rPr>
                        <a:t> or use of EDC databases for research</a:t>
                      </a:r>
                      <a:endParaRPr lang="en-US" sz="2000">
                        <a:solidFill>
                          <a:srgbClr val="000000"/>
                        </a:solidFill>
                      </a:endParaRPr>
                    </a:p>
                  </a:txBody>
                  <a:tcPr/>
                </a:tc>
                <a:extLst>
                  <a:ext uri="{0D108BD9-81ED-4DB2-BD59-A6C34878D82A}">
                    <a16:rowId xmlns:a16="http://schemas.microsoft.com/office/drawing/2014/main" val="498654712"/>
                  </a:ext>
                </a:extLst>
              </a:tr>
              <a:tr h="6801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err="1">
                          <a:solidFill>
                            <a:srgbClr val="000000"/>
                          </a:solidFill>
                        </a:rPr>
                        <a:t>Westat</a:t>
                      </a:r>
                      <a:endParaRPr lang="en-US" sz="2000">
                        <a:solidFill>
                          <a:srgbClr val="000000"/>
                        </a:solidFill>
                      </a:endParaRPr>
                    </a:p>
                    <a:p>
                      <a:pPr algn="l"/>
                      <a:endParaRPr lang="en-US" sz="2000">
                        <a:solidFill>
                          <a:srgbClr val="000000"/>
                        </a:solidFill>
                      </a:endParaRPr>
                    </a:p>
                  </a:txBody>
                  <a:tcPr/>
                </a:tc>
                <a:tc>
                  <a:txBody>
                    <a:bodyPr/>
                    <a:lstStyle/>
                    <a:p>
                      <a:r>
                        <a:rPr lang="en-US" sz="2000">
                          <a:solidFill>
                            <a:srgbClr val="000000"/>
                          </a:solidFill>
                        </a:rPr>
                        <a:t>Primary data collection design (for fee)</a:t>
                      </a:r>
                    </a:p>
                  </a:txBody>
                  <a:tcPr/>
                </a:tc>
                <a:extLst>
                  <a:ext uri="{0D108BD9-81ED-4DB2-BD59-A6C34878D82A}">
                    <a16:rowId xmlns:a16="http://schemas.microsoft.com/office/drawing/2014/main" val="4159163192"/>
                  </a:ext>
                </a:extLst>
              </a:tr>
            </a:tbl>
          </a:graphicData>
        </a:graphic>
      </p:graphicFrame>
    </p:spTree>
    <p:extLst>
      <p:ext uri="{BB962C8B-B14F-4D97-AF65-F5344CB8AC3E}">
        <p14:creationId xmlns:p14="http://schemas.microsoft.com/office/powerpoint/2010/main" val="7722316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Data collection &amp; management</a:t>
            </a:r>
          </a:p>
        </p:txBody>
      </p:sp>
      <p:sp>
        <p:nvSpPr>
          <p:cNvPr id="3" name="Content Placeholder 2"/>
          <p:cNvSpPr>
            <a:spLocks noGrp="1"/>
          </p:cNvSpPr>
          <p:nvPr>
            <p:ph idx="1"/>
          </p:nvPr>
        </p:nvSpPr>
        <p:spPr/>
        <p:txBody>
          <a:bodyPr vert="horz" lIns="91440" tIns="45720" rIns="91440" bIns="45720" rtlCol="0" anchor="t">
            <a:normAutofit fontScale="85000" lnSpcReduction="20000"/>
          </a:bodyPr>
          <a:lstStyle/>
          <a:p>
            <a:pPr>
              <a:lnSpc>
                <a:spcPct val="160000"/>
              </a:lnSpc>
            </a:pPr>
            <a:r>
              <a:rPr lang="en-US">
                <a:solidFill>
                  <a:srgbClr val="000000"/>
                </a:solidFill>
              </a:rPr>
              <a:t>If there is a protocol amendment that impacts data management procedures/processes, the following should be updated (as applicable): </a:t>
            </a:r>
          </a:p>
          <a:p>
            <a:pPr lvl="1">
              <a:lnSpc>
                <a:spcPct val="160000"/>
              </a:lnSpc>
            </a:pPr>
            <a:r>
              <a:rPr lang="en-US">
                <a:solidFill>
                  <a:srgbClr val="000000"/>
                </a:solidFill>
              </a:rPr>
              <a:t>Case Report Forms</a:t>
            </a:r>
          </a:p>
          <a:p>
            <a:pPr lvl="1">
              <a:lnSpc>
                <a:spcPct val="160000"/>
              </a:lnSpc>
            </a:pPr>
            <a:r>
              <a:rPr lang="en-US">
                <a:solidFill>
                  <a:srgbClr val="000000"/>
                </a:solidFill>
              </a:rPr>
              <a:t>Data Entry Procedures</a:t>
            </a:r>
          </a:p>
          <a:p>
            <a:pPr lvl="1">
              <a:lnSpc>
                <a:spcPct val="160000"/>
              </a:lnSpc>
            </a:pPr>
            <a:r>
              <a:rPr lang="en-US">
                <a:solidFill>
                  <a:srgbClr val="000000"/>
                </a:solidFill>
              </a:rPr>
              <a:t>Data Security</a:t>
            </a:r>
          </a:p>
          <a:p>
            <a:pPr lvl="1">
              <a:lnSpc>
                <a:spcPct val="120000"/>
              </a:lnSpc>
            </a:pPr>
            <a:r>
              <a:rPr lang="en-US">
                <a:solidFill>
                  <a:srgbClr val="000000"/>
                </a:solidFill>
              </a:rPr>
              <a:t>Monitoring Plan</a:t>
            </a:r>
          </a:p>
          <a:p>
            <a:pPr lvl="1">
              <a:lnSpc>
                <a:spcPct val="120000"/>
              </a:lnSpc>
            </a:pPr>
            <a:r>
              <a:rPr lang="en-US">
                <a:solidFill>
                  <a:srgbClr val="000000"/>
                </a:solidFill>
              </a:rPr>
              <a:t>Data Safety Monitoring Board Charter</a:t>
            </a:r>
          </a:p>
          <a:p>
            <a:pPr>
              <a:lnSpc>
                <a:spcPct val="120000"/>
              </a:lnSpc>
            </a:pPr>
            <a:r>
              <a:rPr lang="en-US">
                <a:solidFill>
                  <a:srgbClr val="000000"/>
                </a:solidFill>
                <a:latin typeface="Georgia"/>
              </a:rPr>
              <a:t>Contact OTT (</a:t>
            </a:r>
            <a:r>
              <a:rPr lang="en-US">
                <a:solidFill>
                  <a:srgbClr val="000000"/>
                </a:solidFill>
                <a:latin typeface="Georgia"/>
                <a:hlinkClick r:id="rId3">
                  <a:extLst>
                    <a:ext uri="{A12FA001-AC4F-418D-AE19-62706E023703}">
                      <ahyp:hlinkClr xmlns:ahyp="http://schemas.microsoft.com/office/drawing/2018/hyperlinkcolor" val="tx"/>
                    </a:ext>
                  </a:extLst>
                </a:hlinkClick>
              </a:rPr>
              <a:t>techtransfer@chop.edu</a:t>
            </a:r>
            <a:r>
              <a:rPr lang="en-US">
                <a:solidFill>
                  <a:srgbClr val="000000"/>
                </a:solidFill>
                <a:latin typeface="Georgia"/>
              </a:rPr>
              <a:t>) for changes or new Data Use agreements</a:t>
            </a:r>
          </a:p>
          <a:p>
            <a:endParaRPr lang="en-US"/>
          </a:p>
        </p:txBody>
      </p:sp>
    </p:spTree>
    <p:extLst>
      <p:ext uri="{BB962C8B-B14F-4D97-AF65-F5344CB8AC3E}">
        <p14:creationId xmlns:p14="http://schemas.microsoft.com/office/powerpoint/2010/main" val="2517562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Safety management &amp; reporting</a:t>
            </a:r>
          </a:p>
        </p:txBody>
      </p:sp>
      <p:sp>
        <p:nvSpPr>
          <p:cNvPr id="3" name="Content Placeholder 2"/>
          <p:cNvSpPr>
            <a:spLocks noGrp="1"/>
          </p:cNvSpPr>
          <p:nvPr>
            <p:ph idx="1"/>
          </p:nvPr>
        </p:nvSpPr>
        <p:spPr>
          <a:xfrm>
            <a:off x="614287" y="1301578"/>
            <a:ext cx="10980993" cy="5173362"/>
          </a:xfrm>
        </p:spPr>
        <p:txBody>
          <a:bodyPr>
            <a:normAutofit fontScale="92500" lnSpcReduction="20000"/>
          </a:bodyPr>
          <a:lstStyle/>
          <a:p>
            <a:pPr marL="457200" lvl="1" indent="0">
              <a:lnSpc>
                <a:spcPct val="120000"/>
              </a:lnSpc>
              <a:buNone/>
            </a:pPr>
            <a:r>
              <a:rPr lang="en-US">
                <a:solidFill>
                  <a:srgbClr val="000000"/>
                </a:solidFill>
              </a:rPr>
              <a:t>The IND sponsor is responsible for the ongoing safety evaluation of the study drug, including submitting all safety and reports to regulatory authority(</a:t>
            </a:r>
            <a:r>
              <a:rPr lang="en-US" err="1">
                <a:solidFill>
                  <a:srgbClr val="000000"/>
                </a:solidFill>
              </a:rPr>
              <a:t>ies</a:t>
            </a:r>
            <a:r>
              <a:rPr lang="en-US">
                <a:solidFill>
                  <a:srgbClr val="000000"/>
                </a:solidFill>
              </a:rPr>
              <a:t>) as required.</a:t>
            </a:r>
          </a:p>
          <a:p>
            <a:pPr marL="457200" lvl="1" indent="0">
              <a:lnSpc>
                <a:spcPct val="120000"/>
              </a:lnSpc>
              <a:buNone/>
            </a:pPr>
            <a:r>
              <a:rPr lang="en-US">
                <a:solidFill>
                  <a:srgbClr val="000000"/>
                </a:solidFill>
              </a:rPr>
              <a:t>The sponsor should promptly notify all investigators, and applicable regulatory authority(</a:t>
            </a:r>
            <a:r>
              <a:rPr lang="en-US" err="1">
                <a:solidFill>
                  <a:srgbClr val="000000"/>
                </a:solidFill>
              </a:rPr>
              <a:t>ies</a:t>
            </a:r>
            <a:r>
              <a:rPr lang="en-US">
                <a:solidFill>
                  <a:srgbClr val="000000"/>
                </a:solidFill>
              </a:rPr>
              <a:t>) of findings that could affect the safety of subjects, impact the conduct of the trial, or alter the IRB approval or decision to continue the trial.</a:t>
            </a:r>
          </a:p>
          <a:p>
            <a:pPr lvl="1">
              <a:lnSpc>
                <a:spcPct val="120000"/>
              </a:lnSpc>
            </a:pPr>
            <a:r>
              <a:rPr lang="en-US">
                <a:solidFill>
                  <a:srgbClr val="000000"/>
                </a:solidFill>
              </a:rPr>
              <a:t>Includes adverse events that are “serious” and “unexpected."</a:t>
            </a:r>
          </a:p>
          <a:p>
            <a:pPr marL="457200" lvl="1" indent="0">
              <a:lnSpc>
                <a:spcPct val="120000"/>
              </a:lnSpc>
              <a:buNone/>
            </a:pPr>
            <a:r>
              <a:rPr lang="en-US" b="1" i="1">
                <a:solidFill>
                  <a:srgbClr val="000000"/>
                </a:solidFill>
              </a:rPr>
              <a:t>Documents:</a:t>
            </a:r>
          </a:p>
          <a:p>
            <a:pPr lvl="1">
              <a:lnSpc>
                <a:spcPct val="120000"/>
              </a:lnSpc>
            </a:pPr>
            <a:r>
              <a:rPr lang="en-US">
                <a:solidFill>
                  <a:srgbClr val="000000"/>
                </a:solidFill>
              </a:rPr>
              <a:t>SAE/Adverse Event Log</a:t>
            </a:r>
          </a:p>
          <a:p>
            <a:pPr lvl="1">
              <a:lnSpc>
                <a:spcPct val="120000"/>
              </a:lnSpc>
            </a:pPr>
            <a:r>
              <a:rPr lang="en-US">
                <a:solidFill>
                  <a:srgbClr val="000000"/>
                </a:solidFill>
              </a:rPr>
              <a:t>Interim Analysis</a:t>
            </a:r>
          </a:p>
          <a:p>
            <a:pPr lvl="1">
              <a:lnSpc>
                <a:spcPct val="120000"/>
              </a:lnSpc>
            </a:pPr>
            <a:r>
              <a:rPr lang="en-US">
                <a:solidFill>
                  <a:srgbClr val="000000"/>
                </a:solidFill>
              </a:rPr>
              <a:t>Data Safety Monitoring Board correspondence, reports, and meeting minutes</a:t>
            </a:r>
          </a:p>
          <a:p>
            <a:pPr lvl="1">
              <a:lnSpc>
                <a:spcPct val="120000"/>
              </a:lnSpc>
            </a:pPr>
            <a:r>
              <a:rPr lang="en-US">
                <a:solidFill>
                  <a:srgbClr val="000000"/>
                </a:solidFill>
              </a:rPr>
              <a:t>Medical Monitor correspondence, reports, and meeting minutes</a:t>
            </a:r>
          </a:p>
          <a:p>
            <a:pPr lvl="1">
              <a:lnSpc>
                <a:spcPct val="120000"/>
              </a:lnSpc>
            </a:pPr>
            <a:r>
              <a:rPr lang="en-US">
                <a:solidFill>
                  <a:srgbClr val="000000"/>
                </a:solidFill>
              </a:rPr>
              <a:t>Dose Limiting Toxicity Tracking</a:t>
            </a:r>
          </a:p>
          <a:p>
            <a:pPr lvl="1">
              <a:lnSpc>
                <a:spcPct val="120000"/>
              </a:lnSpc>
            </a:pPr>
            <a:r>
              <a:rPr lang="en-US">
                <a:solidFill>
                  <a:srgbClr val="000000"/>
                </a:solidFill>
              </a:rPr>
              <a:t>Trial Stopping Rules Tracking</a:t>
            </a:r>
          </a:p>
          <a:p>
            <a:endParaRPr lang="en-US"/>
          </a:p>
        </p:txBody>
      </p:sp>
    </p:spTree>
    <p:extLst>
      <p:ext uri="{BB962C8B-B14F-4D97-AF65-F5344CB8AC3E}">
        <p14:creationId xmlns:p14="http://schemas.microsoft.com/office/powerpoint/2010/main" val="37726553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monitoring</a:t>
            </a:r>
          </a:p>
        </p:txBody>
      </p:sp>
      <p:sp>
        <p:nvSpPr>
          <p:cNvPr id="3" name="Content Placeholder 2"/>
          <p:cNvSpPr>
            <a:spLocks noGrp="1"/>
          </p:cNvSpPr>
          <p:nvPr>
            <p:ph idx="1"/>
          </p:nvPr>
        </p:nvSpPr>
        <p:spPr>
          <a:xfrm>
            <a:off x="759019" y="1301578"/>
            <a:ext cx="10694597" cy="5173362"/>
          </a:xfrm>
        </p:spPr>
        <p:txBody>
          <a:bodyPr>
            <a:normAutofit/>
          </a:bodyPr>
          <a:lstStyle/>
          <a:p>
            <a:pPr>
              <a:lnSpc>
                <a:spcPct val="120000"/>
              </a:lnSpc>
            </a:pPr>
            <a:r>
              <a:rPr lang="en-US">
                <a:solidFill>
                  <a:srgbClr val="000000"/>
                </a:solidFill>
              </a:rPr>
              <a:t>The IND Sponsor is responsible for ensuring trial-related data collection and management</a:t>
            </a:r>
          </a:p>
          <a:p>
            <a:pPr>
              <a:lnSpc>
                <a:spcPct val="120000"/>
              </a:lnSpc>
            </a:pPr>
            <a:r>
              <a:rPr lang="en-US">
                <a:solidFill>
                  <a:srgbClr val="000000"/>
                </a:solidFill>
              </a:rPr>
              <a:t>The purpose of this section is to document site visits and findings by the monitor</a:t>
            </a:r>
          </a:p>
          <a:p>
            <a:pPr>
              <a:lnSpc>
                <a:spcPct val="120000"/>
              </a:lnSpc>
            </a:pPr>
            <a:r>
              <a:rPr lang="en-US">
                <a:solidFill>
                  <a:srgbClr val="000000"/>
                </a:solidFill>
              </a:rPr>
              <a:t>Documents that should be in this section are:</a:t>
            </a:r>
          </a:p>
          <a:p>
            <a:pPr lvl="1">
              <a:lnSpc>
                <a:spcPct val="120000"/>
              </a:lnSpc>
            </a:pPr>
            <a:r>
              <a:rPr lang="en-US">
                <a:solidFill>
                  <a:srgbClr val="000000"/>
                </a:solidFill>
              </a:rPr>
              <a:t>Monitoring Plan</a:t>
            </a:r>
          </a:p>
          <a:p>
            <a:pPr lvl="1">
              <a:lnSpc>
                <a:spcPct val="120000"/>
              </a:lnSpc>
            </a:pPr>
            <a:r>
              <a:rPr lang="en-US">
                <a:solidFill>
                  <a:srgbClr val="000000"/>
                </a:solidFill>
              </a:rPr>
              <a:t>Data Safety Monitoring Board Charter </a:t>
            </a:r>
          </a:p>
          <a:p>
            <a:pPr lvl="1">
              <a:lnSpc>
                <a:spcPct val="120000"/>
              </a:lnSpc>
            </a:pPr>
            <a:r>
              <a:rPr lang="en-US">
                <a:solidFill>
                  <a:srgbClr val="000000"/>
                </a:solidFill>
              </a:rPr>
              <a:t>Monitoring Log</a:t>
            </a:r>
          </a:p>
          <a:p>
            <a:pPr lvl="1">
              <a:lnSpc>
                <a:spcPct val="120000"/>
              </a:lnSpc>
            </a:pPr>
            <a:r>
              <a:rPr lang="en-US">
                <a:solidFill>
                  <a:srgbClr val="000000"/>
                </a:solidFill>
              </a:rPr>
              <a:t>Monitoring visit reports and responses</a:t>
            </a:r>
          </a:p>
        </p:txBody>
      </p:sp>
    </p:spTree>
    <p:extLst>
      <p:ext uri="{BB962C8B-B14F-4D97-AF65-F5344CB8AC3E}">
        <p14:creationId xmlns:p14="http://schemas.microsoft.com/office/powerpoint/2010/main" val="21204748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Clinicaltrials.gov registration</a:t>
            </a:r>
          </a:p>
        </p:txBody>
      </p:sp>
      <p:sp>
        <p:nvSpPr>
          <p:cNvPr id="3" name="Content Placeholder 2"/>
          <p:cNvSpPr>
            <a:spLocks noGrp="1"/>
          </p:cNvSpPr>
          <p:nvPr>
            <p:ph idx="1"/>
          </p:nvPr>
        </p:nvSpPr>
        <p:spPr>
          <a:xfrm>
            <a:off x="759018" y="1622854"/>
            <a:ext cx="10691531" cy="4408741"/>
          </a:xfrm>
        </p:spPr>
        <p:txBody>
          <a:bodyPr vert="horz" lIns="91440" tIns="45720" rIns="91440" bIns="45720" rtlCol="0" anchor="t">
            <a:normAutofit/>
          </a:bodyPr>
          <a:lstStyle/>
          <a:p>
            <a:pPr>
              <a:lnSpc>
                <a:spcPct val="100000"/>
              </a:lnSpc>
            </a:pPr>
            <a:r>
              <a:rPr lang="en-US">
                <a:solidFill>
                  <a:srgbClr val="000000"/>
                </a:solidFill>
              </a:rPr>
              <a:t>The IND/IDE Sponsor is responsible for ensuring timely updates and trial registration with </a:t>
            </a:r>
            <a:r>
              <a:rPr lang="en-US" b="1">
                <a:solidFill>
                  <a:srgbClr val="000000"/>
                </a:solidFill>
              </a:rPr>
              <a:t>Clinicaltrials.gov</a:t>
            </a:r>
            <a:r>
              <a:rPr lang="en-US">
                <a:solidFill>
                  <a:srgbClr val="000000"/>
                </a:solidFill>
              </a:rPr>
              <a:t> which include:</a:t>
            </a:r>
          </a:p>
          <a:p>
            <a:pPr lvl="1">
              <a:lnSpc>
                <a:spcPct val="100000"/>
              </a:lnSpc>
            </a:pPr>
            <a:r>
              <a:rPr lang="en-US">
                <a:solidFill>
                  <a:srgbClr val="000000"/>
                </a:solidFill>
              </a:rPr>
              <a:t>Registration updates every 6 months</a:t>
            </a:r>
          </a:p>
          <a:p>
            <a:pPr lvl="1">
              <a:lnSpc>
                <a:spcPct val="100000"/>
              </a:lnSpc>
            </a:pPr>
            <a:r>
              <a:rPr lang="en-US">
                <a:solidFill>
                  <a:srgbClr val="000000"/>
                </a:solidFill>
              </a:rPr>
              <a:t>Results data (if applicable)</a:t>
            </a:r>
            <a:br>
              <a:rPr lang="en-US">
                <a:solidFill>
                  <a:srgbClr val="000000"/>
                </a:solidFill>
              </a:rPr>
            </a:br>
            <a:endParaRPr lang="en-US">
              <a:solidFill>
                <a:srgbClr val="000000"/>
              </a:solidFill>
            </a:endParaRPr>
          </a:p>
          <a:p>
            <a:pPr marL="0" indent="0">
              <a:buNone/>
            </a:pPr>
            <a:r>
              <a:rPr lang="en-US">
                <a:solidFill>
                  <a:srgbClr val="000000"/>
                </a:solidFill>
                <a:latin typeface="Georgia"/>
              </a:rPr>
              <a:t>Contact ORC for questions at ORC@chop.edu</a:t>
            </a:r>
          </a:p>
          <a:p>
            <a:pPr marL="457200" lvl="1" indent="0">
              <a:buNone/>
            </a:pPr>
            <a:r>
              <a:rPr lang="en-US">
                <a:solidFill>
                  <a:srgbClr val="000000"/>
                </a:solidFill>
              </a:rPr>
              <a:t>	</a:t>
            </a:r>
            <a:endParaRPr lang="en-US"/>
          </a:p>
        </p:txBody>
      </p:sp>
    </p:spTree>
    <p:extLst>
      <p:ext uri="{BB962C8B-B14F-4D97-AF65-F5344CB8AC3E}">
        <p14:creationId xmlns:p14="http://schemas.microsoft.com/office/powerpoint/2010/main" val="3005634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solidFill>
                  <a:srgbClr val="3E9CC9"/>
                </a:solidFill>
              </a:rPr>
              <a:t>Essential documents: </a:t>
            </a:r>
            <a:r>
              <a:rPr lang="en-US" err="1">
                <a:solidFill>
                  <a:srgbClr val="3E9CC9"/>
                </a:solidFill>
              </a:rPr>
              <a:t>ich</a:t>
            </a:r>
            <a:r>
              <a:rPr lang="en-US">
                <a:solidFill>
                  <a:srgbClr val="3E9CC9"/>
                </a:solidFill>
              </a:rPr>
              <a:t> E6 section 8</a:t>
            </a:r>
            <a:endParaRPr lang="en-US"/>
          </a:p>
        </p:txBody>
      </p:sp>
      <p:sp>
        <p:nvSpPr>
          <p:cNvPr id="3" name="Content Placeholder 2"/>
          <p:cNvSpPr>
            <a:spLocks noGrp="1"/>
          </p:cNvSpPr>
          <p:nvPr>
            <p:ph idx="1"/>
          </p:nvPr>
        </p:nvSpPr>
        <p:spPr/>
        <p:txBody>
          <a:bodyPr>
            <a:normAutofit fontScale="62500" lnSpcReduction="20000"/>
          </a:bodyPr>
          <a:lstStyle/>
          <a:p>
            <a:pPr>
              <a:lnSpc>
                <a:spcPct val="120000"/>
              </a:lnSpc>
            </a:pPr>
            <a:r>
              <a:rPr lang="en-US" sz="3300">
                <a:solidFill>
                  <a:srgbClr val="000000"/>
                </a:solidFill>
              </a:rPr>
              <a:t>The minimum list of essential documents is grouped according to</a:t>
            </a:r>
          </a:p>
          <a:p>
            <a:pPr marL="0" indent="0">
              <a:lnSpc>
                <a:spcPct val="120000"/>
              </a:lnSpc>
              <a:buNone/>
            </a:pPr>
            <a:r>
              <a:rPr lang="en-US" sz="3300">
                <a:solidFill>
                  <a:srgbClr val="000000"/>
                </a:solidFill>
              </a:rPr>
              <a:t> the stage of the trial during which they will normally be generated: </a:t>
            </a:r>
          </a:p>
          <a:p>
            <a:pPr lvl="1">
              <a:lnSpc>
                <a:spcPct val="120000"/>
              </a:lnSpc>
            </a:pPr>
            <a:r>
              <a:rPr lang="en-US" sz="2900">
                <a:solidFill>
                  <a:srgbClr val="000000"/>
                </a:solidFill>
              </a:rPr>
              <a:t>before the clinical phase of the trial starts</a:t>
            </a:r>
          </a:p>
          <a:p>
            <a:pPr lvl="1">
              <a:lnSpc>
                <a:spcPct val="120000"/>
              </a:lnSpc>
            </a:pPr>
            <a:r>
              <a:rPr lang="en-US" sz="2900">
                <a:solidFill>
                  <a:srgbClr val="000000"/>
                </a:solidFill>
              </a:rPr>
              <a:t>during the clinical conduct of the trial</a:t>
            </a:r>
          </a:p>
          <a:p>
            <a:pPr lvl="1">
              <a:lnSpc>
                <a:spcPct val="120000"/>
              </a:lnSpc>
            </a:pPr>
            <a:r>
              <a:rPr lang="en-US" sz="2900">
                <a:solidFill>
                  <a:srgbClr val="000000"/>
                </a:solidFill>
              </a:rPr>
              <a:t>after completion or termination of the trial</a:t>
            </a:r>
            <a:endParaRPr lang="en-US" sz="3300">
              <a:solidFill>
                <a:srgbClr val="000000"/>
              </a:solidFill>
            </a:endParaRPr>
          </a:p>
          <a:p>
            <a:pPr>
              <a:lnSpc>
                <a:spcPct val="120000"/>
              </a:lnSpc>
            </a:pPr>
            <a:r>
              <a:rPr lang="en-US" sz="3300">
                <a:solidFill>
                  <a:srgbClr val="000000"/>
                </a:solidFill>
              </a:rPr>
              <a:t>Description of each document and what it is for, as well as where it should be filed (sponsor files, institution files, or both)</a:t>
            </a:r>
          </a:p>
          <a:p>
            <a:pPr>
              <a:lnSpc>
                <a:spcPct val="120000"/>
              </a:lnSpc>
            </a:pPr>
            <a:r>
              <a:rPr lang="en-US" sz="3300">
                <a:solidFill>
                  <a:srgbClr val="000000"/>
                </a:solidFill>
              </a:rPr>
              <a:t>Some documents can be combined, as long as the data that was required for each form is collected on the combined document</a:t>
            </a:r>
            <a:endParaRPr lang="en-US" sz="1300">
              <a:solidFill>
                <a:srgbClr val="000000"/>
              </a:solidFill>
            </a:endParaRPr>
          </a:p>
          <a:p>
            <a:pPr>
              <a:lnSpc>
                <a:spcPct val="120000"/>
              </a:lnSpc>
            </a:pPr>
            <a:r>
              <a:rPr lang="en-US" sz="3300">
                <a:solidFill>
                  <a:srgbClr val="000000"/>
                </a:solidFill>
              </a:rPr>
              <a:t>A trial master file for the IND should be established at the beginning of the trial by the sponsor. </a:t>
            </a:r>
            <a:endParaRPr lang="en-US" sz="1500">
              <a:solidFill>
                <a:srgbClr val="0000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6723" y="400016"/>
            <a:ext cx="3746316" cy="3746316"/>
          </a:xfrm>
          <a:prstGeom prst="rect">
            <a:avLst/>
          </a:prstGeom>
        </p:spPr>
      </p:pic>
    </p:spTree>
    <p:extLst>
      <p:ext uri="{BB962C8B-B14F-4D97-AF65-F5344CB8AC3E}">
        <p14:creationId xmlns:p14="http://schemas.microsoft.com/office/powerpoint/2010/main" val="256591455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Subject case history template</a:t>
            </a:r>
          </a:p>
        </p:txBody>
      </p:sp>
      <p:sp>
        <p:nvSpPr>
          <p:cNvPr id="3" name="Content Placeholder 2"/>
          <p:cNvSpPr>
            <a:spLocks noGrp="1"/>
          </p:cNvSpPr>
          <p:nvPr>
            <p:ph idx="1"/>
          </p:nvPr>
        </p:nvSpPr>
        <p:spPr>
          <a:xfrm>
            <a:off x="759019" y="1548714"/>
            <a:ext cx="11082461" cy="4815016"/>
          </a:xfrm>
        </p:spPr>
        <p:txBody>
          <a:bodyPr>
            <a:normAutofit fontScale="70000" lnSpcReduction="20000"/>
          </a:bodyPr>
          <a:lstStyle/>
          <a:p>
            <a:pPr>
              <a:lnSpc>
                <a:spcPct val="110000"/>
              </a:lnSpc>
            </a:pPr>
            <a:r>
              <a:rPr lang="en-US" sz="3000">
                <a:solidFill>
                  <a:srgbClr val="000000"/>
                </a:solidFill>
              </a:rPr>
              <a:t>The IND Sponsor is responsible for maintaining and updating subject case histories.</a:t>
            </a:r>
          </a:p>
          <a:p>
            <a:pPr marL="0" indent="0">
              <a:lnSpc>
                <a:spcPct val="110000"/>
              </a:lnSpc>
              <a:buNone/>
            </a:pPr>
            <a:endParaRPr lang="en-US">
              <a:solidFill>
                <a:srgbClr val="000000"/>
              </a:solidFill>
            </a:endParaRPr>
          </a:p>
          <a:p>
            <a:r>
              <a:rPr lang="en-US" sz="3100">
                <a:solidFill>
                  <a:srgbClr val="000000"/>
                </a:solidFill>
              </a:rPr>
              <a:t>Recommended documents for this section include:</a:t>
            </a:r>
          </a:p>
          <a:p>
            <a:pPr lvl="1">
              <a:lnSpc>
                <a:spcPct val="120000"/>
              </a:lnSpc>
            </a:pPr>
            <a:r>
              <a:rPr lang="en-US" sz="2700">
                <a:solidFill>
                  <a:srgbClr val="000000"/>
                </a:solidFill>
              </a:rPr>
              <a:t>Signed informed consent forms, visit checklists, eligibility checklists, source documents, adverse event logs, investigational product dispensing/return log, specimen tracking log, subject stopping rules tracking.</a:t>
            </a:r>
          </a:p>
          <a:p>
            <a:pPr marL="457200" lvl="1" indent="0">
              <a:lnSpc>
                <a:spcPct val="120000"/>
              </a:lnSpc>
              <a:buNone/>
            </a:pPr>
            <a:endParaRPr lang="en-US" sz="2700">
              <a:solidFill>
                <a:srgbClr val="000000"/>
              </a:solidFill>
            </a:endParaRPr>
          </a:p>
          <a:p>
            <a:pPr>
              <a:lnSpc>
                <a:spcPct val="110000"/>
              </a:lnSpc>
            </a:pPr>
            <a:r>
              <a:rPr lang="en-US" sz="3000">
                <a:solidFill>
                  <a:srgbClr val="000000"/>
                </a:solidFill>
              </a:rPr>
              <a:t>Update the following documents if/when applicable with protocol amendments:</a:t>
            </a:r>
          </a:p>
          <a:p>
            <a:pPr lvl="1">
              <a:lnSpc>
                <a:spcPct val="110000"/>
              </a:lnSpc>
            </a:pPr>
            <a:r>
              <a:rPr lang="en-US" sz="2700">
                <a:solidFill>
                  <a:srgbClr val="000000"/>
                </a:solidFill>
              </a:rPr>
              <a:t>Eligibility Checklists</a:t>
            </a:r>
          </a:p>
          <a:p>
            <a:pPr lvl="1">
              <a:lnSpc>
                <a:spcPct val="110000"/>
              </a:lnSpc>
            </a:pPr>
            <a:r>
              <a:rPr lang="en-US" sz="2700">
                <a:solidFill>
                  <a:srgbClr val="000000"/>
                </a:solidFill>
              </a:rPr>
              <a:t>Visit Checklists</a:t>
            </a:r>
          </a:p>
          <a:p>
            <a:pPr lvl="1">
              <a:lnSpc>
                <a:spcPct val="110000"/>
              </a:lnSpc>
            </a:pPr>
            <a:r>
              <a:rPr lang="en-US" sz="2700">
                <a:solidFill>
                  <a:srgbClr val="000000"/>
                </a:solidFill>
              </a:rPr>
              <a:t>Subject Stopping Rules Tracking</a:t>
            </a:r>
          </a:p>
          <a:p>
            <a:pPr lvl="1">
              <a:lnSpc>
                <a:spcPct val="110000"/>
              </a:lnSpc>
            </a:pPr>
            <a:r>
              <a:rPr lang="en-US" sz="2700">
                <a:solidFill>
                  <a:srgbClr val="000000"/>
                </a:solidFill>
              </a:rPr>
              <a:t>Adverse Event Tracking</a:t>
            </a:r>
          </a:p>
          <a:p>
            <a:pPr lvl="1">
              <a:lnSpc>
                <a:spcPct val="110000"/>
              </a:lnSpc>
            </a:pPr>
            <a:r>
              <a:rPr lang="en-US" sz="2700">
                <a:solidFill>
                  <a:srgbClr val="000000"/>
                </a:solidFill>
              </a:rPr>
              <a:t>Investigational Product Tracking/Dispensing</a:t>
            </a:r>
          </a:p>
          <a:p>
            <a:pPr lvl="1">
              <a:lnSpc>
                <a:spcPct val="110000"/>
              </a:lnSpc>
            </a:pPr>
            <a:r>
              <a:rPr lang="en-US" sz="2700">
                <a:solidFill>
                  <a:srgbClr val="000000"/>
                </a:solidFill>
              </a:rPr>
              <a:t>Specimen Source Documentation</a:t>
            </a:r>
          </a:p>
          <a:p>
            <a:endParaRPr lang="en-US"/>
          </a:p>
        </p:txBody>
      </p:sp>
    </p:spTree>
    <p:extLst>
      <p:ext uri="{BB962C8B-B14F-4D97-AF65-F5344CB8AC3E}">
        <p14:creationId xmlns:p14="http://schemas.microsoft.com/office/powerpoint/2010/main" val="34476828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0618" y="336957"/>
            <a:ext cx="10691531" cy="1004962"/>
          </a:xfrm>
        </p:spPr>
        <p:txBody>
          <a:bodyPr/>
          <a:lstStyle/>
          <a:p>
            <a:pPr algn="ctr"/>
            <a:r>
              <a:rPr lang="en-US"/>
              <a:t>Subject case history template</a:t>
            </a:r>
          </a:p>
        </p:txBody>
      </p:sp>
      <p:sp>
        <p:nvSpPr>
          <p:cNvPr id="3" name="Content Placeholder 2"/>
          <p:cNvSpPr>
            <a:spLocks noGrp="1"/>
          </p:cNvSpPr>
          <p:nvPr>
            <p:ph idx="1"/>
          </p:nvPr>
        </p:nvSpPr>
        <p:spPr>
          <a:xfrm>
            <a:off x="860619" y="1548320"/>
            <a:ext cx="10691531" cy="4531204"/>
          </a:xfrm>
        </p:spPr>
        <p:txBody>
          <a:bodyPr>
            <a:normAutofit fontScale="62500" lnSpcReduction="20000"/>
          </a:bodyPr>
          <a:lstStyle/>
          <a:p>
            <a:r>
              <a:rPr lang="en-US" sz="2900">
                <a:solidFill>
                  <a:srgbClr val="000000"/>
                </a:solidFill>
              </a:rPr>
              <a:t>Signed informed consent forms:</a:t>
            </a:r>
          </a:p>
          <a:p>
            <a:pPr lvl="1">
              <a:lnSpc>
                <a:spcPct val="120000"/>
              </a:lnSpc>
            </a:pPr>
            <a:r>
              <a:rPr lang="en-US" sz="2900" b="1">
                <a:solidFill>
                  <a:srgbClr val="000000"/>
                </a:solidFill>
              </a:rPr>
              <a:t>Purpose: </a:t>
            </a:r>
            <a:r>
              <a:rPr lang="en-US" sz="2900">
                <a:solidFill>
                  <a:srgbClr val="000000"/>
                </a:solidFill>
              </a:rPr>
              <a:t>To document that consent is obtained in accordance with GCP and protocol and dated prior to participation of each trial subject. </a:t>
            </a:r>
          </a:p>
          <a:p>
            <a:r>
              <a:rPr lang="en-US" sz="2900">
                <a:solidFill>
                  <a:srgbClr val="000000"/>
                </a:solidFill>
              </a:rPr>
              <a:t>Source documents:</a:t>
            </a:r>
          </a:p>
          <a:p>
            <a:pPr lvl="1">
              <a:lnSpc>
                <a:spcPct val="120000"/>
              </a:lnSpc>
            </a:pPr>
            <a:r>
              <a:rPr lang="en-US" sz="2900" b="1">
                <a:solidFill>
                  <a:srgbClr val="000000"/>
                </a:solidFill>
              </a:rPr>
              <a:t>Purpose: </a:t>
            </a:r>
            <a:r>
              <a:rPr lang="en-US" sz="2900">
                <a:solidFill>
                  <a:srgbClr val="000000"/>
                </a:solidFill>
              </a:rPr>
              <a:t>To collect source data, defined in ICH-GCP as all information in original records and certified copies of original records of clinical findings, observations, or other activities in a clinical trial necessary for the reconstruction and evaluation of the trial.</a:t>
            </a:r>
          </a:p>
          <a:p>
            <a:r>
              <a:rPr lang="en-US" sz="2900">
                <a:solidFill>
                  <a:srgbClr val="000000"/>
                </a:solidFill>
              </a:rPr>
              <a:t>Signed, dated, and completed case report forms (CRFs):</a:t>
            </a:r>
          </a:p>
          <a:p>
            <a:pPr lvl="1">
              <a:lnSpc>
                <a:spcPct val="120000"/>
              </a:lnSpc>
            </a:pPr>
            <a:r>
              <a:rPr lang="en-US" sz="2900" b="1">
                <a:solidFill>
                  <a:srgbClr val="000000"/>
                </a:solidFill>
              </a:rPr>
              <a:t>Purpose: </a:t>
            </a:r>
            <a:r>
              <a:rPr lang="en-US" sz="2900">
                <a:solidFill>
                  <a:srgbClr val="000000"/>
                </a:solidFill>
              </a:rPr>
              <a:t>To document that the investigator or authorized member of the investigator's staff confirms the observations recorded.</a:t>
            </a:r>
          </a:p>
          <a:p>
            <a:r>
              <a:rPr lang="en-US" sz="2900">
                <a:solidFill>
                  <a:srgbClr val="000000"/>
                </a:solidFill>
              </a:rPr>
              <a:t>Documentation of CRF corrections:</a:t>
            </a:r>
          </a:p>
          <a:p>
            <a:pPr lvl="1">
              <a:lnSpc>
                <a:spcPct val="120000"/>
              </a:lnSpc>
            </a:pPr>
            <a:r>
              <a:rPr lang="en-US" sz="2900" b="1">
                <a:solidFill>
                  <a:srgbClr val="000000"/>
                </a:solidFill>
              </a:rPr>
              <a:t>Purpose: </a:t>
            </a:r>
            <a:r>
              <a:rPr lang="en-US" sz="2900">
                <a:solidFill>
                  <a:srgbClr val="000000"/>
                </a:solidFill>
              </a:rPr>
              <a:t>To document all changes/additions or corrections made to CRF after initial data were recorded.</a:t>
            </a:r>
          </a:p>
        </p:txBody>
      </p:sp>
      <p:sp>
        <p:nvSpPr>
          <p:cNvPr id="4" name="TextBox 3"/>
          <p:cNvSpPr txBox="1"/>
          <p:nvPr/>
        </p:nvSpPr>
        <p:spPr>
          <a:xfrm>
            <a:off x="1149179" y="5782235"/>
            <a:ext cx="6609502" cy="1077218"/>
          </a:xfrm>
          <a:prstGeom prst="rect">
            <a:avLst/>
          </a:prstGeom>
          <a:noFill/>
        </p:spPr>
        <p:txBody>
          <a:bodyPr wrap="none" rtlCol="0">
            <a:spAutoFit/>
          </a:bodyPr>
          <a:lstStyle/>
          <a:p>
            <a:r>
              <a:rPr lang="en-US" sz="1600">
                <a:solidFill>
                  <a:srgbClr val="000000"/>
                </a:solidFill>
              </a:rPr>
              <a:t>Policies/</a:t>
            </a:r>
            <a:r>
              <a:rPr lang="en-US" sz="1600" err="1">
                <a:solidFill>
                  <a:srgbClr val="000000"/>
                </a:solidFill>
              </a:rPr>
              <a:t>Guidances</a:t>
            </a:r>
            <a:r>
              <a:rPr lang="en-US" sz="1600">
                <a:solidFill>
                  <a:srgbClr val="000000"/>
                </a:solidFill>
              </a:rPr>
              <a:t>: Located in the CHOP policy </a:t>
            </a:r>
          </a:p>
          <a:p>
            <a:pPr lvl="1"/>
            <a:r>
              <a:rPr lang="en-US" sz="1600">
                <a:solidFill>
                  <a:srgbClr val="000000"/>
                </a:solidFill>
              </a:rPr>
              <a:t>ORC Making Corrections to Research Case Report Forms</a:t>
            </a:r>
            <a:endParaRPr lang="en-US" sz="1600"/>
          </a:p>
          <a:p>
            <a:pPr lvl="1"/>
            <a:r>
              <a:rPr lang="en-US" sz="1600">
                <a:solidFill>
                  <a:srgbClr val="000000"/>
                </a:solidFill>
              </a:rPr>
              <a:t>ORC Eligibility Documentation Guidance and Eligibility Checklist</a:t>
            </a:r>
          </a:p>
          <a:p>
            <a:endParaRPr lang="en-US" sz="1600"/>
          </a:p>
        </p:txBody>
      </p:sp>
    </p:spTree>
    <p:extLst>
      <p:ext uri="{BB962C8B-B14F-4D97-AF65-F5344CB8AC3E}">
        <p14:creationId xmlns:p14="http://schemas.microsoft.com/office/powerpoint/2010/main" val="39197412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Additional audit support</a:t>
            </a:r>
          </a:p>
        </p:txBody>
      </p:sp>
      <p:sp>
        <p:nvSpPr>
          <p:cNvPr id="3" name="Content Placeholder 2"/>
          <p:cNvSpPr>
            <a:spLocks noGrp="1"/>
          </p:cNvSpPr>
          <p:nvPr>
            <p:ph idx="1"/>
          </p:nvPr>
        </p:nvSpPr>
        <p:spPr/>
        <p:txBody>
          <a:bodyPr>
            <a:normAutofit fontScale="92500" lnSpcReduction="10000"/>
          </a:bodyPr>
          <a:lstStyle/>
          <a:p>
            <a:pPr>
              <a:lnSpc>
                <a:spcPct val="110000"/>
              </a:lnSpc>
            </a:pPr>
            <a:r>
              <a:rPr lang="en-US">
                <a:solidFill>
                  <a:srgbClr val="000000"/>
                </a:solidFill>
              </a:rPr>
              <a:t>ORC Quality Assurance (QA) Monitoring Team provides guidance and support for audit preparation and management. </a:t>
            </a:r>
          </a:p>
          <a:p>
            <a:endParaRPr lang="en-US">
              <a:solidFill>
                <a:srgbClr val="000000"/>
              </a:solidFill>
            </a:endParaRPr>
          </a:p>
          <a:p>
            <a:r>
              <a:rPr lang="en-US">
                <a:solidFill>
                  <a:srgbClr val="000000"/>
                </a:solidFill>
              </a:rPr>
              <a:t>Center for Childhood Cancer Research (CCCR) (Oncology only) provides guidance and support for audit preparation and management. </a:t>
            </a:r>
          </a:p>
          <a:p>
            <a:pPr>
              <a:lnSpc>
                <a:spcPct val="110000"/>
              </a:lnSpc>
            </a:pPr>
            <a:endParaRPr lang="en-US">
              <a:solidFill>
                <a:srgbClr val="000000"/>
              </a:solidFill>
            </a:endParaRPr>
          </a:p>
          <a:p>
            <a:pPr>
              <a:lnSpc>
                <a:spcPct val="110000"/>
              </a:lnSpc>
            </a:pPr>
            <a:r>
              <a:rPr lang="en-US" b="1">
                <a:solidFill>
                  <a:srgbClr val="000000"/>
                </a:solidFill>
              </a:rPr>
              <a:t>Policies/</a:t>
            </a:r>
            <a:r>
              <a:rPr lang="en-US" b="1" err="1">
                <a:solidFill>
                  <a:srgbClr val="000000"/>
                </a:solidFill>
              </a:rPr>
              <a:t>Guidances</a:t>
            </a:r>
            <a:r>
              <a:rPr lang="en-US" b="1">
                <a:solidFill>
                  <a:srgbClr val="000000"/>
                </a:solidFill>
              </a:rPr>
              <a:t>: </a:t>
            </a:r>
            <a:r>
              <a:rPr lang="en-US">
                <a:solidFill>
                  <a:srgbClr val="000000"/>
                </a:solidFill>
              </a:rPr>
              <a:t>Located in the CHOP policy library under ORC</a:t>
            </a:r>
          </a:p>
          <a:p>
            <a:pPr lvl="1"/>
            <a:r>
              <a:rPr lang="en-US">
                <a:solidFill>
                  <a:srgbClr val="000000"/>
                </a:solidFill>
              </a:rPr>
              <a:t>ORC Site Inspections by Regulatory Agencies</a:t>
            </a:r>
            <a:endParaRPr lang="en-US"/>
          </a:p>
          <a:p>
            <a:endParaRPr lang="en-US"/>
          </a:p>
        </p:txBody>
      </p:sp>
    </p:spTree>
    <p:extLst>
      <p:ext uri="{BB962C8B-B14F-4D97-AF65-F5344CB8AC3E}">
        <p14:creationId xmlns:p14="http://schemas.microsoft.com/office/powerpoint/2010/main" val="21172557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Contracts/agreements/financial documents</a:t>
            </a:r>
          </a:p>
        </p:txBody>
      </p:sp>
      <p:sp>
        <p:nvSpPr>
          <p:cNvPr id="3" name="Content Placeholder 2"/>
          <p:cNvSpPr>
            <a:spLocks noGrp="1"/>
          </p:cNvSpPr>
          <p:nvPr>
            <p:ph idx="1"/>
          </p:nvPr>
        </p:nvSpPr>
        <p:spPr>
          <a:xfrm>
            <a:off x="759018" y="1647568"/>
            <a:ext cx="10691531" cy="4408741"/>
          </a:xfrm>
        </p:spPr>
        <p:txBody>
          <a:bodyPr>
            <a:normAutofit fontScale="92500" lnSpcReduction="10000"/>
          </a:bodyPr>
          <a:lstStyle/>
          <a:p>
            <a:pPr>
              <a:lnSpc>
                <a:spcPct val="110000"/>
              </a:lnSpc>
            </a:pPr>
            <a:r>
              <a:rPr lang="en-US">
                <a:solidFill>
                  <a:srgbClr val="000000"/>
                </a:solidFill>
              </a:rPr>
              <a:t>The IND Sponsor is responsible for ensuring that contracts/agreements/financial documents are current and the trial is in compliance.</a:t>
            </a:r>
          </a:p>
          <a:p>
            <a:pPr>
              <a:lnSpc>
                <a:spcPct val="110000"/>
              </a:lnSpc>
            </a:pPr>
            <a:r>
              <a:rPr lang="en-US" sz="2400">
                <a:solidFill>
                  <a:srgbClr val="000000"/>
                </a:solidFill>
              </a:rPr>
              <a:t>Update the following documents if/when applicable protocol amendments:</a:t>
            </a:r>
          </a:p>
          <a:p>
            <a:pPr lvl="1">
              <a:lnSpc>
                <a:spcPct val="110000"/>
              </a:lnSpc>
            </a:pPr>
            <a:r>
              <a:rPr lang="en-US" sz="2100">
                <a:solidFill>
                  <a:srgbClr val="000000"/>
                </a:solidFill>
              </a:rPr>
              <a:t>Contact Clinical Trial Finance Management (CTFM) to review protocol amendments for budget changes</a:t>
            </a:r>
          </a:p>
          <a:p>
            <a:pPr lvl="1">
              <a:lnSpc>
                <a:spcPct val="110000"/>
              </a:lnSpc>
            </a:pPr>
            <a:r>
              <a:rPr lang="en-US" sz="2100">
                <a:solidFill>
                  <a:srgbClr val="000000"/>
                </a:solidFill>
              </a:rPr>
              <a:t>Contact research contracts to review protocol amendments if it impacts the Clinical Trial Agreement (CTA)</a:t>
            </a:r>
            <a:r>
              <a:rPr lang="en-US" sz="1800"/>
              <a:t> </a:t>
            </a:r>
            <a:endParaRPr lang="en-US" sz="2100">
              <a:solidFill>
                <a:srgbClr val="000000"/>
              </a:solidFill>
            </a:endParaRPr>
          </a:p>
          <a:p>
            <a:pPr lvl="1">
              <a:lnSpc>
                <a:spcPct val="110000"/>
              </a:lnSpc>
            </a:pPr>
            <a:r>
              <a:rPr lang="en-US" sz="2100">
                <a:solidFill>
                  <a:srgbClr val="000000"/>
                </a:solidFill>
              </a:rPr>
              <a:t>Contact Supply Chain and Office of Technology Transfer (OTT) for Business Associate Agreements</a:t>
            </a:r>
          </a:p>
          <a:p>
            <a:pPr lvl="1">
              <a:lnSpc>
                <a:spcPct val="110000"/>
              </a:lnSpc>
            </a:pPr>
            <a:r>
              <a:rPr lang="en-US" sz="2100">
                <a:solidFill>
                  <a:srgbClr val="000000"/>
                </a:solidFill>
              </a:rPr>
              <a:t>Transfer of Obligations</a:t>
            </a:r>
          </a:p>
          <a:p>
            <a:pPr lvl="1">
              <a:lnSpc>
                <a:spcPct val="110000"/>
              </a:lnSpc>
            </a:pPr>
            <a:r>
              <a:rPr lang="en-US" sz="2100">
                <a:solidFill>
                  <a:srgbClr val="000000"/>
                </a:solidFill>
              </a:rPr>
              <a:t>Confidential Disclosure Agreement</a:t>
            </a:r>
          </a:p>
          <a:p>
            <a:pPr marL="457200" lvl="1" indent="0">
              <a:lnSpc>
                <a:spcPct val="110000"/>
              </a:lnSpc>
              <a:buNone/>
            </a:pPr>
            <a:endParaRPr lang="en-US" sz="2100">
              <a:solidFill>
                <a:srgbClr val="000000"/>
              </a:solidFill>
            </a:endParaRPr>
          </a:p>
          <a:p>
            <a:endParaRPr lang="en-US"/>
          </a:p>
        </p:txBody>
      </p:sp>
    </p:spTree>
    <p:extLst>
      <p:ext uri="{BB962C8B-B14F-4D97-AF65-F5344CB8AC3E}">
        <p14:creationId xmlns:p14="http://schemas.microsoft.com/office/powerpoint/2010/main" val="1468757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Contracts/agreements/financial documents</a:t>
            </a:r>
          </a:p>
        </p:txBody>
      </p:sp>
      <p:sp>
        <p:nvSpPr>
          <p:cNvPr id="3" name="Content Placeholder 2"/>
          <p:cNvSpPr>
            <a:spLocks noGrp="1"/>
          </p:cNvSpPr>
          <p:nvPr>
            <p:ph idx="1"/>
          </p:nvPr>
        </p:nvSpPr>
        <p:spPr>
          <a:xfrm>
            <a:off x="759019" y="1557592"/>
            <a:ext cx="10691531" cy="4408741"/>
          </a:xfrm>
        </p:spPr>
        <p:txBody>
          <a:bodyPr vert="horz" lIns="91440" tIns="45720" rIns="91440" bIns="45720" rtlCol="0" anchor="t">
            <a:normAutofit fontScale="77500" lnSpcReduction="20000"/>
          </a:bodyPr>
          <a:lstStyle/>
          <a:p>
            <a:pPr marL="0" indent="0">
              <a:lnSpc>
                <a:spcPct val="110000"/>
              </a:lnSpc>
              <a:buNone/>
            </a:pPr>
            <a:r>
              <a:rPr lang="en-US">
                <a:solidFill>
                  <a:srgbClr val="000000"/>
                </a:solidFill>
              </a:rPr>
              <a:t>What would go in this section?</a:t>
            </a:r>
          </a:p>
          <a:p>
            <a:pPr lvl="1">
              <a:lnSpc>
                <a:spcPct val="110000"/>
              </a:lnSpc>
            </a:pPr>
            <a:r>
              <a:rPr lang="en-US">
                <a:solidFill>
                  <a:srgbClr val="000000"/>
                </a:solidFill>
              </a:rPr>
              <a:t>Financial Disclosures</a:t>
            </a:r>
          </a:p>
          <a:p>
            <a:pPr lvl="1">
              <a:lnSpc>
                <a:spcPct val="110000"/>
              </a:lnSpc>
            </a:pPr>
            <a:r>
              <a:rPr lang="en-US">
                <a:solidFill>
                  <a:srgbClr val="000000"/>
                </a:solidFill>
              </a:rPr>
              <a:t>Clinical Trials Agreements (CTAs)</a:t>
            </a:r>
          </a:p>
          <a:p>
            <a:pPr lvl="1">
              <a:lnSpc>
                <a:spcPct val="110000"/>
              </a:lnSpc>
            </a:pPr>
            <a:r>
              <a:rPr lang="en-US">
                <a:solidFill>
                  <a:srgbClr val="000000"/>
                </a:solidFill>
              </a:rPr>
              <a:t>Transfer of Obligations</a:t>
            </a:r>
          </a:p>
          <a:p>
            <a:pPr lvl="1">
              <a:lnSpc>
                <a:spcPct val="110000"/>
              </a:lnSpc>
            </a:pPr>
            <a:r>
              <a:rPr lang="en-US">
                <a:solidFill>
                  <a:srgbClr val="000000"/>
                </a:solidFill>
              </a:rPr>
              <a:t>Confidential Disclosure Agreement</a:t>
            </a:r>
          </a:p>
          <a:p>
            <a:pPr marL="0" indent="0">
              <a:lnSpc>
                <a:spcPct val="110000"/>
              </a:lnSpc>
              <a:buNone/>
            </a:pPr>
            <a:r>
              <a:rPr lang="en-US">
                <a:solidFill>
                  <a:srgbClr val="000000"/>
                </a:solidFill>
              </a:rPr>
              <a:t>Contact CHOP Office of Compliance and Privacy via </a:t>
            </a:r>
          </a:p>
          <a:p>
            <a:pPr marL="0" indent="0">
              <a:lnSpc>
                <a:spcPct val="110000"/>
              </a:lnSpc>
              <a:buNone/>
            </a:pPr>
            <a:r>
              <a:rPr lang="en-US">
                <a:solidFill>
                  <a:srgbClr val="000000"/>
                </a:solidFill>
                <a:latin typeface="Georgia"/>
              </a:rPr>
              <a:t> email </a:t>
            </a:r>
            <a:r>
              <a:rPr lang="en-US">
                <a:solidFill>
                  <a:srgbClr val="0000FF"/>
                </a:solidFill>
                <a:latin typeface="Georgia"/>
                <a:hlinkClick r:id="rId2">
                  <a:extLst>
                    <a:ext uri="{A12FA001-AC4F-418D-AE19-62706E023703}">
                      <ahyp:hlinkClr xmlns:ahyp="http://schemas.microsoft.com/office/drawing/2018/hyperlinkcolor" val="tx"/>
                    </a:ext>
                  </a:extLst>
                </a:hlinkClick>
              </a:rPr>
              <a:t>COI@chop.edu</a:t>
            </a:r>
            <a:r>
              <a:rPr lang="en-US">
                <a:solidFill>
                  <a:srgbClr val="000000"/>
                </a:solidFill>
                <a:latin typeface="Georgia"/>
              </a:rPr>
              <a:t>  for information on:</a:t>
            </a:r>
          </a:p>
          <a:p>
            <a:pPr lvl="1">
              <a:lnSpc>
                <a:spcPct val="110000"/>
              </a:lnSpc>
            </a:pPr>
            <a:r>
              <a:rPr lang="en-US">
                <a:solidFill>
                  <a:srgbClr val="000000"/>
                </a:solidFill>
              </a:rPr>
              <a:t>Conflict of Interests</a:t>
            </a:r>
          </a:p>
          <a:p>
            <a:pPr lvl="1">
              <a:lnSpc>
                <a:spcPct val="110000"/>
              </a:lnSpc>
            </a:pPr>
            <a:r>
              <a:rPr lang="en-US">
                <a:solidFill>
                  <a:srgbClr val="000000"/>
                </a:solidFill>
              </a:rPr>
              <a:t>Business Associate Agreements</a:t>
            </a:r>
          </a:p>
          <a:p>
            <a:pPr marL="0" indent="0">
              <a:lnSpc>
                <a:spcPct val="110000"/>
              </a:lnSpc>
              <a:buNone/>
            </a:pPr>
            <a:r>
              <a:rPr lang="en-US">
                <a:solidFill>
                  <a:srgbClr val="000000"/>
                </a:solidFill>
              </a:rPr>
              <a:t>Policies/</a:t>
            </a:r>
            <a:r>
              <a:rPr lang="en-US" err="1">
                <a:solidFill>
                  <a:srgbClr val="000000"/>
                </a:solidFill>
              </a:rPr>
              <a:t>Guidances</a:t>
            </a:r>
            <a:r>
              <a:rPr lang="en-US">
                <a:solidFill>
                  <a:srgbClr val="000000"/>
                </a:solidFill>
              </a:rPr>
              <a:t>: Located in the CHOP policy library</a:t>
            </a:r>
          </a:p>
          <a:p>
            <a:pPr lvl="1">
              <a:lnSpc>
                <a:spcPct val="120000"/>
              </a:lnSpc>
            </a:pPr>
            <a:r>
              <a:rPr lang="en-US">
                <a:solidFill>
                  <a:srgbClr val="000000"/>
                </a:solidFill>
              </a:rPr>
              <a:t>COI Standard Operating Policies</a:t>
            </a:r>
          </a:p>
          <a:p>
            <a:pPr lvl="1">
              <a:lnSpc>
                <a:spcPct val="120000"/>
              </a:lnSpc>
            </a:pPr>
            <a:r>
              <a:rPr lang="en-US">
                <a:solidFill>
                  <a:srgbClr val="000000"/>
                </a:solidFill>
              </a:rPr>
              <a:t>Conflict of Interest Policy</a:t>
            </a:r>
          </a:p>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8680" y="1548714"/>
            <a:ext cx="4014742" cy="2667044"/>
          </a:xfrm>
          <a:prstGeom prst="rect">
            <a:avLst/>
          </a:prstGeom>
        </p:spPr>
      </p:pic>
    </p:spTree>
    <p:extLst>
      <p:ext uri="{BB962C8B-B14F-4D97-AF65-F5344CB8AC3E}">
        <p14:creationId xmlns:p14="http://schemas.microsoft.com/office/powerpoint/2010/main" val="856559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Financial disclosures</a:t>
            </a:r>
          </a:p>
        </p:txBody>
      </p:sp>
      <p:sp>
        <p:nvSpPr>
          <p:cNvPr id="3" name="Content Placeholder 2"/>
          <p:cNvSpPr>
            <a:spLocks noGrp="1"/>
          </p:cNvSpPr>
          <p:nvPr>
            <p:ph idx="1"/>
          </p:nvPr>
        </p:nvSpPr>
        <p:spPr>
          <a:xfrm>
            <a:off x="642551" y="1610498"/>
            <a:ext cx="10807999" cy="4913870"/>
          </a:xfrm>
        </p:spPr>
        <p:txBody>
          <a:bodyPr>
            <a:normAutofit fontScale="70000" lnSpcReduction="20000"/>
          </a:bodyPr>
          <a:lstStyle/>
          <a:p>
            <a:pPr>
              <a:lnSpc>
                <a:spcPct val="120000"/>
              </a:lnSpc>
            </a:pPr>
            <a:r>
              <a:rPr lang="en-US" sz="2900">
                <a:solidFill>
                  <a:srgbClr val="000000"/>
                </a:solidFill>
              </a:rPr>
              <a:t>The IND Sponsor is responsible for ensuring collection and reporting of financial disclosures for marketing applications and also to report it to the FDA.</a:t>
            </a:r>
          </a:p>
          <a:p>
            <a:pPr>
              <a:lnSpc>
                <a:spcPct val="120000"/>
              </a:lnSpc>
            </a:pPr>
            <a:r>
              <a:rPr lang="en-US" sz="2900">
                <a:solidFill>
                  <a:srgbClr val="000000"/>
                </a:solidFill>
              </a:rPr>
              <a:t>Anyone who is directly involved in the treatment or evaluation of research subjects and their spouses and dependent children would complete this. Questions to ask if he/she has:</a:t>
            </a:r>
          </a:p>
          <a:p>
            <a:pPr lvl="1">
              <a:lnSpc>
                <a:spcPct val="120000"/>
              </a:lnSpc>
            </a:pPr>
            <a:r>
              <a:rPr lang="en-US">
                <a:solidFill>
                  <a:srgbClr val="000000"/>
                </a:solidFill>
              </a:rPr>
              <a:t>Compensation that could be affected by study outcome</a:t>
            </a:r>
          </a:p>
          <a:p>
            <a:pPr lvl="1">
              <a:lnSpc>
                <a:spcPct val="120000"/>
              </a:lnSpc>
            </a:pPr>
            <a:r>
              <a:rPr lang="en-US">
                <a:solidFill>
                  <a:srgbClr val="000000"/>
                </a:solidFill>
              </a:rPr>
              <a:t>Proprietary interest in the tested product (patent, trademark, copyright, or licensing agreement)</a:t>
            </a:r>
          </a:p>
          <a:p>
            <a:pPr lvl="1">
              <a:lnSpc>
                <a:spcPct val="120000"/>
              </a:lnSpc>
            </a:pPr>
            <a:r>
              <a:rPr lang="en-US">
                <a:solidFill>
                  <a:srgbClr val="000000"/>
                </a:solidFill>
              </a:rPr>
              <a:t>Equity interests in the sponsor (i.e. ownership interests, stock options, or other financial interests who value cannot be determined through reference to public prices)</a:t>
            </a:r>
          </a:p>
          <a:p>
            <a:pPr lvl="1">
              <a:lnSpc>
                <a:spcPct val="120000"/>
              </a:lnSpc>
            </a:pPr>
            <a:r>
              <a:rPr lang="en-US">
                <a:solidFill>
                  <a:srgbClr val="000000"/>
                </a:solidFill>
              </a:rPr>
              <a:t>Any equity interest in a publicly held company that exceeds $50,000</a:t>
            </a:r>
          </a:p>
          <a:p>
            <a:pPr>
              <a:lnSpc>
                <a:spcPct val="120000"/>
              </a:lnSpc>
            </a:pPr>
            <a:r>
              <a:rPr lang="en-US">
                <a:solidFill>
                  <a:srgbClr val="000000"/>
                </a:solidFill>
              </a:rPr>
              <a:t>When is this done?</a:t>
            </a:r>
          </a:p>
          <a:p>
            <a:pPr lvl="1">
              <a:lnSpc>
                <a:spcPct val="120000"/>
              </a:lnSpc>
            </a:pPr>
            <a:r>
              <a:rPr lang="en-US">
                <a:solidFill>
                  <a:srgbClr val="000000"/>
                </a:solidFill>
              </a:rPr>
              <a:t>Required prior to study initiation (at CHOP this is completed electronically)</a:t>
            </a:r>
          </a:p>
          <a:p>
            <a:pPr lvl="1">
              <a:lnSpc>
                <a:spcPct val="120000"/>
              </a:lnSpc>
            </a:pPr>
            <a:r>
              <a:rPr lang="en-US">
                <a:solidFill>
                  <a:srgbClr val="000000"/>
                </a:solidFill>
              </a:rPr>
              <a:t>Update annually up to 1 year after trial completion</a:t>
            </a:r>
            <a:endParaRPr lang="en-US"/>
          </a:p>
          <a:p>
            <a:endParaRPr lang="en-US"/>
          </a:p>
        </p:txBody>
      </p:sp>
    </p:spTree>
    <p:extLst>
      <p:ext uri="{BB962C8B-B14F-4D97-AF65-F5344CB8AC3E}">
        <p14:creationId xmlns:p14="http://schemas.microsoft.com/office/powerpoint/2010/main" val="3699812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9019" y="135979"/>
            <a:ext cx="10691531" cy="1004962"/>
          </a:xfrm>
        </p:spPr>
        <p:txBody>
          <a:bodyPr/>
          <a:lstStyle/>
          <a:p>
            <a:pPr algn="ctr"/>
            <a:r>
              <a:rPr lang="en-US"/>
              <a:t>Chop resources: </a:t>
            </a:r>
            <a:r>
              <a:rPr lang="en-US" sz="3200" i="1"/>
              <a:t>pre-study</a:t>
            </a:r>
          </a:p>
        </p:txBody>
      </p:sp>
      <p:graphicFrame>
        <p:nvGraphicFramePr>
          <p:cNvPr id="4" name="Table 3"/>
          <p:cNvGraphicFramePr>
            <a:graphicFrameLocks noGrp="1"/>
          </p:cNvGraphicFramePr>
          <p:nvPr>
            <p:extLst>
              <p:ext uri="{D42A27DB-BD31-4B8C-83A1-F6EECF244321}">
                <p14:modId xmlns:p14="http://schemas.microsoft.com/office/powerpoint/2010/main" val="674555656"/>
              </p:ext>
            </p:extLst>
          </p:nvPr>
        </p:nvGraphicFramePr>
        <p:xfrm>
          <a:off x="963827" y="1140941"/>
          <a:ext cx="9674514" cy="3327400"/>
        </p:xfrm>
        <a:graphic>
          <a:graphicData uri="http://schemas.openxmlformats.org/drawingml/2006/table">
            <a:tbl>
              <a:tblPr firstRow="1" bandRow="1">
                <a:tableStyleId>{5C22544A-7EE6-4342-B048-85BDC9FD1C3A}</a:tableStyleId>
              </a:tblPr>
              <a:tblGrid>
                <a:gridCol w="4547286">
                  <a:extLst>
                    <a:ext uri="{9D8B030D-6E8A-4147-A177-3AD203B41FA5}">
                      <a16:colId xmlns:a16="http://schemas.microsoft.com/office/drawing/2014/main" val="270628316"/>
                    </a:ext>
                  </a:extLst>
                </a:gridCol>
                <a:gridCol w="5127228">
                  <a:extLst>
                    <a:ext uri="{9D8B030D-6E8A-4147-A177-3AD203B41FA5}">
                      <a16:colId xmlns:a16="http://schemas.microsoft.com/office/drawing/2014/main" val="9330195"/>
                    </a:ext>
                  </a:extLst>
                </a:gridCol>
              </a:tblGrid>
              <a:tr h="370840">
                <a:tc gridSpan="2">
                  <a:txBody>
                    <a:bodyPr/>
                    <a:lstStyle/>
                    <a:p>
                      <a:pPr algn="ctr"/>
                      <a:r>
                        <a:rPr lang="en-US">
                          <a:solidFill>
                            <a:srgbClr val="000000"/>
                          </a:solidFill>
                        </a:rPr>
                        <a:t>CHOP</a:t>
                      </a:r>
                      <a:r>
                        <a:rPr lang="en-US" baseline="0">
                          <a:solidFill>
                            <a:srgbClr val="000000"/>
                          </a:solidFill>
                        </a:rPr>
                        <a:t> Resources</a:t>
                      </a:r>
                      <a:endParaRPr lang="en-US">
                        <a:solidFill>
                          <a:srgbClr val="000000"/>
                        </a:solidFill>
                      </a:endParaRPr>
                    </a:p>
                  </a:txBody>
                  <a:tcPr/>
                </a:tc>
                <a:tc hMerge="1">
                  <a:txBody>
                    <a:bodyPr/>
                    <a:lstStyle/>
                    <a:p>
                      <a:endParaRPr lang="en-US"/>
                    </a:p>
                  </a:txBody>
                  <a:tcPr/>
                </a:tc>
                <a:extLst>
                  <a:ext uri="{0D108BD9-81ED-4DB2-BD59-A6C34878D82A}">
                    <a16:rowId xmlns:a16="http://schemas.microsoft.com/office/drawing/2014/main" val="3455505005"/>
                  </a:ext>
                </a:extLst>
              </a:tr>
              <a:tr h="370840">
                <a:tc>
                  <a:txBody>
                    <a:bodyPr/>
                    <a:lstStyle/>
                    <a:p>
                      <a:pPr algn="ctr"/>
                      <a:endParaRPr lang="en-US" sz="1400" b="1">
                        <a:solidFill>
                          <a:srgbClr val="584B3D"/>
                        </a:solidFill>
                      </a:endParaRPr>
                    </a:p>
                    <a:p>
                      <a:pPr algn="ctr"/>
                      <a:endParaRPr lang="en-US" sz="1400" b="1">
                        <a:solidFill>
                          <a:srgbClr val="584B3D"/>
                        </a:solidFill>
                      </a:endParaRPr>
                    </a:p>
                    <a:p>
                      <a:pPr algn="ctr"/>
                      <a:r>
                        <a:rPr lang="en-US" sz="1400" b="1">
                          <a:solidFill>
                            <a:srgbClr val="584B3D"/>
                          </a:solidFill>
                        </a:rPr>
                        <a:t>Office of Collaborative and Corporate Research Contracts (OCCRC)</a:t>
                      </a:r>
                      <a:endParaRPr lang="en-US" sz="1400">
                        <a:solidFill>
                          <a:srgbClr val="584B3D"/>
                        </a:solidFill>
                      </a:endParaRPr>
                    </a:p>
                  </a:txBody>
                  <a:tcPr/>
                </a:tc>
                <a:tc>
                  <a:txBody>
                    <a:bodyPr/>
                    <a:lstStyle/>
                    <a:p>
                      <a:pPr marL="285750" indent="-285750">
                        <a:buFont typeface="Arial" panose="020B0604020202020204" pitchFamily="34" charset="0"/>
                        <a:buChar char="•"/>
                      </a:pPr>
                      <a:r>
                        <a:rPr lang="en-US" sz="1400">
                          <a:solidFill>
                            <a:srgbClr val="584B3D"/>
                          </a:solidFill>
                        </a:rPr>
                        <a:t>Confidential Disclosure Agreements</a:t>
                      </a:r>
                    </a:p>
                    <a:p>
                      <a:pPr marL="285750" indent="-285750">
                        <a:buFont typeface="Arial" panose="020B0604020202020204" pitchFamily="34" charset="0"/>
                        <a:buChar char="•"/>
                      </a:pPr>
                      <a:r>
                        <a:rPr lang="en-US" sz="1400">
                          <a:solidFill>
                            <a:srgbClr val="584B3D"/>
                          </a:solidFill>
                        </a:rPr>
                        <a:t>Material Transfer Agreements</a:t>
                      </a:r>
                    </a:p>
                    <a:p>
                      <a:pPr marL="285750" indent="-285750">
                        <a:buFont typeface="Arial" panose="020B0604020202020204" pitchFamily="34" charset="0"/>
                        <a:buChar char="•"/>
                      </a:pPr>
                      <a:r>
                        <a:rPr lang="en-US" sz="1400">
                          <a:solidFill>
                            <a:srgbClr val="584B3D"/>
                          </a:solidFill>
                        </a:rPr>
                        <a:t>Clinical Trial Agreements</a:t>
                      </a:r>
                    </a:p>
                    <a:p>
                      <a:pPr marL="285750" indent="-285750">
                        <a:buFont typeface="Arial" panose="020B0604020202020204" pitchFamily="34" charset="0"/>
                        <a:buChar char="•"/>
                      </a:pPr>
                      <a:r>
                        <a:rPr lang="en-US" sz="1400">
                          <a:solidFill>
                            <a:srgbClr val="584B3D"/>
                          </a:solidFill>
                        </a:rPr>
                        <a:t>Intellectual property management and technology commercialization</a:t>
                      </a:r>
                    </a:p>
                    <a:p>
                      <a:pPr marL="285750" indent="-285750">
                        <a:buFont typeface="Arial" panose="020B0604020202020204" pitchFamily="34" charset="0"/>
                        <a:buChar char="•"/>
                      </a:pPr>
                      <a:r>
                        <a:rPr lang="en-US" sz="1400">
                          <a:solidFill>
                            <a:srgbClr val="584B3D"/>
                          </a:solidFill>
                        </a:rPr>
                        <a:t>Contact: </a:t>
                      </a:r>
                      <a:r>
                        <a:rPr lang="en-US" sz="1400">
                          <a:solidFill>
                            <a:srgbClr val="584B3D"/>
                          </a:solidFill>
                          <a:hlinkClick r:id="rId2">
                            <a:extLst>
                              <a:ext uri="{A12FA001-AC4F-418D-AE19-62706E023703}">
                                <ahyp:hlinkClr xmlns:ahyp="http://schemas.microsoft.com/office/drawing/2018/hyperlinkcolor" val="tx"/>
                              </a:ext>
                            </a:extLst>
                          </a:hlinkClick>
                        </a:rPr>
                        <a:t>techtransfer@chop.edu</a:t>
                      </a:r>
                      <a:r>
                        <a:rPr lang="en-US" sz="1400">
                          <a:solidFill>
                            <a:srgbClr val="584B3D"/>
                          </a:solidFill>
                        </a:rPr>
                        <a:t> </a:t>
                      </a:r>
                    </a:p>
                    <a:p>
                      <a:endParaRPr lang="en-US" sz="1400">
                        <a:solidFill>
                          <a:srgbClr val="584B3D"/>
                        </a:solidFill>
                      </a:endParaRPr>
                    </a:p>
                  </a:txBody>
                  <a:tcPr/>
                </a:tc>
                <a:extLst>
                  <a:ext uri="{0D108BD9-81ED-4DB2-BD59-A6C34878D82A}">
                    <a16:rowId xmlns:a16="http://schemas.microsoft.com/office/drawing/2014/main" val="297200231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rgbClr val="584B3D"/>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rgbClr val="584B3D"/>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rgbClr val="584B3D"/>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rgbClr val="584B3D"/>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a:solidFill>
                            <a:srgbClr val="584B3D"/>
                          </a:solidFill>
                        </a:rPr>
                        <a:t>Clinical Research Support Office</a:t>
                      </a:r>
                      <a:r>
                        <a:rPr lang="en-US" sz="1400">
                          <a:solidFill>
                            <a:srgbClr val="584B3D"/>
                          </a:solidFill>
                        </a:rPr>
                        <a:t> (CRSO)</a:t>
                      </a:r>
                    </a:p>
                    <a:p>
                      <a:pPr algn="ctr"/>
                      <a:endParaRPr lang="en-US" sz="1400">
                        <a:solidFill>
                          <a:srgbClr val="584B3D"/>
                        </a:solidFill>
                      </a:endParaRPr>
                    </a:p>
                  </a:txBody>
                  <a:tcPr/>
                </a:tc>
                <a:tc>
                  <a:txBody>
                    <a:bodyPr/>
                    <a:lstStyle/>
                    <a:p>
                      <a:pPr marL="285750" indent="-285750">
                        <a:buFont typeface="Arial" panose="020B0604020202020204" pitchFamily="34" charset="0"/>
                        <a:buChar char="•"/>
                      </a:pPr>
                      <a:r>
                        <a:rPr lang="en-US" sz="1400">
                          <a:solidFill>
                            <a:srgbClr val="584B3D"/>
                          </a:solidFill>
                        </a:rPr>
                        <a:t>Research Staffing Core</a:t>
                      </a:r>
                    </a:p>
                    <a:p>
                      <a:pPr marL="285750" indent="-285750">
                        <a:buFont typeface="Arial" panose="020B0604020202020204" pitchFamily="34" charset="0"/>
                        <a:buChar char="•"/>
                      </a:pPr>
                      <a:r>
                        <a:rPr lang="en-US" sz="1400">
                          <a:solidFill>
                            <a:srgbClr val="584B3D"/>
                          </a:solidFill>
                        </a:rPr>
                        <a:t>Clinical Trials Financial Management</a:t>
                      </a:r>
                    </a:p>
                    <a:p>
                      <a:pPr marL="285750" indent="-285750">
                        <a:buFont typeface="Arial" panose="020B0604020202020204" pitchFamily="34" charset="0"/>
                        <a:buChar char="•"/>
                      </a:pPr>
                      <a:r>
                        <a:rPr lang="en-US" sz="1400">
                          <a:solidFill>
                            <a:srgbClr val="584B3D"/>
                          </a:solidFill>
                        </a:rPr>
                        <a:t>Oncore Clinical Trial Management</a:t>
                      </a:r>
                      <a:r>
                        <a:rPr lang="en-US" sz="1400" baseline="0">
                          <a:solidFill>
                            <a:srgbClr val="584B3D"/>
                          </a:solidFill>
                        </a:rPr>
                        <a:t> System Support</a:t>
                      </a:r>
                    </a:p>
                    <a:p>
                      <a:pPr marL="285750" indent="-285750">
                        <a:buFont typeface="Arial" panose="020B0604020202020204" pitchFamily="34" charset="0"/>
                        <a:buChar char="•"/>
                      </a:pPr>
                      <a:r>
                        <a:rPr lang="en-US" sz="1400" baseline="0" err="1">
                          <a:solidFill>
                            <a:srgbClr val="584B3D"/>
                          </a:solidFill>
                        </a:rPr>
                        <a:t>RedCap</a:t>
                      </a:r>
                      <a:r>
                        <a:rPr lang="en-US" sz="1400" baseline="0">
                          <a:solidFill>
                            <a:srgbClr val="584B3D"/>
                          </a:solidFill>
                        </a:rPr>
                        <a:t> Support</a:t>
                      </a:r>
                    </a:p>
                    <a:p>
                      <a:pPr marL="285750" indent="-285750">
                        <a:buFont typeface="Arial" panose="020B0604020202020204" pitchFamily="34" charset="0"/>
                        <a:buChar char="•"/>
                      </a:pPr>
                      <a:r>
                        <a:rPr lang="en-US" sz="1400" baseline="0">
                          <a:solidFill>
                            <a:srgbClr val="584B3D"/>
                          </a:solidFill>
                        </a:rPr>
                        <a:t>Recruitment Enhancement Core (REC)</a:t>
                      </a:r>
                    </a:p>
                    <a:p>
                      <a:pPr marL="285750" indent="-285750">
                        <a:buFont typeface="Arial" panose="020B0604020202020204" pitchFamily="34" charset="0"/>
                        <a:buChar char="•"/>
                      </a:pPr>
                      <a:r>
                        <a:rPr lang="en-US" sz="1400" baseline="0">
                          <a:solidFill>
                            <a:srgbClr val="584B3D"/>
                          </a:solidFill>
                        </a:rPr>
                        <a:t>IND/IDE Support</a:t>
                      </a:r>
                      <a:endParaRPr lang="en-US" sz="1400">
                        <a:solidFill>
                          <a:srgbClr val="584B3D"/>
                        </a:solidFill>
                      </a:endParaRPr>
                    </a:p>
                  </a:txBody>
                  <a:tcPr/>
                </a:tc>
                <a:extLst>
                  <a:ext uri="{0D108BD9-81ED-4DB2-BD59-A6C34878D82A}">
                    <a16:rowId xmlns:a16="http://schemas.microsoft.com/office/drawing/2014/main" val="3754079417"/>
                  </a:ext>
                </a:extLst>
              </a:tr>
            </a:tbl>
          </a:graphicData>
        </a:graphic>
      </p:graphicFrame>
    </p:spTree>
    <p:extLst>
      <p:ext uri="{BB962C8B-B14F-4D97-AF65-F5344CB8AC3E}">
        <p14:creationId xmlns:p14="http://schemas.microsoft.com/office/powerpoint/2010/main" val="3242015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4305" y="148281"/>
            <a:ext cx="10691531" cy="992660"/>
          </a:xfrm>
        </p:spPr>
        <p:txBody>
          <a:bodyPr/>
          <a:lstStyle/>
          <a:p>
            <a:pPr algn="ctr"/>
            <a:r>
              <a:rPr lang="en-US" dirty="0"/>
              <a:t>Chop resources: </a:t>
            </a:r>
            <a:r>
              <a:rPr lang="en-US" sz="3200" i="1" dirty="0"/>
              <a:t>pre-study</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73256733"/>
              </p:ext>
            </p:extLst>
          </p:nvPr>
        </p:nvGraphicFramePr>
        <p:xfrm>
          <a:off x="1560082" y="1140941"/>
          <a:ext cx="8451195" cy="4965712"/>
        </p:xfrm>
        <a:graphic>
          <a:graphicData uri="http://schemas.openxmlformats.org/drawingml/2006/table">
            <a:tbl>
              <a:tblPr firstRow="1" bandRow="1">
                <a:tableStyleId>{5C22544A-7EE6-4342-B048-85BDC9FD1C3A}</a:tableStyleId>
              </a:tblPr>
              <a:tblGrid>
                <a:gridCol w="3188044">
                  <a:extLst>
                    <a:ext uri="{9D8B030D-6E8A-4147-A177-3AD203B41FA5}">
                      <a16:colId xmlns:a16="http://schemas.microsoft.com/office/drawing/2014/main" val="270628316"/>
                    </a:ext>
                  </a:extLst>
                </a:gridCol>
                <a:gridCol w="5263151">
                  <a:extLst>
                    <a:ext uri="{9D8B030D-6E8A-4147-A177-3AD203B41FA5}">
                      <a16:colId xmlns:a16="http://schemas.microsoft.com/office/drawing/2014/main" val="9330195"/>
                    </a:ext>
                  </a:extLst>
                </a:gridCol>
              </a:tblGrid>
              <a:tr h="0">
                <a:tc gridSpan="2">
                  <a:txBody>
                    <a:bodyPr/>
                    <a:lstStyle/>
                    <a:p>
                      <a:pPr algn="ctr"/>
                      <a:r>
                        <a:rPr lang="en-US" dirty="0">
                          <a:solidFill>
                            <a:srgbClr val="000000"/>
                          </a:solidFill>
                        </a:rPr>
                        <a:t>CHOP</a:t>
                      </a:r>
                      <a:r>
                        <a:rPr lang="en-US" baseline="0" dirty="0">
                          <a:solidFill>
                            <a:srgbClr val="000000"/>
                          </a:solidFill>
                        </a:rPr>
                        <a:t> Resources</a:t>
                      </a:r>
                      <a:endParaRPr lang="en-US" dirty="0">
                        <a:solidFill>
                          <a:srgbClr val="000000"/>
                        </a:solidFill>
                      </a:endParaRPr>
                    </a:p>
                  </a:txBody>
                  <a:tcPr/>
                </a:tc>
                <a:tc hMerge="1">
                  <a:txBody>
                    <a:bodyPr/>
                    <a:lstStyle/>
                    <a:p>
                      <a:endParaRPr lang="en-US"/>
                    </a:p>
                  </a:txBody>
                  <a:tcPr/>
                </a:tc>
                <a:extLst>
                  <a:ext uri="{0D108BD9-81ED-4DB2-BD59-A6C34878D82A}">
                    <a16:rowId xmlns:a16="http://schemas.microsoft.com/office/drawing/2014/main" val="3455505005"/>
                  </a:ext>
                </a:extLst>
              </a:tr>
              <a:tr h="1162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b="1">
                        <a:solidFill>
                          <a:srgbClr val="584B3D"/>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rgbClr val="584B3D"/>
                          </a:solidFill>
                        </a:rPr>
                        <a:t>CHOP Institutional</a:t>
                      </a:r>
                      <a:r>
                        <a:rPr lang="en-US" sz="1600" b="1" baseline="0">
                          <a:solidFill>
                            <a:srgbClr val="584B3D"/>
                          </a:solidFill>
                        </a:rPr>
                        <a:t> Review Board (I</a:t>
                      </a:r>
                      <a:r>
                        <a:rPr lang="en-US" sz="1600" b="1">
                          <a:solidFill>
                            <a:srgbClr val="584B3D"/>
                          </a:solidFill>
                        </a:rPr>
                        <a:t>RB)</a:t>
                      </a:r>
                      <a:endParaRPr lang="en-US" sz="1600">
                        <a:solidFill>
                          <a:srgbClr val="584B3D"/>
                        </a:solidFill>
                      </a:endParaRPr>
                    </a:p>
                  </a:txBody>
                  <a:tcPr/>
                </a:tc>
                <a:tc>
                  <a:txBody>
                    <a:bodyPr/>
                    <a:lstStyle/>
                    <a:p>
                      <a:r>
                        <a:rPr lang="en-US" sz="1400" b="0" i="0" u="none" strike="noStrike" kern="1200" baseline="0">
                          <a:solidFill>
                            <a:srgbClr val="584B3D"/>
                          </a:solidFill>
                          <a:latin typeface="+mn-lt"/>
                          <a:ea typeface="+mn-ea"/>
                          <a:cs typeface="+mn-cs"/>
                        </a:rPr>
                        <a:t>IRB webpage </a:t>
                      </a:r>
                      <a:r>
                        <a:rPr lang="pt-BR" sz="1400" b="0" i="0" u="none" strike="noStrike" baseline="0">
                          <a:solidFill>
                            <a:srgbClr val="584B3D"/>
                          </a:solidFill>
                          <a:latin typeface="+mn-lt"/>
                        </a:rPr>
                        <a:t>(</a:t>
                      </a:r>
                      <a:r>
                        <a:rPr lang="pt-BR" sz="1400" b="0" i="0" u="sng" strike="noStrike" baseline="0">
                          <a:solidFill>
                            <a:srgbClr val="584B3D"/>
                          </a:solidFill>
                          <a:latin typeface="+mn-lt"/>
                          <a:hlinkClick r:id="rId2"/>
                        </a:rPr>
                        <a:t>https://irb.research.chop.edu</a:t>
                      </a:r>
                      <a:r>
                        <a:rPr lang="pt-BR" sz="1400" b="0" i="0" u="none" strike="noStrike" baseline="0">
                          <a:solidFill>
                            <a:srgbClr val="584B3D"/>
                          </a:solidFill>
                          <a:latin typeface="+mn-lt"/>
                        </a:rPr>
                        <a:t>) for</a:t>
                      </a:r>
                    </a:p>
                    <a:p>
                      <a:pPr marL="285750" indent="-285750">
                        <a:buFont typeface="Arial" panose="020B0604020202020204" pitchFamily="34" charset="0"/>
                        <a:buChar char="•"/>
                      </a:pPr>
                      <a:r>
                        <a:rPr lang="en-US" sz="1400">
                          <a:solidFill>
                            <a:srgbClr val="584B3D"/>
                          </a:solidFill>
                          <a:latin typeface="+mn-lt"/>
                        </a:rPr>
                        <a:t>Protocol templates</a:t>
                      </a:r>
                    </a:p>
                    <a:p>
                      <a:pPr marL="285750" indent="-285750">
                        <a:buFont typeface="Arial" panose="020B0604020202020204" pitchFamily="34" charset="0"/>
                        <a:buChar char="•"/>
                      </a:pPr>
                      <a:r>
                        <a:rPr lang="en-US" sz="1400">
                          <a:solidFill>
                            <a:srgbClr val="584B3D"/>
                          </a:solidFill>
                          <a:latin typeface="+mn-lt"/>
                        </a:rPr>
                        <a:t>Informed</a:t>
                      </a:r>
                      <a:r>
                        <a:rPr lang="en-US" sz="1400" baseline="0">
                          <a:solidFill>
                            <a:srgbClr val="584B3D"/>
                          </a:solidFill>
                          <a:latin typeface="+mn-lt"/>
                        </a:rPr>
                        <a:t> consent templates</a:t>
                      </a:r>
                    </a:p>
                  </a:txBody>
                  <a:tcPr/>
                </a:tc>
                <a:extLst>
                  <a:ext uri="{0D108BD9-81ED-4DB2-BD59-A6C34878D82A}">
                    <a16:rowId xmlns:a16="http://schemas.microsoft.com/office/drawing/2014/main" val="2972002315"/>
                  </a:ext>
                </a:extLst>
              </a:tr>
              <a:tr h="1852387">
                <a:tc>
                  <a:txBody>
                    <a:bodyPr/>
                    <a:lstStyle/>
                    <a:p>
                      <a:pPr algn="ctr"/>
                      <a:endParaRPr lang="en-US" sz="1600" b="1">
                        <a:solidFill>
                          <a:srgbClr val="584B3D"/>
                        </a:solidFill>
                        <a:hlinkClick r:id="rId3"/>
                      </a:endParaRPr>
                    </a:p>
                    <a:p>
                      <a:pPr algn="ctr"/>
                      <a:endParaRPr lang="en-US" sz="1600" b="1">
                        <a:solidFill>
                          <a:srgbClr val="584B3D"/>
                        </a:solidFill>
                        <a:hlinkClick r:id="rId3"/>
                      </a:endParaRPr>
                    </a:p>
                    <a:p>
                      <a:pPr marL="0" indent="0" algn="ctr" fontAlgn="ctr">
                        <a:buNone/>
                      </a:pPr>
                      <a:r>
                        <a:rPr lang="en-US" sz="1600" b="1">
                          <a:solidFill>
                            <a:srgbClr val="584B3D"/>
                          </a:solidFill>
                        </a:rPr>
                        <a:t>Clinical Trials Financial Management</a:t>
                      </a:r>
                      <a:r>
                        <a:rPr lang="en-US" sz="1600">
                          <a:solidFill>
                            <a:srgbClr val="584B3D"/>
                          </a:solidFill>
                        </a:rPr>
                        <a:t> (CTFM)</a:t>
                      </a:r>
                    </a:p>
                  </a:txBody>
                  <a:tcPr/>
                </a:tc>
                <a:tc>
                  <a:txBody>
                    <a:bodyPr/>
                    <a:lstStyle/>
                    <a:p>
                      <a:pPr marL="285750" indent="-285750">
                        <a:buFont typeface="Arial" panose="020B0604020202020204" pitchFamily="34" charset="0"/>
                        <a:buChar char="•"/>
                      </a:pPr>
                      <a:r>
                        <a:rPr lang="en-US" sz="1400" dirty="0">
                          <a:solidFill>
                            <a:srgbClr val="584B3D"/>
                          </a:solidFill>
                        </a:rPr>
                        <a:t>Prepares “Pricing Requests” for “Patient Care” costs for non-industry proposals for grants and budget proposals.</a:t>
                      </a:r>
                    </a:p>
                    <a:p>
                      <a:pPr marL="285750" indent="-285750">
                        <a:buFont typeface="Arial" panose="020B0604020202020204" pitchFamily="34" charset="0"/>
                        <a:buChar char="•"/>
                      </a:pPr>
                      <a:r>
                        <a:rPr lang="en-US" sz="1400" dirty="0">
                          <a:solidFill>
                            <a:srgbClr val="584B3D"/>
                          </a:solidFill>
                        </a:rPr>
                        <a:t>Can review finalized protocols and informed consents for billable procedures and submission (upon request).</a:t>
                      </a:r>
                    </a:p>
                    <a:p>
                      <a:pPr marL="285750" indent="-285750">
                        <a:buFont typeface="Arial" panose="020B0604020202020204" pitchFamily="34" charset="0"/>
                        <a:buChar char="•"/>
                      </a:pPr>
                      <a:r>
                        <a:rPr lang="en-US" sz="1400" dirty="0">
                          <a:solidFill>
                            <a:srgbClr val="584B3D"/>
                          </a:solidFill>
                        </a:rPr>
                        <a:t>Reviews protocol amendments, upon request, for budget implications</a:t>
                      </a:r>
                    </a:p>
                    <a:p>
                      <a:pPr marL="285750" indent="-285750">
                        <a:buFont typeface="Arial" panose="020B0604020202020204" pitchFamily="34" charset="0"/>
                        <a:buChar char="•"/>
                      </a:pPr>
                      <a:r>
                        <a:rPr lang="en-US" sz="1400" dirty="0">
                          <a:solidFill>
                            <a:srgbClr val="584B3D"/>
                          </a:solidFill>
                        </a:rPr>
                        <a:t>Contact: </a:t>
                      </a:r>
                      <a:r>
                        <a:rPr lang="en-US" sz="1400" dirty="0" err="1">
                          <a:solidFill>
                            <a:srgbClr val="584B3D"/>
                          </a:solidFill>
                          <a:hlinkClick r:id="rId4"/>
                        </a:rPr>
                        <a:t>CTFM@chop.edu</a:t>
                      </a:r>
                      <a:r>
                        <a:rPr lang="en-US" sz="1400" dirty="0">
                          <a:solidFill>
                            <a:srgbClr val="584B3D"/>
                          </a:solidFill>
                        </a:rPr>
                        <a:t> </a:t>
                      </a:r>
                    </a:p>
                  </a:txBody>
                  <a:tcPr/>
                </a:tc>
                <a:extLst>
                  <a:ext uri="{0D108BD9-81ED-4DB2-BD59-A6C34878D82A}">
                    <a16:rowId xmlns:a16="http://schemas.microsoft.com/office/drawing/2014/main" val="3754079417"/>
                  </a:ext>
                </a:extLst>
              </a:tr>
              <a:tr h="91228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1" dirty="0">
                        <a:solidFill>
                          <a:srgbClr val="584B3D"/>
                        </a:solidFill>
                        <a:hlinkClick r:id="rId5"/>
                      </a:endParaRPr>
                    </a:p>
                    <a:p>
                      <a:pPr marL="0" indent="0" algn="ctr" fontAlgn="ctr">
                        <a:buNone/>
                      </a:pPr>
                      <a:r>
                        <a:rPr lang="en-US" sz="1600" b="1" dirty="0">
                          <a:solidFill>
                            <a:srgbClr val="584B3D"/>
                          </a:solidFill>
                        </a:rPr>
                        <a:t>Sponsored Projects and Research Business Management</a:t>
                      </a:r>
                      <a:endParaRPr lang="en-US" sz="1600" dirty="0">
                        <a:solidFill>
                          <a:srgbClr val="584B3D"/>
                        </a:solidFill>
                      </a:endParaRPr>
                    </a:p>
                  </a:txBody>
                  <a:tcPr/>
                </a:tc>
                <a:tc>
                  <a:txBody>
                    <a:bodyPr/>
                    <a:lstStyle/>
                    <a:p>
                      <a:pPr marL="285750" indent="-285750">
                        <a:buFont typeface="Arial" panose="020B0604020202020204" pitchFamily="34" charset="0"/>
                        <a:buChar char="•"/>
                      </a:pPr>
                      <a:r>
                        <a:rPr lang="en-US" sz="1400" dirty="0">
                          <a:solidFill>
                            <a:srgbClr val="584B3D"/>
                          </a:solidFill>
                        </a:rPr>
                        <a:t>Grants/Award management,</a:t>
                      </a:r>
                      <a:r>
                        <a:rPr lang="en-US" sz="1400" baseline="0" dirty="0">
                          <a:solidFill>
                            <a:srgbClr val="584B3D"/>
                          </a:solidFill>
                        </a:rPr>
                        <a:t> negotiation and subcontracting</a:t>
                      </a:r>
                      <a:r>
                        <a:rPr lang="en-US" sz="1400" dirty="0">
                          <a:solidFill>
                            <a:srgbClr val="584B3D"/>
                          </a:solidFill>
                        </a:rPr>
                        <a:t> Budget creation support</a:t>
                      </a:r>
                    </a:p>
                    <a:p>
                      <a:pPr marL="285750" indent="-285750">
                        <a:buFont typeface="Arial" panose="020B0604020202020204" pitchFamily="34" charset="0"/>
                        <a:buChar char="•"/>
                      </a:pPr>
                      <a:r>
                        <a:rPr lang="en-US" sz="1400" dirty="0">
                          <a:solidFill>
                            <a:srgbClr val="584B3D"/>
                          </a:solidFill>
                        </a:rPr>
                        <a:t>Institutional </a:t>
                      </a:r>
                      <a:r>
                        <a:rPr lang="en-US" sz="1400" dirty="0">
                          <a:solidFill>
                            <a:srgbClr val="000000"/>
                          </a:solidFill>
                        </a:rPr>
                        <a:t>approvals and signatures</a:t>
                      </a:r>
                    </a:p>
                    <a:p>
                      <a:pPr marL="285750" indent="-285750">
                        <a:buFont typeface="Arial" panose="020B0604020202020204" pitchFamily="34" charset="0"/>
                        <a:buChar char="•"/>
                      </a:pPr>
                      <a:r>
                        <a:rPr lang="en-US" sz="1400" dirty="0">
                          <a:solidFill>
                            <a:srgbClr val="000000"/>
                          </a:solidFill>
                        </a:rPr>
                        <a:t>Contact</a:t>
                      </a:r>
                      <a:r>
                        <a:rPr lang="en-US" sz="1400" baseline="0" dirty="0">
                          <a:solidFill>
                            <a:srgbClr val="000000"/>
                          </a:solidFill>
                        </a:rPr>
                        <a:t> Brent Bell at </a:t>
                      </a:r>
                      <a:r>
                        <a:rPr lang="en-US" sz="1400" baseline="0" dirty="0" err="1">
                          <a:solidFill>
                            <a:srgbClr val="000000"/>
                          </a:solidFill>
                          <a:hlinkClick r:id="rId6"/>
                        </a:rPr>
                        <a:t>bellb@chop.edu</a:t>
                      </a:r>
                      <a:r>
                        <a:rPr lang="en-US" sz="1400" dirty="0">
                          <a:solidFill>
                            <a:srgbClr val="000000"/>
                          </a:solidFill>
                        </a:rPr>
                        <a:t>, 267-425-0509</a:t>
                      </a:r>
                    </a:p>
                    <a:p>
                      <a:pPr marL="285750" indent="-285750">
                        <a:buFont typeface="Arial" panose="020B0604020202020204" pitchFamily="34" charset="0"/>
                        <a:buChar char="•"/>
                      </a:pPr>
                      <a:r>
                        <a:rPr lang="en-US" sz="1400" dirty="0">
                          <a:solidFill>
                            <a:srgbClr val="000000"/>
                          </a:solidFill>
                        </a:rPr>
                        <a:t>Find</a:t>
                      </a:r>
                      <a:r>
                        <a:rPr lang="en-US" sz="1400" baseline="0" dirty="0">
                          <a:solidFill>
                            <a:srgbClr val="000000"/>
                          </a:solidFill>
                        </a:rPr>
                        <a:t> your Pre- and Post- Award team at </a:t>
                      </a:r>
                      <a:r>
                        <a:rPr lang="en-US" sz="1400" u="sng" kern="1200" dirty="0">
                          <a:solidFill>
                            <a:srgbClr val="000000"/>
                          </a:solidFill>
                          <a:effectLst/>
                          <a:latin typeface="+mn-lt"/>
                          <a:ea typeface="+mn-ea"/>
                          <a:cs typeface="+mn-cs"/>
                          <a:hlinkClick r:id="rId7"/>
                        </a:rPr>
                        <a:t>https://</a:t>
                      </a:r>
                      <a:r>
                        <a:rPr lang="en-US" sz="1400" u="sng" kern="1200" dirty="0" err="1">
                          <a:solidFill>
                            <a:srgbClr val="000000"/>
                          </a:solidFill>
                          <a:effectLst/>
                          <a:latin typeface="+mn-lt"/>
                          <a:ea typeface="+mn-ea"/>
                          <a:cs typeface="+mn-cs"/>
                          <a:hlinkClick r:id="rId7"/>
                        </a:rPr>
                        <a:t>sprbm.research.chop.edu</a:t>
                      </a:r>
                      <a:r>
                        <a:rPr lang="en-US" sz="1400" u="sng" kern="1200" dirty="0">
                          <a:solidFill>
                            <a:srgbClr val="000000"/>
                          </a:solidFill>
                          <a:effectLst/>
                          <a:latin typeface="+mn-lt"/>
                          <a:ea typeface="+mn-ea"/>
                          <a:cs typeface="+mn-cs"/>
                          <a:hlinkClick r:id="rId7"/>
                        </a:rPr>
                        <a:t>/</a:t>
                      </a:r>
                      <a:r>
                        <a:rPr lang="en-US" sz="1400" kern="1200" dirty="0">
                          <a:solidFill>
                            <a:srgbClr val="000000"/>
                          </a:solidFill>
                          <a:effectLst/>
                          <a:latin typeface="+mn-lt"/>
                          <a:ea typeface="+mn-ea"/>
                          <a:cs typeface="+mn-cs"/>
                        </a:rPr>
                        <a:t> or email </a:t>
                      </a:r>
                      <a:r>
                        <a:rPr lang="en-US" sz="1400" u="sng" kern="1200" dirty="0" err="1">
                          <a:solidFill>
                            <a:srgbClr val="000000"/>
                          </a:solidFill>
                          <a:effectLst/>
                          <a:latin typeface="+mn-lt"/>
                          <a:ea typeface="+mn-ea"/>
                          <a:cs typeface="+mn-cs"/>
                          <a:hlinkClick r:id="rId8"/>
                        </a:rPr>
                        <a:t>stokes@chop.edu</a:t>
                      </a:r>
                      <a:r>
                        <a:rPr lang="en-US" sz="1400" u="sng" kern="1200" dirty="0">
                          <a:solidFill>
                            <a:srgbClr val="000000"/>
                          </a:solidFill>
                          <a:effectLst/>
                          <a:latin typeface="+mn-lt"/>
                          <a:ea typeface="+mn-ea"/>
                          <a:cs typeface="+mn-cs"/>
                        </a:rPr>
                        <a:t> </a:t>
                      </a:r>
                      <a:endParaRPr lang="en-US" sz="1400" dirty="0">
                        <a:solidFill>
                          <a:srgbClr val="000000"/>
                        </a:solidFill>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1076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Investigational drug service resources</a:t>
            </a:r>
          </a:p>
        </p:txBody>
      </p:sp>
      <p:sp>
        <p:nvSpPr>
          <p:cNvPr id="3" name="Content Placeholder 2"/>
          <p:cNvSpPr>
            <a:spLocks noGrp="1"/>
          </p:cNvSpPr>
          <p:nvPr>
            <p:ph idx="1"/>
          </p:nvPr>
        </p:nvSpPr>
        <p:spPr>
          <a:xfrm>
            <a:off x="599334" y="1301578"/>
            <a:ext cx="11010900" cy="5358713"/>
          </a:xfrm>
        </p:spPr>
        <p:txBody>
          <a:bodyPr vert="horz" lIns="91440" tIns="45720" rIns="91440" bIns="45720" rtlCol="0" anchor="t">
            <a:normAutofit/>
          </a:bodyPr>
          <a:lstStyle/>
          <a:p>
            <a:pPr>
              <a:lnSpc>
                <a:spcPct val="150000"/>
              </a:lnSpc>
            </a:pPr>
            <a:r>
              <a:rPr lang="en-US" sz="2000">
                <a:solidFill>
                  <a:srgbClr val="000000"/>
                </a:solidFill>
              </a:rPr>
              <a:t>The IDS Pharmacy is available to address questions related to specific practice areas, drugs, drug dosage, dosage form, and can assist the clinical investigator with a broad range of study related functions on a fee-for-service basis. Services include*:</a:t>
            </a:r>
          </a:p>
          <a:p>
            <a:pPr lvl="1">
              <a:lnSpc>
                <a:spcPct val="150000"/>
              </a:lnSpc>
            </a:pPr>
            <a:r>
              <a:rPr lang="en-US" sz="2000">
                <a:solidFill>
                  <a:srgbClr val="000000"/>
                </a:solidFill>
              </a:rPr>
              <a:t> initial review of investigational protocols and administration of study drug </a:t>
            </a:r>
          </a:p>
          <a:p>
            <a:pPr lvl="1">
              <a:lnSpc>
                <a:spcPct val="150000"/>
              </a:lnSpc>
            </a:pPr>
            <a:r>
              <a:rPr lang="en-US" sz="2000">
                <a:solidFill>
                  <a:srgbClr val="000000"/>
                </a:solidFill>
              </a:rPr>
              <a:t> investigational drug storage/preparation/dispensing</a:t>
            </a:r>
          </a:p>
          <a:p>
            <a:pPr lvl="1">
              <a:lnSpc>
                <a:spcPct val="150000"/>
              </a:lnSpc>
            </a:pPr>
            <a:r>
              <a:rPr lang="en-US" sz="2000">
                <a:solidFill>
                  <a:srgbClr val="000000"/>
                </a:solidFill>
              </a:rPr>
              <a:t>literature reviews</a:t>
            </a:r>
          </a:p>
          <a:p>
            <a:pPr lvl="1">
              <a:lnSpc>
                <a:spcPct val="150000"/>
              </a:lnSpc>
            </a:pPr>
            <a:r>
              <a:rPr lang="en-US" sz="2000">
                <a:solidFill>
                  <a:srgbClr val="000000"/>
                </a:solidFill>
              </a:rPr>
              <a:t>pharmacokinetics evaluations or other services that may be required as part of the study</a:t>
            </a:r>
          </a:p>
          <a:p>
            <a:pPr>
              <a:lnSpc>
                <a:spcPct val="150000"/>
              </a:lnSpc>
            </a:pPr>
            <a:r>
              <a:rPr lang="en-US" sz="2000">
                <a:solidFill>
                  <a:srgbClr val="000000"/>
                </a:solidFill>
                <a:latin typeface="Georgia"/>
              </a:rPr>
              <a:t>Contact the IDS Pharmacy via email </a:t>
            </a:r>
            <a:r>
              <a:rPr lang="en-US" sz="2000">
                <a:solidFill>
                  <a:srgbClr val="000000"/>
                </a:solidFill>
                <a:latin typeface="Georgia"/>
                <a:hlinkClick r:id="rId2">
                  <a:extLst>
                    <a:ext uri="{A12FA001-AC4F-418D-AE19-62706E023703}">
                      <ahyp:hlinkClr xmlns:ahyp="http://schemas.microsoft.com/office/drawing/2018/hyperlinkcolor" val="tx"/>
                    </a:ext>
                  </a:extLst>
                </a:hlinkClick>
              </a:rPr>
              <a:t>InvestigationalPharmacy@chop.edu</a:t>
            </a:r>
            <a:r>
              <a:rPr lang="en-US" sz="2000">
                <a:solidFill>
                  <a:srgbClr val="000000"/>
                </a:solidFill>
                <a:latin typeface="Georgia"/>
              </a:rPr>
              <a:t> </a:t>
            </a:r>
            <a:endParaRPr lang="en-US" sz="2000">
              <a:solidFill>
                <a:srgbClr val="000000"/>
              </a:solidFill>
            </a:endParaRPr>
          </a:p>
          <a:p>
            <a:pPr marL="457200" lvl="1" indent="0">
              <a:lnSpc>
                <a:spcPct val="150000"/>
              </a:lnSpc>
              <a:buNone/>
            </a:pPr>
            <a:r>
              <a:rPr lang="en-US" sz="2000">
                <a:solidFill>
                  <a:srgbClr val="000000"/>
                </a:solidFill>
              </a:rPr>
              <a:t>*For a full list of services, please visit the IDS website (</a:t>
            </a:r>
            <a:r>
              <a:rPr lang="en-US" sz="2000">
                <a:hlinkClick r:id="rId3"/>
              </a:rPr>
              <a:t>https://www.research.chop.edu/investigational-drug-service</a:t>
            </a:r>
            <a:r>
              <a:rPr lang="en-US" sz="2000"/>
              <a:t>)</a:t>
            </a:r>
            <a:endParaRPr lang="en-US" sz="2000">
              <a:solidFill>
                <a:srgbClr val="000000"/>
              </a:solidFill>
            </a:endParaRPr>
          </a:p>
          <a:p>
            <a:endParaRPr lang="en-US"/>
          </a:p>
        </p:txBody>
      </p:sp>
    </p:spTree>
    <p:extLst>
      <p:ext uri="{BB962C8B-B14F-4D97-AF65-F5344CB8AC3E}">
        <p14:creationId xmlns:p14="http://schemas.microsoft.com/office/powerpoint/2010/main" val="1138198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Biostatistical support</a:t>
            </a:r>
          </a:p>
        </p:txBody>
      </p:sp>
      <p:sp>
        <p:nvSpPr>
          <p:cNvPr id="3" name="Content Placeholder 2"/>
          <p:cNvSpPr>
            <a:spLocks noGrp="1"/>
          </p:cNvSpPr>
          <p:nvPr>
            <p:ph idx="1"/>
          </p:nvPr>
        </p:nvSpPr>
        <p:spPr>
          <a:xfrm>
            <a:off x="759018" y="1820562"/>
            <a:ext cx="10691531" cy="4408741"/>
          </a:xfrm>
        </p:spPr>
        <p:txBody>
          <a:bodyPr/>
          <a:lstStyle/>
          <a:p>
            <a:pPr marL="0" fontAlgn="ctr">
              <a:spcBef>
                <a:spcPts val="0"/>
              </a:spcBef>
            </a:pPr>
            <a:r>
              <a:rPr lang="en-US" b="1">
                <a:solidFill>
                  <a:srgbClr val="000000"/>
                </a:solidFill>
                <a:latin typeface="+mn-lt"/>
              </a:rPr>
              <a:t>CHOP Biostatistics and Data Management Core (BDMC)</a:t>
            </a:r>
            <a:endParaRPr lang="en-US">
              <a:latin typeface="+mn-lt"/>
            </a:endParaRPr>
          </a:p>
          <a:p>
            <a:pPr marL="457200" lvl="1" fontAlgn="ctr">
              <a:spcBef>
                <a:spcPts val="0"/>
              </a:spcBef>
            </a:pPr>
            <a:r>
              <a:rPr lang="en-US">
                <a:solidFill>
                  <a:srgbClr val="000000"/>
                </a:solidFill>
                <a:latin typeface="+mn-lt"/>
              </a:rPr>
              <a:t>Free consults and PhD statisticians for percent effort</a:t>
            </a:r>
            <a:endParaRPr lang="en-US">
              <a:latin typeface="+mn-lt"/>
            </a:endParaRPr>
          </a:p>
          <a:p>
            <a:pPr marL="457200" lvl="1" fontAlgn="ctr">
              <a:spcBef>
                <a:spcPts val="0"/>
              </a:spcBef>
            </a:pPr>
            <a:r>
              <a:rPr lang="en-US">
                <a:solidFill>
                  <a:srgbClr val="000000"/>
                </a:solidFill>
                <a:latin typeface="+mn-lt"/>
              </a:rPr>
              <a:t>Visit: </a:t>
            </a:r>
            <a:r>
              <a:rPr lang="en-US">
                <a:hlinkClick r:id="rId2"/>
              </a:rPr>
              <a:t>https://www.research.chop.edu/biostatistics-data-management/contact</a:t>
            </a:r>
            <a:endParaRPr lang="en-US"/>
          </a:p>
          <a:p>
            <a:pPr marL="228600" lvl="1" indent="0" fontAlgn="ctr">
              <a:spcBef>
                <a:spcPts val="0"/>
              </a:spcBef>
              <a:buNone/>
            </a:pPr>
            <a:endParaRPr lang="en-US">
              <a:latin typeface="+mn-lt"/>
            </a:endParaRPr>
          </a:p>
          <a:p>
            <a:pPr marL="0" fontAlgn="ctr">
              <a:spcBef>
                <a:spcPts val="0"/>
              </a:spcBef>
            </a:pPr>
            <a:endParaRPr lang="en-US">
              <a:latin typeface="+mn-lt"/>
            </a:endParaRPr>
          </a:p>
          <a:p>
            <a:pPr marL="0" fontAlgn="ctr">
              <a:spcBef>
                <a:spcPts val="0"/>
              </a:spcBef>
            </a:pPr>
            <a:r>
              <a:rPr lang="en-US" b="1">
                <a:solidFill>
                  <a:srgbClr val="000000"/>
                </a:solidFill>
                <a:latin typeface="+mn-lt"/>
              </a:rPr>
              <a:t>Westat</a:t>
            </a:r>
            <a:endParaRPr lang="en-US">
              <a:latin typeface="+mn-lt"/>
            </a:endParaRPr>
          </a:p>
          <a:p>
            <a:pPr marL="457200" lvl="1" fontAlgn="ctr">
              <a:spcBef>
                <a:spcPts val="0"/>
              </a:spcBef>
            </a:pPr>
            <a:r>
              <a:rPr lang="en-US">
                <a:solidFill>
                  <a:srgbClr val="000000"/>
                </a:solidFill>
                <a:latin typeface="+mn-lt"/>
              </a:rPr>
              <a:t>Free consults from BS/PhD statisticians</a:t>
            </a:r>
          </a:p>
          <a:p>
            <a:pPr marL="457200" lvl="1" fontAlgn="ctr">
              <a:spcBef>
                <a:spcPts val="0"/>
              </a:spcBef>
            </a:pPr>
            <a:r>
              <a:rPr lang="en-US">
                <a:solidFill>
                  <a:srgbClr val="000000"/>
                </a:solidFill>
                <a:latin typeface="+mn-lt"/>
              </a:rPr>
              <a:t>Other services available</a:t>
            </a:r>
            <a:endParaRPr lang="en-US">
              <a:latin typeface="+mn-lt"/>
            </a:endParaRPr>
          </a:p>
        </p:txBody>
      </p:sp>
    </p:spTree>
    <p:extLst>
      <p:ext uri="{BB962C8B-B14F-4D97-AF65-F5344CB8AC3E}">
        <p14:creationId xmlns:p14="http://schemas.microsoft.com/office/powerpoint/2010/main" val="3251066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Trial master file: EMA 2013</a:t>
            </a:r>
          </a:p>
        </p:txBody>
      </p:sp>
      <p:sp>
        <p:nvSpPr>
          <p:cNvPr id="3" name="Content Placeholder 2"/>
          <p:cNvSpPr>
            <a:spLocks noGrp="1"/>
          </p:cNvSpPr>
          <p:nvPr>
            <p:ph idx="1"/>
          </p:nvPr>
        </p:nvSpPr>
        <p:spPr>
          <a:xfrm>
            <a:off x="759019" y="1548714"/>
            <a:ext cx="10691531" cy="4629664"/>
          </a:xfrm>
        </p:spPr>
        <p:txBody>
          <a:bodyPr>
            <a:normAutofit/>
          </a:bodyPr>
          <a:lstStyle/>
          <a:p>
            <a:r>
              <a:rPr lang="en-US">
                <a:solidFill>
                  <a:srgbClr val="000000"/>
                </a:solidFill>
              </a:rPr>
              <a:t>All of the essential documents (from all study sites), and documentation developed/created during the study</a:t>
            </a:r>
          </a:p>
          <a:p>
            <a:r>
              <a:rPr lang="en-US">
                <a:solidFill>
                  <a:srgbClr val="000000"/>
                </a:solidFill>
              </a:rPr>
              <a:t>Must be sufficient to adequately reconstruct</a:t>
            </a:r>
          </a:p>
          <a:p>
            <a:pPr lvl="1"/>
            <a:r>
              <a:rPr lang="en-US">
                <a:solidFill>
                  <a:srgbClr val="000000"/>
                </a:solidFill>
              </a:rPr>
              <a:t>The trial activities </a:t>
            </a:r>
          </a:p>
          <a:p>
            <a:pPr lvl="1"/>
            <a:r>
              <a:rPr lang="en-US">
                <a:solidFill>
                  <a:srgbClr val="000000"/>
                </a:solidFill>
              </a:rPr>
              <a:t>Key decisions made concerning the trial</a:t>
            </a:r>
          </a:p>
          <a:p>
            <a:r>
              <a:rPr lang="en-US">
                <a:solidFill>
                  <a:srgbClr val="000000"/>
                </a:solidFill>
              </a:rPr>
              <a:t>All versions of documents must be retained</a:t>
            </a:r>
          </a:p>
          <a:p>
            <a:r>
              <a:rPr lang="en-US">
                <a:solidFill>
                  <a:srgbClr val="000000"/>
                </a:solidFill>
              </a:rPr>
              <a:t>Documentation should be in chronological order</a:t>
            </a:r>
          </a:p>
          <a:p>
            <a:r>
              <a:rPr lang="en-US">
                <a:solidFill>
                  <a:srgbClr val="000000"/>
                </a:solidFill>
              </a:rPr>
              <a:t>Relevant regulatory and sponsor correspondence must be kept and filed. </a:t>
            </a:r>
          </a:p>
        </p:txBody>
      </p:sp>
    </p:spTree>
    <p:extLst>
      <p:ext uri="{BB962C8B-B14F-4D97-AF65-F5344CB8AC3E}">
        <p14:creationId xmlns:p14="http://schemas.microsoft.com/office/powerpoint/2010/main" val="371784323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Other resources</a:t>
            </a:r>
          </a:p>
        </p:txBody>
      </p:sp>
      <p:graphicFrame>
        <p:nvGraphicFramePr>
          <p:cNvPr id="4" name="Table 3"/>
          <p:cNvGraphicFramePr>
            <a:graphicFrameLocks noGrp="1"/>
          </p:cNvGraphicFramePr>
          <p:nvPr>
            <p:extLst>
              <p:ext uri="{D42A27DB-BD31-4B8C-83A1-F6EECF244321}">
                <p14:modId xmlns:p14="http://schemas.microsoft.com/office/powerpoint/2010/main" val="2972165428"/>
              </p:ext>
            </p:extLst>
          </p:nvPr>
        </p:nvGraphicFramePr>
        <p:xfrm>
          <a:off x="2460500" y="1485785"/>
          <a:ext cx="7980960" cy="4577080"/>
        </p:xfrm>
        <a:graphic>
          <a:graphicData uri="http://schemas.openxmlformats.org/drawingml/2006/table">
            <a:tbl>
              <a:tblPr firstRow="1" bandRow="1">
                <a:tableStyleId>{5C22544A-7EE6-4342-B048-85BDC9FD1C3A}</a:tableStyleId>
              </a:tblPr>
              <a:tblGrid>
                <a:gridCol w="2778595">
                  <a:extLst>
                    <a:ext uri="{9D8B030D-6E8A-4147-A177-3AD203B41FA5}">
                      <a16:colId xmlns:a16="http://schemas.microsoft.com/office/drawing/2014/main" val="1299302310"/>
                    </a:ext>
                  </a:extLst>
                </a:gridCol>
                <a:gridCol w="5202365">
                  <a:extLst>
                    <a:ext uri="{9D8B030D-6E8A-4147-A177-3AD203B41FA5}">
                      <a16:colId xmlns:a16="http://schemas.microsoft.com/office/drawing/2014/main" val="2590769294"/>
                    </a:ext>
                  </a:extLst>
                </a:gridCol>
              </a:tblGrid>
              <a:tr h="370840">
                <a:tc gridSpan="2">
                  <a:txBody>
                    <a:bodyPr/>
                    <a:lstStyle/>
                    <a:p>
                      <a:pPr algn="ctr"/>
                      <a:r>
                        <a:rPr lang="en-US">
                          <a:solidFill>
                            <a:srgbClr val="000000"/>
                          </a:solidFill>
                        </a:rPr>
                        <a:t>Other Resources</a:t>
                      </a:r>
                    </a:p>
                  </a:txBody>
                  <a:tcPr/>
                </a:tc>
                <a:tc hMerge="1">
                  <a:txBody>
                    <a:bodyPr/>
                    <a:lstStyle/>
                    <a:p>
                      <a:endParaRPr lang="en-US"/>
                    </a:p>
                  </a:txBody>
                  <a:tcPr/>
                </a:tc>
                <a:extLst>
                  <a:ext uri="{0D108BD9-81ED-4DB2-BD59-A6C34878D82A}">
                    <a16:rowId xmlns:a16="http://schemas.microsoft.com/office/drawing/2014/main" val="74304092"/>
                  </a:ext>
                </a:extLst>
              </a:tr>
              <a:tr h="370840">
                <a:tc gridSpan="2">
                  <a:txBody>
                    <a:bodyPr/>
                    <a:lstStyle/>
                    <a:p>
                      <a:pPr algn="ctr"/>
                      <a:endParaRPr lang="en-US">
                        <a:solidFill>
                          <a:srgbClr val="000000"/>
                        </a:solidFill>
                      </a:endParaRPr>
                    </a:p>
                    <a:p>
                      <a:pPr algn="ctr"/>
                      <a:r>
                        <a:rPr lang="en-US" b="1">
                          <a:solidFill>
                            <a:srgbClr val="000000"/>
                          </a:solidFill>
                        </a:rPr>
                        <a:t>Translation and Language Services Program</a:t>
                      </a:r>
                    </a:p>
                    <a:p>
                      <a:pPr algn="ctr"/>
                      <a:endParaRPr lang="en-US" b="1">
                        <a:solidFill>
                          <a:srgbClr val="000000"/>
                        </a:solidFill>
                      </a:endParaRPr>
                    </a:p>
                  </a:txBody>
                  <a:tcPr/>
                </a:tc>
                <a:tc hMerge="1">
                  <a:txBody>
                    <a:bodyPr/>
                    <a:lstStyle/>
                    <a:p>
                      <a:endParaRPr lang="en-US"/>
                    </a:p>
                  </a:txBody>
                  <a:tcPr/>
                </a:tc>
                <a:extLst>
                  <a:ext uri="{0D108BD9-81ED-4DB2-BD59-A6C34878D82A}">
                    <a16:rowId xmlns:a16="http://schemas.microsoft.com/office/drawing/2014/main" val="1651269982"/>
                  </a:ext>
                </a:extLst>
              </a:tr>
              <a:tr h="370840">
                <a:tc>
                  <a:txBody>
                    <a:bodyPr/>
                    <a:lstStyle/>
                    <a:p>
                      <a:pPr algn="ctr"/>
                      <a:r>
                        <a:rPr lang="en-US" b="0">
                          <a:solidFill>
                            <a:srgbClr val="000000"/>
                          </a:solidFill>
                        </a:rPr>
                        <a:t>Interpreter</a:t>
                      </a:r>
                      <a:r>
                        <a:rPr lang="en-US" b="0" baseline="0">
                          <a:solidFill>
                            <a:srgbClr val="000000"/>
                          </a:solidFill>
                        </a:rPr>
                        <a:t> Services</a:t>
                      </a:r>
                      <a:endParaRPr lang="en-US" b="0">
                        <a:solidFill>
                          <a:srgbClr val="000000"/>
                        </a:solidFill>
                      </a:endParaRPr>
                    </a:p>
                  </a:txBody>
                  <a:tcPr/>
                </a:tc>
                <a:tc>
                  <a:txBody>
                    <a:bodyPr/>
                    <a:lstStyle/>
                    <a:p>
                      <a:r>
                        <a:rPr lang="en-US">
                          <a:solidFill>
                            <a:srgbClr val="000000"/>
                          </a:solidFill>
                        </a:rPr>
                        <a:t>Visit</a:t>
                      </a:r>
                      <a:r>
                        <a:rPr lang="en-US" baseline="0">
                          <a:solidFill>
                            <a:srgbClr val="000000"/>
                          </a:solidFill>
                        </a:rPr>
                        <a:t>:</a:t>
                      </a:r>
                    </a:p>
                    <a:p>
                      <a:r>
                        <a:rPr lang="en-US">
                          <a:solidFill>
                            <a:srgbClr val="000000"/>
                          </a:solidFill>
                          <a:hlinkClick r:id="rId2"/>
                        </a:rPr>
                        <a:t>https://www.chop.edu/services/language-services</a:t>
                      </a:r>
                      <a:endParaRPr lang="en-US">
                        <a:solidFill>
                          <a:srgbClr val="000000"/>
                        </a:solidFill>
                      </a:endParaRPr>
                    </a:p>
                    <a:p>
                      <a:endParaRPr lang="en-US">
                        <a:solidFill>
                          <a:srgbClr val="000000"/>
                        </a:solidFill>
                      </a:endParaRPr>
                    </a:p>
                  </a:txBody>
                  <a:tcPr/>
                </a:tc>
                <a:extLst>
                  <a:ext uri="{0D108BD9-81ED-4DB2-BD59-A6C34878D82A}">
                    <a16:rowId xmlns:a16="http://schemas.microsoft.com/office/drawing/2014/main" val="3323714332"/>
                  </a:ext>
                </a:extLst>
              </a:tr>
              <a:tr h="8841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a:solidFill>
                            <a:srgbClr val="000000"/>
                          </a:solidFill>
                        </a:rPr>
                        <a:t>CHOP Shipping Core</a:t>
                      </a:r>
                    </a:p>
                    <a:p>
                      <a:pPr algn="ctr"/>
                      <a:endParaRPr lang="en-US" b="0">
                        <a:solidFill>
                          <a:srgbClr val="000000"/>
                        </a:solidFill>
                      </a:endParaRPr>
                    </a:p>
                  </a:txBody>
                  <a:tcPr/>
                </a:tc>
                <a:tc>
                  <a:txBody>
                    <a:bodyPr/>
                    <a:lstStyle/>
                    <a:p>
                      <a:r>
                        <a:rPr lang="en-US">
                          <a:solidFill>
                            <a:srgbClr val="000000"/>
                          </a:solidFill>
                        </a:rPr>
                        <a:t>Contact:</a:t>
                      </a:r>
                      <a:endParaRPr lang="en-US"/>
                    </a:p>
                    <a:p>
                      <a:r>
                        <a:rPr lang="en-US">
                          <a:hlinkClick r:id="rId3"/>
                        </a:rPr>
                        <a:t>researchshippingcore@chop.edu</a:t>
                      </a:r>
                      <a:endParaRPr lang="en-US"/>
                    </a:p>
                    <a:p>
                      <a:endParaRPr lang="en-US">
                        <a:solidFill>
                          <a:srgbClr val="000000"/>
                        </a:solidFill>
                      </a:endParaRPr>
                    </a:p>
                  </a:txBody>
                  <a:tcPr/>
                </a:tc>
                <a:extLst>
                  <a:ext uri="{0D108BD9-81ED-4DB2-BD59-A6C34878D82A}">
                    <a16:rowId xmlns:a16="http://schemas.microsoft.com/office/drawing/2014/main" val="3045733302"/>
                  </a:ext>
                </a:extLst>
              </a:tr>
              <a:tr h="370840">
                <a:tc>
                  <a:txBody>
                    <a:bodyPr/>
                    <a:lstStyle/>
                    <a:p>
                      <a:pPr algn="ctr"/>
                      <a:r>
                        <a:rPr lang="en-US" b="0">
                          <a:solidFill>
                            <a:srgbClr val="000000"/>
                          </a:solidFill>
                        </a:rPr>
                        <a:t>Supply Chain</a:t>
                      </a:r>
                    </a:p>
                  </a:txBody>
                  <a:tcPr/>
                </a:tc>
                <a:tc>
                  <a:txBody>
                    <a:bodyPr/>
                    <a:lstStyle/>
                    <a:p>
                      <a:r>
                        <a:rPr lang="en-US">
                          <a:solidFill>
                            <a:srgbClr val="000000"/>
                          </a:solidFill>
                        </a:rPr>
                        <a:t>Purchasing</a:t>
                      </a:r>
                      <a:endParaRPr lang="en-US"/>
                    </a:p>
                    <a:p>
                      <a:r>
                        <a:rPr lang="en-US">
                          <a:hlinkClick r:id="rId4"/>
                        </a:rPr>
                        <a:t>supplychain@chop.edu</a:t>
                      </a:r>
                      <a:endParaRPr lang="en-US"/>
                    </a:p>
                    <a:p>
                      <a:endParaRPr lang="en-US">
                        <a:solidFill>
                          <a:srgbClr val="000000"/>
                        </a:solidFill>
                      </a:endParaRPr>
                    </a:p>
                    <a:p>
                      <a:endParaRPr lang="en-US">
                        <a:solidFill>
                          <a:srgbClr val="000000"/>
                        </a:solidFill>
                      </a:endParaRPr>
                    </a:p>
                  </a:txBody>
                  <a:tcPr/>
                </a:tc>
                <a:extLst>
                  <a:ext uri="{0D108BD9-81ED-4DB2-BD59-A6C34878D82A}">
                    <a16:rowId xmlns:a16="http://schemas.microsoft.com/office/drawing/2014/main" val="1725110373"/>
                  </a:ext>
                </a:extLst>
              </a:tr>
            </a:tbl>
          </a:graphicData>
        </a:graphic>
      </p:graphicFrame>
    </p:spTree>
    <p:extLst>
      <p:ext uri="{BB962C8B-B14F-4D97-AF65-F5344CB8AC3E}">
        <p14:creationId xmlns:p14="http://schemas.microsoft.com/office/powerpoint/2010/main" val="40641890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D40181A-01B0-4CB8-8614-1473649F6741}" type="slidenum">
              <a:rPr lang="en-US" smtClean="0"/>
              <a:pPr/>
              <a:t>51</a:t>
            </a:fld>
            <a:endParaRPr lang="en-US"/>
          </a:p>
        </p:txBody>
      </p:sp>
      <p:sp>
        <p:nvSpPr>
          <p:cNvPr id="3" name="Title 2"/>
          <p:cNvSpPr>
            <a:spLocks noGrp="1"/>
          </p:cNvSpPr>
          <p:nvPr>
            <p:ph type="title"/>
          </p:nvPr>
        </p:nvSpPr>
        <p:spPr/>
        <p:txBody>
          <a:bodyPr/>
          <a:lstStyle/>
          <a:p>
            <a:pPr algn="ctr"/>
            <a:r>
              <a:rPr lang="en-US"/>
              <a:t>Closing a study</a:t>
            </a:r>
          </a:p>
        </p:txBody>
      </p:sp>
    </p:spTree>
    <p:extLst>
      <p:ext uri="{BB962C8B-B14F-4D97-AF65-F5344CB8AC3E}">
        <p14:creationId xmlns:p14="http://schemas.microsoft.com/office/powerpoint/2010/main" val="24444487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Closing out a study</a:t>
            </a:r>
          </a:p>
        </p:txBody>
      </p:sp>
      <p:sp>
        <p:nvSpPr>
          <p:cNvPr id="3" name="Content Placeholder 2"/>
          <p:cNvSpPr>
            <a:spLocks noGrp="1"/>
          </p:cNvSpPr>
          <p:nvPr>
            <p:ph idx="1"/>
          </p:nvPr>
        </p:nvSpPr>
        <p:spPr/>
        <p:txBody>
          <a:bodyPr>
            <a:normAutofit fontScale="77500" lnSpcReduction="20000"/>
          </a:bodyPr>
          <a:lstStyle/>
          <a:p>
            <a:pPr>
              <a:lnSpc>
                <a:spcPct val="110000"/>
              </a:lnSpc>
            </a:pPr>
            <a:r>
              <a:rPr lang="en-US">
                <a:solidFill>
                  <a:srgbClr val="000000"/>
                </a:solidFill>
              </a:rPr>
              <a:t>Close the study with the IRB</a:t>
            </a:r>
          </a:p>
          <a:p>
            <a:pPr>
              <a:lnSpc>
                <a:spcPct val="110000"/>
              </a:lnSpc>
            </a:pPr>
            <a:r>
              <a:rPr lang="en-US">
                <a:solidFill>
                  <a:srgbClr val="000000"/>
                </a:solidFill>
              </a:rPr>
              <a:t>Notify FDA – Close Out/Withdrawal Submission</a:t>
            </a:r>
          </a:p>
          <a:p>
            <a:pPr>
              <a:lnSpc>
                <a:spcPct val="110000"/>
              </a:lnSpc>
            </a:pPr>
            <a:r>
              <a:rPr lang="en-US">
                <a:solidFill>
                  <a:srgbClr val="000000"/>
                </a:solidFill>
              </a:rPr>
              <a:t>Notify all other regulatory bodies</a:t>
            </a:r>
          </a:p>
          <a:p>
            <a:pPr>
              <a:lnSpc>
                <a:spcPct val="110000"/>
              </a:lnSpc>
            </a:pPr>
            <a:r>
              <a:rPr lang="en-US">
                <a:solidFill>
                  <a:srgbClr val="000000"/>
                </a:solidFill>
              </a:rPr>
              <a:t>Drug Accountability</a:t>
            </a:r>
          </a:p>
          <a:p>
            <a:pPr>
              <a:lnSpc>
                <a:spcPct val="110000"/>
              </a:lnSpc>
            </a:pPr>
            <a:r>
              <a:rPr lang="en-US">
                <a:solidFill>
                  <a:srgbClr val="000000"/>
                </a:solidFill>
              </a:rPr>
              <a:t>Drug Destruction</a:t>
            </a:r>
          </a:p>
          <a:p>
            <a:pPr>
              <a:lnSpc>
                <a:spcPct val="110000"/>
              </a:lnSpc>
            </a:pPr>
            <a:r>
              <a:rPr lang="en-US">
                <a:solidFill>
                  <a:srgbClr val="000000"/>
                </a:solidFill>
              </a:rPr>
              <a:t>Blinding/Decoding Documentation</a:t>
            </a:r>
          </a:p>
          <a:p>
            <a:pPr>
              <a:lnSpc>
                <a:spcPct val="110000"/>
              </a:lnSpc>
            </a:pPr>
            <a:r>
              <a:rPr lang="en-US">
                <a:solidFill>
                  <a:srgbClr val="000000"/>
                </a:solidFill>
              </a:rPr>
              <a:t>File the Final Subject ID List</a:t>
            </a:r>
          </a:p>
          <a:p>
            <a:pPr>
              <a:lnSpc>
                <a:spcPct val="110000"/>
              </a:lnSpc>
            </a:pPr>
            <a:r>
              <a:rPr lang="en-US">
                <a:solidFill>
                  <a:srgbClr val="000000"/>
                </a:solidFill>
              </a:rPr>
              <a:t>Final Monitoring Visit</a:t>
            </a:r>
          </a:p>
          <a:p>
            <a:pPr>
              <a:lnSpc>
                <a:spcPct val="110000"/>
              </a:lnSpc>
            </a:pPr>
            <a:r>
              <a:rPr lang="en-US">
                <a:solidFill>
                  <a:srgbClr val="000000"/>
                </a:solidFill>
              </a:rPr>
              <a:t>Clinical Trials.gov</a:t>
            </a:r>
          </a:p>
          <a:p>
            <a:pPr>
              <a:lnSpc>
                <a:spcPct val="110000"/>
              </a:lnSpc>
            </a:pPr>
            <a:r>
              <a:rPr lang="en-US">
                <a:solidFill>
                  <a:srgbClr val="000000"/>
                </a:solidFill>
              </a:rPr>
              <a:t>Records Maintenance</a:t>
            </a:r>
          </a:p>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9010" y="2490951"/>
            <a:ext cx="4251682" cy="3265722"/>
          </a:xfrm>
          <a:prstGeom prst="rect">
            <a:avLst/>
          </a:prstGeom>
        </p:spPr>
      </p:pic>
    </p:spTree>
    <p:extLst>
      <p:ext uri="{BB962C8B-B14F-4D97-AF65-F5344CB8AC3E}">
        <p14:creationId xmlns:p14="http://schemas.microsoft.com/office/powerpoint/2010/main" val="38464176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Fda correspondence</a:t>
            </a:r>
          </a:p>
        </p:txBody>
      </p:sp>
      <p:sp>
        <p:nvSpPr>
          <p:cNvPr id="3" name="Content Placeholder 2"/>
          <p:cNvSpPr>
            <a:spLocks noGrp="1"/>
          </p:cNvSpPr>
          <p:nvPr>
            <p:ph idx="1"/>
          </p:nvPr>
        </p:nvSpPr>
        <p:spPr/>
        <p:txBody>
          <a:bodyPr vert="horz" lIns="91440" tIns="45720" rIns="91440" bIns="45720" rtlCol="0" anchor="t">
            <a:normAutofit/>
          </a:bodyPr>
          <a:lstStyle/>
          <a:p>
            <a:r>
              <a:rPr lang="en-US">
                <a:solidFill>
                  <a:srgbClr val="000000"/>
                </a:solidFill>
              </a:rPr>
              <a:t>Close-Out/Withdrawal Report</a:t>
            </a:r>
          </a:p>
          <a:p>
            <a:pPr lvl="1"/>
            <a:r>
              <a:rPr lang="en-US">
                <a:solidFill>
                  <a:srgbClr val="000000"/>
                </a:solidFill>
              </a:rPr>
              <a:t>To document the results and interpretation of trial</a:t>
            </a:r>
          </a:p>
          <a:p>
            <a:pPr lvl="1"/>
            <a:r>
              <a:rPr lang="en-US">
                <a:solidFill>
                  <a:srgbClr val="000000"/>
                </a:solidFill>
              </a:rPr>
              <a:t>Detailed report of entire study and results</a:t>
            </a:r>
          </a:p>
          <a:p>
            <a:pPr lvl="1"/>
            <a:r>
              <a:rPr lang="en-US">
                <a:solidFill>
                  <a:srgbClr val="000000"/>
                </a:solidFill>
              </a:rPr>
              <a:t>Notify FDA of next plan or withdrawal of IND</a:t>
            </a:r>
          </a:p>
          <a:p>
            <a:pPr lvl="1"/>
            <a:r>
              <a:rPr lang="en-US">
                <a:solidFill>
                  <a:srgbClr val="000000"/>
                </a:solidFill>
              </a:rPr>
              <a:t>To document the results and interpretation of trial</a:t>
            </a:r>
          </a:p>
          <a:p>
            <a:pPr lvl="1"/>
            <a:r>
              <a:rPr lang="en-US">
                <a:solidFill>
                  <a:srgbClr val="000000"/>
                </a:solidFill>
              </a:rPr>
              <a:t>Final Report: Detailed report of entire study and results</a:t>
            </a:r>
          </a:p>
          <a:p>
            <a:pPr lvl="1"/>
            <a:endParaRPr lang="en-US">
              <a:solidFill>
                <a:srgbClr val="000000"/>
              </a:solidFill>
            </a:endParaRPr>
          </a:p>
          <a:p>
            <a:pPr marL="457200" lvl="1" indent="0">
              <a:buNone/>
            </a:pPr>
            <a:r>
              <a:rPr lang="en-US">
                <a:solidFill>
                  <a:srgbClr val="000000"/>
                </a:solidFill>
                <a:latin typeface="Georgia"/>
              </a:rPr>
              <a:t>For templates, forms, and guidance please reach out to </a:t>
            </a:r>
            <a:r>
              <a:rPr lang="en-US">
                <a:solidFill>
                  <a:srgbClr val="000000"/>
                </a:solidFill>
                <a:latin typeface="Georgia"/>
                <a:hlinkClick r:id="rId2"/>
              </a:rPr>
              <a:t>INDIDE@chop.edu</a:t>
            </a:r>
            <a:endParaRPr lang="en-US">
              <a:solidFill>
                <a:srgbClr val="000000"/>
              </a:solidFill>
            </a:endParaRPr>
          </a:p>
          <a:p>
            <a:pPr marL="457200" lvl="1" indent="0">
              <a:buNone/>
            </a:pPr>
            <a:endParaRPr lang="en-US">
              <a:solidFill>
                <a:srgbClr val="000000"/>
              </a:solidFill>
            </a:endParaRPr>
          </a:p>
          <a:p>
            <a:pPr marL="457200" lvl="1" indent="0">
              <a:buNone/>
            </a:pPr>
            <a:endParaRPr lang="en-US">
              <a:solidFill>
                <a:srgbClr val="000000"/>
              </a:solidFill>
            </a:endParaRPr>
          </a:p>
          <a:p>
            <a:pPr lvl="1"/>
            <a:endParaRPr lang="en-US">
              <a:solidFill>
                <a:srgbClr val="000000"/>
              </a:solidFill>
            </a:endParaRPr>
          </a:p>
          <a:p>
            <a:endParaRPr lang="en-US"/>
          </a:p>
        </p:txBody>
      </p:sp>
    </p:spTree>
    <p:extLst>
      <p:ext uri="{BB962C8B-B14F-4D97-AF65-F5344CB8AC3E}">
        <p14:creationId xmlns:p14="http://schemas.microsoft.com/office/powerpoint/2010/main" val="32593088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Irb and other regulatory Groups</a:t>
            </a:r>
          </a:p>
        </p:txBody>
      </p:sp>
      <p:sp>
        <p:nvSpPr>
          <p:cNvPr id="3" name="Content Placeholder 2"/>
          <p:cNvSpPr>
            <a:spLocks noGrp="1"/>
          </p:cNvSpPr>
          <p:nvPr>
            <p:ph idx="1"/>
          </p:nvPr>
        </p:nvSpPr>
        <p:spPr/>
        <p:txBody>
          <a:bodyPr/>
          <a:lstStyle/>
          <a:p>
            <a:r>
              <a:rPr lang="en-US">
                <a:solidFill>
                  <a:srgbClr val="000000"/>
                </a:solidFill>
              </a:rPr>
              <a:t>IRB Correspondence</a:t>
            </a:r>
          </a:p>
          <a:p>
            <a:pPr lvl="1"/>
            <a:r>
              <a:rPr lang="en-US">
                <a:solidFill>
                  <a:srgbClr val="000000"/>
                </a:solidFill>
              </a:rPr>
              <a:t>Close the study with the IRB</a:t>
            </a:r>
          </a:p>
          <a:p>
            <a:pPr lvl="1"/>
            <a:endParaRPr lang="en-US">
              <a:solidFill>
                <a:srgbClr val="000000"/>
              </a:solidFill>
            </a:endParaRPr>
          </a:p>
          <a:p>
            <a:r>
              <a:rPr lang="en-US">
                <a:solidFill>
                  <a:srgbClr val="000000"/>
                </a:solidFill>
              </a:rPr>
              <a:t>Other Regulatory Approvals</a:t>
            </a:r>
          </a:p>
          <a:p>
            <a:pPr lvl="1"/>
            <a:r>
              <a:rPr lang="en-US">
                <a:solidFill>
                  <a:srgbClr val="000000"/>
                </a:solidFill>
              </a:rPr>
              <a:t>Close the study with all other regulatory bodies</a:t>
            </a:r>
          </a:p>
          <a:p>
            <a:pPr lvl="1"/>
            <a:endParaRPr lang="en-US">
              <a:solidFill>
                <a:srgbClr val="000000"/>
              </a:solidFill>
            </a:endParaRPr>
          </a:p>
          <a:p>
            <a:r>
              <a:rPr lang="en-US">
                <a:solidFill>
                  <a:srgbClr val="000000"/>
                </a:solidFill>
              </a:rPr>
              <a:t>Research Procedures</a:t>
            </a:r>
          </a:p>
          <a:p>
            <a:pPr lvl="1"/>
            <a:r>
              <a:rPr lang="en-US">
                <a:solidFill>
                  <a:srgbClr val="000000"/>
                </a:solidFill>
              </a:rPr>
              <a:t>Ensure all samples are maintained/batched for analysis in accordance with the study protocol.</a:t>
            </a:r>
          </a:p>
          <a:p>
            <a:pPr marL="0" indent="0">
              <a:buNone/>
            </a:pPr>
            <a:endParaRPr lang="en-US"/>
          </a:p>
        </p:txBody>
      </p:sp>
    </p:spTree>
    <p:extLst>
      <p:ext uri="{BB962C8B-B14F-4D97-AF65-F5344CB8AC3E}">
        <p14:creationId xmlns:p14="http://schemas.microsoft.com/office/powerpoint/2010/main" val="20679281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Drug accountability</a:t>
            </a:r>
          </a:p>
        </p:txBody>
      </p:sp>
      <p:sp>
        <p:nvSpPr>
          <p:cNvPr id="3" name="Content Placeholder 2"/>
          <p:cNvSpPr>
            <a:spLocks noGrp="1"/>
          </p:cNvSpPr>
          <p:nvPr>
            <p:ph idx="1"/>
          </p:nvPr>
        </p:nvSpPr>
        <p:spPr>
          <a:xfrm>
            <a:off x="759019" y="1621285"/>
            <a:ext cx="10691531" cy="4408741"/>
          </a:xfrm>
        </p:spPr>
        <p:txBody>
          <a:bodyPr>
            <a:normAutofit/>
          </a:bodyPr>
          <a:lstStyle/>
          <a:p>
            <a:r>
              <a:rPr lang="en-US" sz="2400">
                <a:solidFill>
                  <a:srgbClr val="000000"/>
                </a:solidFill>
              </a:rPr>
              <a:t>Investigational Product(s) Accountability at Site</a:t>
            </a:r>
          </a:p>
          <a:p>
            <a:pPr lvl="1"/>
            <a:r>
              <a:rPr lang="en-US" sz="2000">
                <a:solidFill>
                  <a:srgbClr val="000000"/>
                </a:solidFill>
              </a:rPr>
              <a:t>To document that the investigational product(s) have been used according to the protocol. </a:t>
            </a:r>
          </a:p>
          <a:p>
            <a:pPr lvl="1"/>
            <a:r>
              <a:rPr lang="en-US" sz="2000">
                <a:solidFill>
                  <a:srgbClr val="000000"/>
                </a:solidFill>
              </a:rPr>
              <a:t>To document the final accounting of investigational product(s) received at the site, dispensed to subjects, returned by the subjects, and returned to sponsor</a:t>
            </a:r>
          </a:p>
          <a:p>
            <a:pPr lvl="1"/>
            <a:endParaRPr lang="en-US" sz="2000">
              <a:solidFill>
                <a:srgbClr val="000000"/>
              </a:solidFill>
            </a:endParaRPr>
          </a:p>
          <a:p>
            <a:r>
              <a:rPr lang="en-US" sz="2400">
                <a:solidFill>
                  <a:srgbClr val="000000"/>
                </a:solidFill>
              </a:rPr>
              <a:t>Documentation of Investigational Product Destruction</a:t>
            </a:r>
          </a:p>
          <a:p>
            <a:pPr lvl="1"/>
            <a:r>
              <a:rPr lang="en-US" sz="2000">
                <a:solidFill>
                  <a:srgbClr val="000000"/>
                </a:solidFill>
              </a:rPr>
              <a:t>To document destruction of unused investigational products by sponsor or at site</a:t>
            </a:r>
          </a:p>
          <a:p>
            <a:pPr lvl="1"/>
            <a:endParaRPr lang="en-US" sz="2000">
              <a:solidFill>
                <a:srgbClr val="000000"/>
              </a:solidFill>
            </a:endParaRPr>
          </a:p>
          <a:p>
            <a:r>
              <a:rPr lang="en-US" sz="2400">
                <a:solidFill>
                  <a:srgbClr val="000000"/>
                </a:solidFill>
              </a:rPr>
              <a:t>Treatment Allocation and Decoding Documentation</a:t>
            </a:r>
          </a:p>
          <a:p>
            <a:pPr lvl="1"/>
            <a:r>
              <a:rPr lang="en-US" sz="2000">
                <a:solidFill>
                  <a:srgbClr val="000000"/>
                </a:solidFill>
              </a:rPr>
              <a:t>Returned to Sponsor (as applicable) to document any decoding/</a:t>
            </a:r>
            <a:r>
              <a:rPr lang="en-US" sz="2000" err="1">
                <a:solidFill>
                  <a:srgbClr val="000000"/>
                </a:solidFill>
              </a:rPr>
              <a:t>unblinding</a:t>
            </a:r>
            <a:r>
              <a:rPr lang="en-US" sz="2000">
                <a:solidFill>
                  <a:srgbClr val="000000"/>
                </a:solidFill>
              </a:rPr>
              <a:t> that may have occurred</a:t>
            </a:r>
          </a:p>
          <a:p>
            <a:pPr lvl="1"/>
            <a:endParaRPr lang="en-US" sz="2000">
              <a:solidFill>
                <a:srgbClr val="000000"/>
              </a:solidFill>
            </a:endParaRPr>
          </a:p>
          <a:p>
            <a:endParaRPr lang="en-US"/>
          </a:p>
        </p:txBody>
      </p:sp>
    </p:spTree>
    <p:extLst>
      <p:ext uri="{BB962C8B-B14F-4D97-AF65-F5344CB8AC3E}">
        <p14:creationId xmlns:p14="http://schemas.microsoft.com/office/powerpoint/2010/main" val="3671863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Subject tracking, data and safety management</a:t>
            </a:r>
          </a:p>
        </p:txBody>
      </p:sp>
      <p:sp>
        <p:nvSpPr>
          <p:cNvPr id="3" name="Content Placeholder 2"/>
          <p:cNvSpPr>
            <a:spLocks noGrp="1"/>
          </p:cNvSpPr>
          <p:nvPr>
            <p:ph idx="1"/>
          </p:nvPr>
        </p:nvSpPr>
        <p:spPr/>
        <p:txBody>
          <a:bodyPr>
            <a:normAutofit/>
          </a:bodyPr>
          <a:lstStyle/>
          <a:p>
            <a:r>
              <a:rPr lang="en-US">
                <a:solidFill>
                  <a:srgbClr val="000000"/>
                </a:solidFill>
              </a:rPr>
              <a:t>Subject tracking and recruitment</a:t>
            </a:r>
          </a:p>
          <a:p>
            <a:pPr lvl="1"/>
            <a:r>
              <a:rPr lang="en-US">
                <a:solidFill>
                  <a:srgbClr val="000000"/>
                </a:solidFill>
              </a:rPr>
              <a:t>Completed subject ID Code List should be filed</a:t>
            </a:r>
          </a:p>
          <a:p>
            <a:pPr lvl="2"/>
            <a:endParaRPr lang="en-US">
              <a:solidFill>
                <a:srgbClr val="000000"/>
              </a:solidFill>
            </a:endParaRPr>
          </a:p>
          <a:p>
            <a:r>
              <a:rPr lang="en-US">
                <a:solidFill>
                  <a:srgbClr val="000000"/>
                </a:solidFill>
              </a:rPr>
              <a:t>Data collection and management</a:t>
            </a:r>
          </a:p>
          <a:p>
            <a:pPr lvl="1"/>
            <a:r>
              <a:rPr lang="en-US">
                <a:solidFill>
                  <a:srgbClr val="000000"/>
                </a:solidFill>
              </a:rPr>
              <a:t>Final versions of applicable documents should be filed</a:t>
            </a:r>
          </a:p>
          <a:p>
            <a:pPr lvl="1"/>
            <a:endParaRPr lang="en-US">
              <a:solidFill>
                <a:srgbClr val="000000"/>
              </a:solidFill>
            </a:endParaRPr>
          </a:p>
          <a:p>
            <a:r>
              <a:rPr lang="en-US">
                <a:solidFill>
                  <a:srgbClr val="000000"/>
                </a:solidFill>
              </a:rPr>
              <a:t>Safety management and reporting</a:t>
            </a:r>
          </a:p>
          <a:p>
            <a:pPr lvl="1"/>
            <a:r>
              <a:rPr lang="en-US">
                <a:solidFill>
                  <a:srgbClr val="000000"/>
                </a:solidFill>
              </a:rPr>
              <a:t>Final versions of applicable documents should be filed.</a:t>
            </a:r>
          </a:p>
          <a:p>
            <a:pPr lvl="1"/>
            <a:r>
              <a:rPr lang="en-US">
                <a:solidFill>
                  <a:srgbClr val="000000"/>
                </a:solidFill>
              </a:rPr>
              <a:t>If trial stopped due to safety prompt notification to the IRB and FDA is required</a:t>
            </a:r>
          </a:p>
          <a:p>
            <a:endParaRPr lang="en-US"/>
          </a:p>
        </p:txBody>
      </p:sp>
    </p:spTree>
    <p:extLst>
      <p:ext uri="{BB962C8B-B14F-4D97-AF65-F5344CB8AC3E}">
        <p14:creationId xmlns:p14="http://schemas.microsoft.com/office/powerpoint/2010/main" val="16733416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Monitoring, Registration, </a:t>
            </a:r>
            <a:br>
              <a:rPr lang="en-US"/>
            </a:br>
            <a:r>
              <a:rPr lang="en-US"/>
              <a:t>Subject Case Histories</a:t>
            </a:r>
          </a:p>
        </p:txBody>
      </p:sp>
      <p:sp>
        <p:nvSpPr>
          <p:cNvPr id="3" name="Content Placeholder 2"/>
          <p:cNvSpPr>
            <a:spLocks noGrp="1"/>
          </p:cNvSpPr>
          <p:nvPr>
            <p:ph idx="1"/>
          </p:nvPr>
        </p:nvSpPr>
        <p:spPr>
          <a:xfrm>
            <a:off x="759019" y="1548714"/>
            <a:ext cx="10843976" cy="5062151"/>
          </a:xfrm>
        </p:spPr>
        <p:txBody>
          <a:bodyPr vert="horz" lIns="91440" tIns="45720" rIns="91440" bIns="45720" rtlCol="0" anchor="t">
            <a:normAutofit fontScale="92500" lnSpcReduction="20000"/>
          </a:bodyPr>
          <a:lstStyle/>
          <a:p>
            <a:r>
              <a:rPr lang="en-US">
                <a:solidFill>
                  <a:srgbClr val="000000"/>
                </a:solidFill>
              </a:rPr>
              <a:t>Final trial close-out monitoring report should be filed:</a:t>
            </a:r>
          </a:p>
          <a:p>
            <a:pPr lvl="2"/>
            <a:r>
              <a:rPr lang="en-US">
                <a:solidFill>
                  <a:srgbClr val="000000"/>
                </a:solidFill>
              </a:rPr>
              <a:t>To document that all activities required for trial close-out are completed, and copies of essential documents are held in the appropriate files</a:t>
            </a:r>
          </a:p>
          <a:p>
            <a:pPr lvl="2"/>
            <a:r>
              <a:rPr lang="en-US">
                <a:solidFill>
                  <a:srgbClr val="000000"/>
                </a:solidFill>
              </a:rPr>
              <a:t>A final close-out of a trial can only be done when the monitor has reviewed both investigator/institution and sponsor files and confirmed that all necessary essential documents are in the appropriate files.</a:t>
            </a:r>
          </a:p>
          <a:p>
            <a:pPr lvl="2"/>
            <a:endParaRPr lang="en-US">
              <a:solidFill>
                <a:srgbClr val="000000"/>
              </a:solidFill>
            </a:endParaRPr>
          </a:p>
          <a:p>
            <a:r>
              <a:rPr lang="en-US">
                <a:solidFill>
                  <a:srgbClr val="000000"/>
                </a:solidFill>
              </a:rPr>
              <a:t>Clinical trials.gov registration</a:t>
            </a:r>
          </a:p>
          <a:p>
            <a:pPr lvl="1"/>
            <a:r>
              <a:rPr lang="en-US">
                <a:solidFill>
                  <a:srgbClr val="000000"/>
                </a:solidFill>
                <a:latin typeface="Georgia"/>
              </a:rPr>
              <a:t>If applicable, post-trial results </a:t>
            </a:r>
            <a:r>
              <a:rPr lang="en-US" b="1" i="1">
                <a:solidFill>
                  <a:srgbClr val="000000"/>
                </a:solidFill>
                <a:latin typeface="Georgia"/>
              </a:rPr>
              <a:t>within 12 months of primary completion date</a:t>
            </a:r>
            <a:endParaRPr lang="en-US">
              <a:solidFill>
                <a:srgbClr val="000000"/>
              </a:solidFill>
              <a:latin typeface="Georgia"/>
            </a:endParaRPr>
          </a:p>
          <a:p>
            <a:pPr lvl="1"/>
            <a:r>
              <a:rPr lang="en-US">
                <a:solidFill>
                  <a:srgbClr val="000000"/>
                </a:solidFill>
                <a:latin typeface="Georgia"/>
              </a:rPr>
              <a:t>Contact ORC mailbox: </a:t>
            </a:r>
            <a:r>
              <a:rPr lang="en-US">
                <a:solidFill>
                  <a:srgbClr val="000000"/>
                </a:solidFill>
                <a:latin typeface="Georgia"/>
                <a:hlinkClick r:id="rId3"/>
              </a:rPr>
              <a:t>ORC@chop.edu</a:t>
            </a:r>
          </a:p>
          <a:p>
            <a:endParaRPr lang="en-US">
              <a:solidFill>
                <a:srgbClr val="000000"/>
              </a:solidFill>
            </a:endParaRPr>
          </a:p>
          <a:p>
            <a:r>
              <a:rPr lang="en-US">
                <a:solidFill>
                  <a:srgbClr val="000000"/>
                </a:solidFill>
              </a:rPr>
              <a:t>Subject case history template</a:t>
            </a:r>
          </a:p>
          <a:p>
            <a:pPr lvl="1"/>
            <a:r>
              <a:rPr lang="en-US">
                <a:solidFill>
                  <a:srgbClr val="000000"/>
                </a:solidFill>
                <a:latin typeface="Georgia"/>
              </a:rPr>
              <a:t>Maintain in accordance with CHOP Record Retention Policy, up to 10 years after the age of 18.</a:t>
            </a:r>
          </a:p>
          <a:p>
            <a:pPr lvl="1"/>
            <a:r>
              <a:rPr lang="en-US">
                <a:solidFill>
                  <a:srgbClr val="000000"/>
                </a:solidFill>
                <a:latin typeface="Georgia"/>
              </a:rPr>
              <a:t>CHOP Policy No. A-3-6: Retention and Destruction of Records</a:t>
            </a:r>
          </a:p>
          <a:p>
            <a:endParaRPr lang="en-US"/>
          </a:p>
        </p:txBody>
      </p:sp>
    </p:spTree>
    <p:extLst>
      <p:ext uri="{BB962C8B-B14F-4D97-AF65-F5344CB8AC3E}">
        <p14:creationId xmlns:p14="http://schemas.microsoft.com/office/powerpoint/2010/main" val="295712530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External audit support, contracts &amp; agreements</a:t>
            </a:r>
          </a:p>
        </p:txBody>
      </p:sp>
      <p:sp>
        <p:nvSpPr>
          <p:cNvPr id="3" name="Content Placeholder 2"/>
          <p:cNvSpPr>
            <a:spLocks noGrp="1"/>
          </p:cNvSpPr>
          <p:nvPr>
            <p:ph idx="1"/>
          </p:nvPr>
        </p:nvSpPr>
        <p:spPr/>
        <p:txBody>
          <a:bodyPr>
            <a:normAutofit fontScale="92500"/>
          </a:bodyPr>
          <a:lstStyle/>
          <a:p>
            <a:pPr>
              <a:lnSpc>
                <a:spcPct val="150000"/>
              </a:lnSpc>
            </a:pPr>
            <a:r>
              <a:rPr lang="en-US">
                <a:solidFill>
                  <a:srgbClr val="000000"/>
                </a:solidFill>
              </a:rPr>
              <a:t>External Audit Support</a:t>
            </a:r>
          </a:p>
          <a:p>
            <a:pPr lvl="1">
              <a:lnSpc>
                <a:spcPct val="150000"/>
              </a:lnSpc>
            </a:pPr>
            <a:r>
              <a:rPr lang="en-US">
                <a:solidFill>
                  <a:srgbClr val="000000"/>
                </a:solidFill>
              </a:rPr>
              <a:t>If a New Drug Application (NDA) is submitted and the trial supports the labeling of the study drug, the FDA will inspect records prior to NDA Approval.</a:t>
            </a:r>
          </a:p>
          <a:p>
            <a:pPr lvl="1">
              <a:lnSpc>
                <a:spcPct val="150000"/>
              </a:lnSpc>
            </a:pPr>
            <a:endParaRPr lang="en-US">
              <a:solidFill>
                <a:srgbClr val="000000"/>
              </a:solidFill>
            </a:endParaRPr>
          </a:p>
          <a:p>
            <a:pPr>
              <a:lnSpc>
                <a:spcPct val="150000"/>
              </a:lnSpc>
            </a:pPr>
            <a:r>
              <a:rPr lang="en-US">
                <a:solidFill>
                  <a:srgbClr val="000000"/>
                </a:solidFill>
              </a:rPr>
              <a:t>Contracts/Agreements/Financial Documents</a:t>
            </a:r>
          </a:p>
          <a:p>
            <a:pPr lvl="1">
              <a:lnSpc>
                <a:spcPct val="150000"/>
              </a:lnSpc>
            </a:pPr>
            <a:r>
              <a:rPr lang="en-US">
                <a:solidFill>
                  <a:srgbClr val="000000"/>
                </a:solidFill>
              </a:rPr>
              <a:t>Check all contracts/agreements to ensure all key stakeholders are informed according to contract.</a:t>
            </a:r>
          </a:p>
          <a:p>
            <a:endParaRPr lang="en-US"/>
          </a:p>
        </p:txBody>
      </p:sp>
    </p:spTree>
    <p:extLst>
      <p:ext uri="{BB962C8B-B14F-4D97-AF65-F5344CB8AC3E}">
        <p14:creationId xmlns:p14="http://schemas.microsoft.com/office/powerpoint/2010/main" val="17273447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Next steps for sponsor</a:t>
            </a:r>
          </a:p>
        </p:txBody>
      </p:sp>
      <p:sp>
        <p:nvSpPr>
          <p:cNvPr id="3" name="Content Placeholder 2"/>
          <p:cNvSpPr>
            <a:spLocks noGrp="1"/>
          </p:cNvSpPr>
          <p:nvPr>
            <p:ph idx="1"/>
          </p:nvPr>
        </p:nvSpPr>
        <p:spPr/>
        <p:txBody>
          <a:bodyPr>
            <a:normAutofit fontScale="77500" lnSpcReduction="20000"/>
          </a:bodyPr>
          <a:lstStyle/>
          <a:p>
            <a:pPr>
              <a:lnSpc>
                <a:spcPct val="120000"/>
              </a:lnSpc>
            </a:pPr>
            <a:r>
              <a:rPr lang="en-US">
                <a:solidFill>
                  <a:srgbClr val="000000"/>
                </a:solidFill>
              </a:rPr>
              <a:t>Finish Training</a:t>
            </a:r>
          </a:p>
          <a:p>
            <a:pPr lvl="1">
              <a:lnSpc>
                <a:spcPct val="120000"/>
              </a:lnSpc>
            </a:pPr>
            <a:r>
              <a:rPr lang="en-US">
                <a:solidFill>
                  <a:srgbClr val="000000"/>
                </a:solidFill>
              </a:rPr>
              <a:t>CITI GCP</a:t>
            </a:r>
          </a:p>
          <a:p>
            <a:pPr lvl="1">
              <a:lnSpc>
                <a:spcPct val="120000"/>
              </a:lnSpc>
            </a:pPr>
            <a:r>
              <a:rPr lang="en-US">
                <a:solidFill>
                  <a:srgbClr val="000000"/>
                </a:solidFill>
              </a:rPr>
              <a:t>CHOP Modules</a:t>
            </a:r>
          </a:p>
          <a:p>
            <a:pPr>
              <a:lnSpc>
                <a:spcPct val="120000"/>
              </a:lnSpc>
            </a:pPr>
            <a:r>
              <a:rPr lang="en-US">
                <a:solidFill>
                  <a:srgbClr val="000000"/>
                </a:solidFill>
              </a:rPr>
              <a:t>Create TMF/Regulatory Binder</a:t>
            </a:r>
          </a:p>
          <a:p>
            <a:pPr lvl="1">
              <a:lnSpc>
                <a:spcPct val="120000"/>
              </a:lnSpc>
            </a:pPr>
            <a:r>
              <a:rPr lang="en-US">
                <a:solidFill>
                  <a:srgbClr val="000000"/>
                </a:solidFill>
              </a:rPr>
              <a:t>File all essential documents</a:t>
            </a:r>
          </a:p>
          <a:p>
            <a:pPr lvl="1">
              <a:lnSpc>
                <a:spcPct val="120000"/>
              </a:lnSpc>
            </a:pPr>
            <a:r>
              <a:rPr lang="en-US">
                <a:solidFill>
                  <a:srgbClr val="000000"/>
                </a:solidFill>
              </a:rPr>
              <a:t>Create any SOPs</a:t>
            </a:r>
          </a:p>
          <a:p>
            <a:pPr>
              <a:lnSpc>
                <a:spcPct val="120000"/>
              </a:lnSpc>
            </a:pPr>
            <a:r>
              <a:rPr lang="en-US">
                <a:solidFill>
                  <a:srgbClr val="000000"/>
                </a:solidFill>
              </a:rPr>
              <a:t>Identify, train and delegate appropriate staff</a:t>
            </a:r>
          </a:p>
          <a:p>
            <a:pPr lvl="1">
              <a:lnSpc>
                <a:spcPct val="120000"/>
              </a:lnSpc>
            </a:pPr>
            <a:r>
              <a:rPr lang="en-US">
                <a:solidFill>
                  <a:srgbClr val="000000"/>
                </a:solidFill>
              </a:rPr>
              <a:t>Document training and delegation</a:t>
            </a:r>
          </a:p>
          <a:p>
            <a:pPr>
              <a:lnSpc>
                <a:spcPct val="120000"/>
              </a:lnSpc>
            </a:pPr>
            <a:r>
              <a:rPr lang="en-US">
                <a:solidFill>
                  <a:srgbClr val="000000"/>
                </a:solidFill>
              </a:rPr>
              <a:t>Obtain all regulatory approvals</a:t>
            </a:r>
          </a:p>
          <a:p>
            <a:pPr lvl="1">
              <a:lnSpc>
                <a:spcPct val="120000"/>
              </a:lnSpc>
            </a:pPr>
            <a:r>
              <a:rPr lang="en-US">
                <a:solidFill>
                  <a:srgbClr val="000000"/>
                </a:solidFill>
              </a:rPr>
              <a:t>IRB, FDA, others</a:t>
            </a:r>
          </a:p>
          <a:p>
            <a:pPr>
              <a:lnSpc>
                <a:spcPct val="120000"/>
              </a:lnSpc>
            </a:pPr>
            <a:r>
              <a:rPr lang="en-US">
                <a:solidFill>
                  <a:srgbClr val="000000"/>
                </a:solidFill>
              </a:rPr>
              <a:t>Schedule ORC Pre-Trial Monitoring Visit</a:t>
            </a:r>
          </a:p>
          <a:p>
            <a:pPr marL="0" indent="0">
              <a:buNone/>
            </a:pPr>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56957" y="1548714"/>
            <a:ext cx="4572436" cy="3747820"/>
          </a:xfrm>
          <a:prstGeom prst="rect">
            <a:avLst/>
          </a:prstGeom>
        </p:spPr>
      </p:pic>
    </p:spTree>
    <p:extLst>
      <p:ext uri="{BB962C8B-B14F-4D97-AF65-F5344CB8AC3E}">
        <p14:creationId xmlns:p14="http://schemas.microsoft.com/office/powerpoint/2010/main" val="20417344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Study regulatory binder/master file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3605330"/>
              </p:ext>
            </p:extLst>
          </p:nvPr>
        </p:nvGraphicFramePr>
        <p:xfrm>
          <a:off x="1545141" y="1256270"/>
          <a:ext cx="9119286" cy="518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78006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References</a:t>
            </a:r>
          </a:p>
        </p:txBody>
      </p:sp>
      <p:sp>
        <p:nvSpPr>
          <p:cNvPr id="3" name="Content Placeholder 2"/>
          <p:cNvSpPr>
            <a:spLocks noGrp="1"/>
          </p:cNvSpPr>
          <p:nvPr>
            <p:ph idx="1"/>
          </p:nvPr>
        </p:nvSpPr>
        <p:spPr/>
        <p:txBody>
          <a:bodyPr/>
          <a:lstStyle/>
          <a:p>
            <a:r>
              <a:rPr lang="en-US" dirty="0">
                <a:solidFill>
                  <a:srgbClr val="000000"/>
                </a:solidFill>
              </a:rPr>
              <a:t>ICH </a:t>
            </a:r>
            <a:r>
              <a:rPr lang="en-US" dirty="0" err="1">
                <a:solidFill>
                  <a:srgbClr val="000000"/>
                </a:solidFill>
              </a:rPr>
              <a:t>E6</a:t>
            </a:r>
            <a:r>
              <a:rPr lang="en-US" dirty="0">
                <a:solidFill>
                  <a:srgbClr val="000000"/>
                </a:solidFill>
              </a:rPr>
              <a:t> Section 8 Essential Documents for the conduct of a clinical trial</a:t>
            </a:r>
          </a:p>
          <a:p>
            <a:pPr lvl="1"/>
            <a:r>
              <a:rPr lang="en-US" sz="2000" dirty="0">
                <a:solidFill>
                  <a:srgbClr val="000000"/>
                </a:solidFill>
                <a:hlinkClick r:id="rId2"/>
              </a:rPr>
              <a:t>http://</a:t>
            </a:r>
            <a:r>
              <a:rPr lang="en-US" sz="2000" dirty="0" err="1">
                <a:solidFill>
                  <a:srgbClr val="000000"/>
                </a:solidFill>
                <a:hlinkClick r:id="rId2"/>
              </a:rPr>
              <a:t>ichgcp.net</a:t>
            </a:r>
            <a:r>
              <a:rPr lang="en-US" sz="2000" dirty="0">
                <a:solidFill>
                  <a:srgbClr val="000000"/>
                </a:solidFill>
                <a:hlinkClick r:id="rId2"/>
              </a:rPr>
              <a:t>/8-essential-documents-for-the-conduct-of-a-clinical-trial</a:t>
            </a:r>
            <a:endParaRPr lang="en-US" sz="2000" dirty="0">
              <a:solidFill>
                <a:srgbClr val="000000"/>
              </a:solidFill>
            </a:endParaRPr>
          </a:p>
          <a:p>
            <a:pPr marL="0" indent="0">
              <a:buNone/>
            </a:pPr>
            <a:endParaRPr lang="en-US" dirty="0"/>
          </a:p>
        </p:txBody>
      </p:sp>
    </p:spTree>
    <p:extLst>
      <p:ext uri="{BB962C8B-B14F-4D97-AF65-F5344CB8AC3E}">
        <p14:creationId xmlns:p14="http://schemas.microsoft.com/office/powerpoint/2010/main" val="2763064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Protocol management</a:t>
            </a:r>
          </a:p>
        </p:txBody>
      </p:sp>
      <p:sp>
        <p:nvSpPr>
          <p:cNvPr id="3" name="Content Placeholder 2"/>
          <p:cNvSpPr>
            <a:spLocks noGrp="1"/>
          </p:cNvSpPr>
          <p:nvPr>
            <p:ph idx="1"/>
          </p:nvPr>
        </p:nvSpPr>
        <p:spPr>
          <a:xfrm>
            <a:off x="580768" y="1301578"/>
            <a:ext cx="10869782" cy="4609070"/>
          </a:xfrm>
        </p:spPr>
        <p:txBody>
          <a:bodyPr>
            <a:noAutofit/>
          </a:bodyPr>
          <a:lstStyle/>
          <a:p>
            <a:r>
              <a:rPr lang="en-US" sz="2400">
                <a:solidFill>
                  <a:srgbClr val="000000"/>
                </a:solidFill>
              </a:rPr>
              <a:t>This section of the regulatory binder/master file should have all versions of the protocol (starting with the initial version that had SRC, FDA or IRB approval). </a:t>
            </a:r>
          </a:p>
          <a:p>
            <a:pPr marL="0" indent="0">
              <a:buNone/>
            </a:pPr>
            <a:endParaRPr lang="en-US" sz="2400">
              <a:solidFill>
                <a:srgbClr val="000000"/>
              </a:solidFill>
            </a:endParaRPr>
          </a:p>
          <a:p>
            <a:pPr marL="0" indent="0">
              <a:buNone/>
            </a:pPr>
            <a:r>
              <a:rPr lang="en-US" sz="2400">
                <a:solidFill>
                  <a:srgbClr val="000000"/>
                </a:solidFill>
              </a:rPr>
              <a:t>Recommendations: </a:t>
            </a:r>
          </a:p>
          <a:p>
            <a:pPr lvl="1">
              <a:lnSpc>
                <a:spcPct val="120000"/>
              </a:lnSpc>
              <a:spcAft>
                <a:spcPts val="600"/>
              </a:spcAft>
            </a:pPr>
            <a:r>
              <a:rPr lang="en-US">
                <a:solidFill>
                  <a:srgbClr val="000000"/>
                </a:solidFill>
              </a:rPr>
              <a:t>Always download most current copy of protocol from ‘Approved Documents’ section of </a:t>
            </a:r>
            <a:r>
              <a:rPr lang="en-US" err="1">
                <a:solidFill>
                  <a:srgbClr val="000000"/>
                </a:solidFill>
              </a:rPr>
              <a:t>eIRB</a:t>
            </a:r>
            <a:endParaRPr lang="en-US">
              <a:solidFill>
                <a:srgbClr val="000000"/>
              </a:solidFill>
            </a:endParaRPr>
          </a:p>
          <a:p>
            <a:pPr lvl="1">
              <a:lnSpc>
                <a:spcPct val="100000"/>
              </a:lnSpc>
              <a:spcAft>
                <a:spcPts val="600"/>
              </a:spcAft>
            </a:pPr>
            <a:r>
              <a:rPr lang="en-US">
                <a:solidFill>
                  <a:srgbClr val="000000"/>
                </a:solidFill>
              </a:rPr>
              <a:t>Use the various study tools that IRB/ORC provides, such as:</a:t>
            </a:r>
          </a:p>
          <a:p>
            <a:pPr lvl="2">
              <a:lnSpc>
                <a:spcPct val="100000"/>
              </a:lnSpc>
              <a:spcAft>
                <a:spcPts val="600"/>
              </a:spcAft>
            </a:pPr>
            <a:r>
              <a:rPr lang="en-US" sz="2400">
                <a:solidFill>
                  <a:srgbClr val="000000"/>
                </a:solidFill>
              </a:rPr>
              <a:t>Protocol tracking log</a:t>
            </a:r>
          </a:p>
          <a:p>
            <a:pPr lvl="2">
              <a:lnSpc>
                <a:spcPct val="100000"/>
              </a:lnSpc>
              <a:spcAft>
                <a:spcPts val="600"/>
              </a:spcAft>
            </a:pPr>
            <a:r>
              <a:rPr lang="en-US" sz="2400">
                <a:solidFill>
                  <a:srgbClr val="000000"/>
                </a:solidFill>
              </a:rPr>
              <a:t>Unanticipated problems tracking and reporting form</a:t>
            </a:r>
          </a:p>
          <a:p>
            <a:endParaRPr lang="en-US" sz="1200"/>
          </a:p>
        </p:txBody>
      </p:sp>
      <p:sp>
        <p:nvSpPr>
          <p:cNvPr id="4" name="TextBox 3"/>
          <p:cNvSpPr txBox="1"/>
          <p:nvPr/>
        </p:nvSpPr>
        <p:spPr>
          <a:xfrm>
            <a:off x="975094" y="6191462"/>
            <a:ext cx="7986482" cy="923330"/>
          </a:xfrm>
          <a:prstGeom prst="rect">
            <a:avLst/>
          </a:prstGeom>
          <a:noFill/>
        </p:spPr>
        <p:txBody>
          <a:bodyPr wrap="none" rtlCol="0">
            <a:spAutoFit/>
          </a:bodyPr>
          <a:lstStyle/>
          <a:p>
            <a:r>
              <a:rPr lang="en-US" sz="1200">
                <a:solidFill>
                  <a:srgbClr val="000000"/>
                </a:solidFill>
              </a:rPr>
              <a:t>Policies/</a:t>
            </a:r>
            <a:r>
              <a:rPr lang="en-US" sz="1200" err="1">
                <a:solidFill>
                  <a:srgbClr val="000000"/>
                </a:solidFill>
              </a:rPr>
              <a:t>Guidances</a:t>
            </a:r>
            <a:r>
              <a:rPr lang="en-US" sz="1200">
                <a:solidFill>
                  <a:srgbClr val="000000"/>
                </a:solidFill>
              </a:rPr>
              <a:t>:</a:t>
            </a:r>
          </a:p>
          <a:p>
            <a:pPr lvl="1"/>
            <a:r>
              <a:rPr lang="en-US" sz="1200">
                <a:solidFill>
                  <a:srgbClr val="000000"/>
                </a:solidFill>
              </a:rPr>
              <a:t>ORC Unanticipated Problems Tracking and Reporting Guidance: Located in CHOP policy library under ORC</a:t>
            </a:r>
          </a:p>
          <a:p>
            <a:pPr lvl="1"/>
            <a:r>
              <a:rPr lang="en-US" sz="1200">
                <a:solidFill>
                  <a:srgbClr val="000000"/>
                </a:solidFill>
              </a:rPr>
              <a:t>IRB Protocol Deviations: Located 0n CHOP IRB website</a:t>
            </a:r>
          </a:p>
          <a:p>
            <a:endParaRPr lang="en-US"/>
          </a:p>
        </p:txBody>
      </p:sp>
    </p:spTree>
    <p:extLst>
      <p:ext uri="{BB962C8B-B14F-4D97-AF65-F5344CB8AC3E}">
        <p14:creationId xmlns:p14="http://schemas.microsoft.com/office/powerpoint/2010/main" val="1258642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Protocol management</a:t>
            </a:r>
          </a:p>
        </p:txBody>
      </p:sp>
      <p:sp>
        <p:nvSpPr>
          <p:cNvPr id="3" name="Content Placeholder 2"/>
          <p:cNvSpPr>
            <a:spLocks noGrp="1"/>
          </p:cNvSpPr>
          <p:nvPr>
            <p:ph idx="1"/>
          </p:nvPr>
        </p:nvSpPr>
        <p:spPr>
          <a:xfrm>
            <a:off x="632822" y="1414561"/>
            <a:ext cx="10817728" cy="4058392"/>
          </a:xfrm>
        </p:spPr>
        <p:txBody>
          <a:bodyPr>
            <a:normAutofit/>
          </a:bodyPr>
          <a:lstStyle/>
          <a:p>
            <a:pPr>
              <a:lnSpc>
                <a:spcPct val="120000"/>
              </a:lnSpc>
            </a:pPr>
            <a:r>
              <a:rPr lang="en-US">
                <a:solidFill>
                  <a:srgbClr val="000000"/>
                </a:solidFill>
              </a:rPr>
              <a:t>For IND Sponsors, amendments to the study protocol have more implications than just IRB reporting.  </a:t>
            </a:r>
          </a:p>
          <a:p>
            <a:pPr>
              <a:lnSpc>
                <a:spcPct val="120000"/>
              </a:lnSpc>
            </a:pPr>
            <a:r>
              <a:rPr lang="en-US">
                <a:solidFill>
                  <a:srgbClr val="000000"/>
                </a:solidFill>
              </a:rPr>
              <a:t>Protocol amendments must also be submitted to the FDA and other applicable regulatory groups (for example, DSMB)</a:t>
            </a:r>
          </a:p>
          <a:p>
            <a:pPr>
              <a:lnSpc>
                <a:spcPct val="120000"/>
              </a:lnSpc>
            </a:pPr>
            <a:r>
              <a:rPr lang="en-US">
                <a:solidFill>
                  <a:srgbClr val="000000"/>
                </a:solidFill>
              </a:rPr>
              <a:t>There are also operational changes, such as updating all relevant study documents and re-training the study team. </a:t>
            </a:r>
          </a:p>
          <a:p>
            <a:endParaRPr lang="en-US" sz="4000">
              <a:solidFill>
                <a:srgbClr val="000000"/>
              </a:solidFill>
            </a:endParaRPr>
          </a:p>
        </p:txBody>
      </p:sp>
    </p:spTree>
    <p:extLst>
      <p:ext uri="{BB962C8B-B14F-4D97-AF65-F5344CB8AC3E}">
        <p14:creationId xmlns:p14="http://schemas.microsoft.com/office/powerpoint/2010/main" val="480343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t>Informed consent Management</a:t>
            </a:r>
          </a:p>
        </p:txBody>
      </p:sp>
      <p:sp>
        <p:nvSpPr>
          <p:cNvPr id="3" name="Content Placeholder 2"/>
          <p:cNvSpPr>
            <a:spLocks noGrp="1"/>
          </p:cNvSpPr>
          <p:nvPr>
            <p:ph idx="1"/>
          </p:nvPr>
        </p:nvSpPr>
        <p:spPr>
          <a:xfrm>
            <a:off x="645726" y="1301578"/>
            <a:ext cx="10918116" cy="4802660"/>
          </a:xfrm>
        </p:spPr>
        <p:txBody>
          <a:bodyPr vert="horz" lIns="91440" tIns="45720" rIns="91440" bIns="45720" rtlCol="0" anchor="t">
            <a:noAutofit/>
          </a:bodyPr>
          <a:lstStyle/>
          <a:p>
            <a:pPr>
              <a:lnSpc>
                <a:spcPct val="120000"/>
              </a:lnSpc>
            </a:pPr>
            <a:r>
              <a:rPr lang="en-US" sz="1600">
                <a:solidFill>
                  <a:srgbClr val="000000"/>
                </a:solidFill>
                <a:latin typeface="Georgia"/>
              </a:rPr>
              <a:t>This section of the regulatory binder/master file must have:</a:t>
            </a:r>
          </a:p>
          <a:p>
            <a:pPr lvl="1">
              <a:lnSpc>
                <a:spcPct val="120000"/>
              </a:lnSpc>
            </a:pPr>
            <a:r>
              <a:rPr lang="en-US" sz="1600">
                <a:solidFill>
                  <a:srgbClr val="000000"/>
                </a:solidFill>
              </a:rPr>
              <a:t>All approved versions of the study informed consent form beginning with the initial FDA or IRB approved version.</a:t>
            </a:r>
          </a:p>
          <a:p>
            <a:pPr lvl="1">
              <a:lnSpc>
                <a:spcPct val="120000"/>
              </a:lnSpc>
            </a:pPr>
            <a:r>
              <a:rPr lang="en-US" sz="1600">
                <a:solidFill>
                  <a:srgbClr val="000000"/>
                </a:solidFill>
              </a:rPr>
              <a:t>Should include all translations and assent forms.</a:t>
            </a:r>
          </a:p>
          <a:p>
            <a:pPr>
              <a:lnSpc>
                <a:spcPct val="120000"/>
              </a:lnSpc>
            </a:pPr>
            <a:r>
              <a:rPr lang="en-US" sz="1600">
                <a:solidFill>
                  <a:srgbClr val="000000"/>
                </a:solidFill>
              </a:rPr>
              <a:t>IND/IDE Support Program recommendations:</a:t>
            </a:r>
          </a:p>
          <a:p>
            <a:pPr lvl="1">
              <a:lnSpc>
                <a:spcPct val="120000"/>
              </a:lnSpc>
            </a:pPr>
            <a:r>
              <a:rPr lang="en-US" sz="1600" u="sng">
                <a:solidFill>
                  <a:srgbClr val="FF0000"/>
                </a:solidFill>
              </a:rPr>
              <a:t>IMPORTANT:</a:t>
            </a:r>
            <a:r>
              <a:rPr lang="en-US" sz="1600">
                <a:solidFill>
                  <a:srgbClr val="000000"/>
                </a:solidFill>
              </a:rPr>
              <a:t> When consenting and re-consenting subjects, </a:t>
            </a:r>
            <a:r>
              <a:rPr lang="en-US" sz="1600" u="sng">
                <a:solidFill>
                  <a:srgbClr val="FF0000"/>
                </a:solidFill>
              </a:rPr>
              <a:t>ALWAYS</a:t>
            </a:r>
            <a:r>
              <a:rPr lang="en-US" sz="1600">
                <a:solidFill>
                  <a:srgbClr val="000000"/>
                </a:solidFill>
              </a:rPr>
              <a:t> download the IRB-approved stamped Informed Consent Form from within eIRB using the following pathway:</a:t>
            </a:r>
          </a:p>
          <a:p>
            <a:pPr lvl="2">
              <a:lnSpc>
                <a:spcPct val="120000"/>
              </a:lnSpc>
            </a:pPr>
            <a:r>
              <a:rPr lang="en-US" sz="1600">
                <a:solidFill>
                  <a:srgbClr val="000000"/>
                </a:solidFill>
                <a:latin typeface="Georgia"/>
              </a:rPr>
              <a:t>Log in to eIRB and click into your study link</a:t>
            </a:r>
          </a:p>
          <a:p>
            <a:pPr lvl="2">
              <a:lnSpc>
                <a:spcPct val="120000"/>
              </a:lnSpc>
            </a:pPr>
            <a:r>
              <a:rPr lang="en-US" sz="1600">
                <a:solidFill>
                  <a:srgbClr val="000000"/>
                </a:solidFill>
                <a:latin typeface="Georgia"/>
              </a:rPr>
              <a:t>Select the ‘</a:t>
            </a:r>
            <a:r>
              <a:rPr lang="en-US" sz="1600" u="sng">
                <a:solidFill>
                  <a:srgbClr val="000000"/>
                </a:solidFill>
                <a:latin typeface="Georgia"/>
              </a:rPr>
              <a:t>Consent &amp; IRB Correspondence</a:t>
            </a:r>
            <a:r>
              <a:rPr lang="en-US" sz="1600">
                <a:solidFill>
                  <a:srgbClr val="000000"/>
                </a:solidFill>
                <a:latin typeface="Georgia"/>
              </a:rPr>
              <a:t>’ tab </a:t>
            </a:r>
          </a:p>
          <a:p>
            <a:pPr lvl="2">
              <a:lnSpc>
                <a:spcPct val="120000"/>
              </a:lnSpc>
            </a:pPr>
            <a:r>
              <a:rPr lang="en-US" sz="1600">
                <a:solidFill>
                  <a:srgbClr val="000000"/>
                </a:solidFill>
                <a:latin typeface="Georgia"/>
              </a:rPr>
              <a:t>Select the link below the header ‘Current IRB Approved Consent Form(s) and Other Documents’. </a:t>
            </a:r>
            <a:endParaRPr lang="en-US" sz="1600">
              <a:solidFill>
                <a:srgbClr val="000000"/>
              </a:solidFill>
            </a:endParaRPr>
          </a:p>
          <a:p>
            <a:pPr lvl="2">
              <a:lnSpc>
                <a:spcPct val="120000"/>
              </a:lnSpc>
            </a:pPr>
            <a:r>
              <a:rPr lang="en-US" sz="1600">
                <a:solidFill>
                  <a:srgbClr val="000000"/>
                </a:solidFill>
              </a:rPr>
              <a:t>The IRB-approved ICF will open into a new webpage. You may now print this document.</a:t>
            </a:r>
            <a:endParaRPr lang="en-US">
              <a:solidFill>
                <a:srgbClr val="000000"/>
              </a:solidFill>
            </a:endParaRPr>
          </a:p>
          <a:p>
            <a:pPr marL="0" indent="0">
              <a:lnSpc>
                <a:spcPct val="120000"/>
              </a:lnSpc>
              <a:buNone/>
            </a:pPr>
            <a:r>
              <a:rPr lang="en-US" sz="2000" u="sng">
                <a:solidFill>
                  <a:srgbClr val="000000"/>
                </a:solidFill>
              </a:rPr>
              <a:t>Retain the </a:t>
            </a:r>
            <a:r>
              <a:rPr lang="en-US" sz="2000" u="sng">
                <a:solidFill>
                  <a:srgbClr val="FF0000"/>
                </a:solidFill>
              </a:rPr>
              <a:t>ENTIRE SIGNED ICF</a:t>
            </a:r>
            <a:r>
              <a:rPr lang="en-US" sz="2000" u="sng">
                <a:solidFill>
                  <a:srgbClr val="000000"/>
                </a:solidFill>
              </a:rPr>
              <a:t>, or </a:t>
            </a:r>
            <a:r>
              <a:rPr lang="en-US" sz="2000" u="sng">
                <a:solidFill>
                  <a:srgbClr val="FF0000"/>
                </a:solidFill>
              </a:rPr>
              <a:t>entire electronic copy </a:t>
            </a:r>
            <a:r>
              <a:rPr lang="en-US" sz="2000" u="sng">
                <a:solidFill>
                  <a:srgbClr val="000000"/>
                </a:solidFill>
              </a:rPr>
              <a:t>in the study records.</a:t>
            </a:r>
            <a:endParaRPr lang="en-US" sz="2000">
              <a:solidFill>
                <a:srgbClr val="000000"/>
              </a:solidFill>
            </a:endParaRPr>
          </a:p>
        </p:txBody>
      </p:sp>
    </p:spTree>
    <p:extLst>
      <p:ext uri="{BB962C8B-B14F-4D97-AF65-F5344CB8AC3E}">
        <p14:creationId xmlns:p14="http://schemas.microsoft.com/office/powerpoint/2010/main" val="3561034737"/>
      </p:ext>
    </p:extLst>
  </p:cSld>
  <p:clrMapOvr>
    <a:masterClrMapping/>
  </p:clrMapOvr>
</p:sld>
</file>

<file path=ppt/theme/theme1.xml><?xml version="1.0" encoding="utf-8"?>
<a:theme xmlns:a="http://schemas.openxmlformats.org/drawingml/2006/main" name="CHOP Pattern Theme">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lides for Vertebral tethering IDE webinar.potx" id="{A3EBC49D-7F79-49EE-B400-FFF7E40B8904}" vid="{BB141E38-4D7C-4A7A-9E12-39DD83CEECC6}"/>
    </a:ext>
  </a:extLst>
</a:theme>
</file>

<file path=ppt/theme/theme2.xml><?xml version="1.0" encoding="utf-8"?>
<a:theme xmlns:a="http://schemas.openxmlformats.org/drawingml/2006/main" name="1_CHOP Pattern Theme">
  <a:themeElements>
    <a:clrScheme name="CHOP Custom">
      <a:dk1>
        <a:srgbClr val="D11960"/>
      </a:dk1>
      <a:lt1>
        <a:srgbClr val="FFFFFE"/>
      </a:lt1>
      <a:dk2>
        <a:srgbClr val="FFFFFE"/>
      </a:dk2>
      <a:lt2>
        <a:srgbClr val="584B3D"/>
      </a:lt2>
      <a:accent1>
        <a:srgbClr val="3E9CC9"/>
      </a:accent1>
      <a:accent2>
        <a:srgbClr val="D11960"/>
      </a:accent2>
      <a:accent3>
        <a:srgbClr val="5C8D29"/>
      </a:accent3>
      <a:accent4>
        <a:srgbClr val="97C5DF"/>
      </a:accent4>
      <a:accent5>
        <a:srgbClr val="E5849B"/>
      </a:accent5>
      <a:accent6>
        <a:srgbClr val="9FBE7E"/>
      </a:accent6>
      <a:hlink>
        <a:srgbClr val="0000FF"/>
      </a:hlink>
      <a:folHlink>
        <a:srgbClr val="800080"/>
      </a:folHlink>
    </a:clrScheme>
    <a:fontScheme name="Custom 1">
      <a:majorFont>
        <a:latin typeface="Arial"/>
        <a:ea typeface=""/>
        <a:cs typeface=""/>
      </a:majorFont>
      <a:minorFont>
        <a:latin typeface="Georgi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 Point Template in New Brand version 1.potx [Read-Only]" id="{C3B90831-1481-4424-91A9-F535CF65517F}" vid="{140BEA2A-4BDF-442D-9978-86CFC70A09F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F3D347118B88A4EA8E9A5FEBC94FD86" ma:contentTypeVersion="8" ma:contentTypeDescription="Create a new document." ma:contentTypeScope="" ma:versionID="e54af44cc39137a71e496aa5089235ef">
  <xsd:schema xmlns:xsd="http://www.w3.org/2001/XMLSchema" xmlns:xs="http://www.w3.org/2001/XMLSchema" xmlns:p="http://schemas.microsoft.com/office/2006/metadata/properties" xmlns:ns2="fcde5e04-944e-4dfc-be86-0a9ace870ff9" xmlns:ns3="e96402cb-0a6e-49e7-8465-cfae72b5129c" xmlns:ns4="34d7e926-6bad-4161-b251-cfc43f69ae87" xmlns:ns5="http://schemas.microsoft.com/sharepoint/v4" targetNamespace="http://schemas.microsoft.com/office/2006/metadata/properties" ma:root="true" ma:fieldsID="4dfd49e6986a0fb6e4e84e6606b80ac7" ns2:_="" ns3:_="" ns4:_="" ns5:_="">
    <xsd:import namespace="fcde5e04-944e-4dfc-be86-0a9ace870ff9"/>
    <xsd:import namespace="e96402cb-0a6e-49e7-8465-cfae72b5129c"/>
    <xsd:import namespace="34d7e926-6bad-4161-b251-cfc43f69ae87"/>
    <xsd:import namespace="http://schemas.microsoft.com/sharepoint/v4"/>
    <xsd:element name="properties">
      <xsd:complexType>
        <xsd:sequence>
          <xsd:element name="documentManagement">
            <xsd:complexType>
              <xsd:all>
                <xsd:element ref="ns2:TaxKeywordTaxHTField" minOccurs="0"/>
                <xsd:element ref="ns3:o54b1e4c7e8f4e00a12ce46439e0e974" minOccurs="0"/>
                <xsd:element ref="ns3:h6a4a4262ab844b18de92e197378cee0" minOccurs="0"/>
                <xsd:element ref="ns4:Category" minOccurs="0"/>
                <xsd:element ref="ns5: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de5e04-944e-4dfc-be86-0a9ace870ff9"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Enterprise Keywords" ma:fieldId="{23f27201-bee3-471e-b2e7-b64fd8b7ca38}" ma:taxonomyMulti="true" ma:sspId="096f6f6b-f55a-454e-8dbb-24a06af11355" ma:termSetId="00000000-0000-0000-0000-000000000000" ma:anchorId="00000000-0000-0000-0000-000000000000" ma:open="true" ma:isKeyword="tru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6402cb-0a6e-49e7-8465-cfae72b5129c" elementFormDefault="qualified">
    <xsd:import namespace="http://schemas.microsoft.com/office/2006/documentManagement/types"/>
    <xsd:import namespace="http://schemas.microsoft.com/office/infopath/2007/PartnerControls"/>
    <xsd:element name="o54b1e4c7e8f4e00a12ce46439e0e974" ma:index="11" nillable="true" ma:taxonomy="true" ma:internalName="o54b1e4c7e8f4e00a12ce46439e0e974" ma:taxonomyFieldName="KnowledgeBaseMetadata" ma:displayName="Knowledge Base Tags" ma:fieldId="{854b1e4c-7e8f-4e00-a12c-e46439e0e974}" ma:taxonomyMulti="true" ma:sspId="096f6f6b-f55a-454e-8dbb-24a06af11355" ma:termSetId="0fa4fcc5-20ed-47ab-b5c6-c9c312be74d0" ma:anchorId="00000000-0000-0000-0000-000000000000" ma:open="false" ma:isKeyword="false">
      <xsd:complexType>
        <xsd:sequence>
          <xsd:element ref="pc:Terms" minOccurs="0" maxOccurs="1"/>
        </xsd:sequence>
      </xsd:complexType>
    </xsd:element>
    <xsd:element name="h6a4a4262ab844b18de92e197378cee0" ma:index="13" nillable="true" ma:taxonomy="true" ma:internalName="h6a4a4262ab844b18de92e197378cee0" ma:taxonomyFieldName="KBPoliciesAndProcedures" ma:displayName="Knowledge Base Policies and Procedures" ma:fieldId="{16a4a426-2ab8-44b1-8de9-2e197378cee0}" ma:taxonomyMulti="true" ma:sspId="096f6f6b-f55a-454e-8dbb-24a06af11355" ma:termSetId="bf388315-c5fb-4b9c-b70e-1e19d0e0d3b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4d7e926-6bad-4161-b251-cfc43f69ae87" elementFormDefault="qualified">
    <xsd:import namespace="http://schemas.microsoft.com/office/2006/documentManagement/types"/>
    <xsd:import namespace="http://schemas.microsoft.com/office/infopath/2007/PartnerControls"/>
    <xsd:element name="Category" ma:index="14" nillable="true" ma:displayName="Category" ma:format="Dropdown" ma:internalName="Category">
      <xsd:simpleType>
        <xsd:restriction base="dms:Choice">
          <xsd:enumeration value="Guidelines"/>
          <xsd:enumeration value="Templates"/>
          <xsd:enumeration value="AAG"/>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5"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h6a4a4262ab844b18de92e197378cee0 xmlns="e96402cb-0a6e-49e7-8465-cfae72b5129c">
      <Terms xmlns="http://schemas.microsoft.com/office/infopath/2007/PartnerControls"/>
    </h6a4a4262ab844b18de92e197378cee0>
    <o54b1e4c7e8f4e00a12ce46439e0e974 xmlns="e96402cb-0a6e-49e7-8465-cfae72b5129c">
      <Terms xmlns="http://schemas.microsoft.com/office/infopath/2007/PartnerControls"/>
    </o54b1e4c7e8f4e00a12ce46439e0e974>
    <Category xmlns="34d7e926-6bad-4161-b251-cfc43f69ae87">Templates</Category>
    <TaxKeywordTaxHTField xmlns="fcde5e04-944e-4dfc-be86-0a9ace870ff9">
      <Terms xmlns="http://schemas.microsoft.com/office/infopath/2007/PartnerControls">
        <TermInfo xmlns="http://schemas.microsoft.com/office/infopath/2007/PartnerControls">
          <TermName xmlns="http://schemas.microsoft.com/office/infopath/2007/PartnerControls">IND</TermName>
          <TermId xmlns="http://schemas.microsoft.com/office/infopath/2007/PartnerControls">11111111-1111-1111-1111-111111111111</TermId>
        </TermInfo>
        <TermInfo xmlns="http://schemas.microsoft.com/office/infopath/2007/PartnerControls">
          <TermName xmlns="http://schemas.microsoft.com/office/infopath/2007/PartnerControls">Training</TermName>
          <TermId xmlns="http://schemas.microsoft.com/office/infopath/2007/PartnerControls">11111111-1111-1111-1111-111111111111</TermId>
        </TermInfo>
        <TermInfo xmlns="http://schemas.microsoft.com/office/infopath/2007/PartnerControls">
          <TermName xmlns="http://schemas.microsoft.com/office/infopath/2007/PartnerControls">Sponsors</TermName>
          <TermId xmlns="http://schemas.microsoft.com/office/infopath/2007/PartnerControls">11111111-1111-1111-1111-111111111111</TermId>
        </TermInfo>
        <TermInfo xmlns="http://schemas.microsoft.com/office/infopath/2007/PartnerControls">
          <TermName xmlns="http://schemas.microsoft.com/office/infopath/2007/PartnerControls">Investigators</TermName>
          <TermId xmlns="http://schemas.microsoft.com/office/infopath/2007/PartnerControls">11111111-1111-1111-1111-111111111111</TermId>
        </TermInfo>
      </Terms>
    </TaxKeywordTaxHTField>
  </documentManagement>
</p:properties>
</file>

<file path=customXml/itemProps1.xml><?xml version="1.0" encoding="utf-8"?>
<ds:datastoreItem xmlns:ds="http://schemas.openxmlformats.org/officeDocument/2006/customXml" ds:itemID="{DA7D41F0-0E21-4DC5-BFDE-5423C75965BF}">
  <ds:schemaRefs>
    <ds:schemaRef ds:uri="http://schemas.microsoft.com/sharepoint/v3/contenttype/forms"/>
  </ds:schemaRefs>
</ds:datastoreItem>
</file>

<file path=customXml/itemProps2.xml><?xml version="1.0" encoding="utf-8"?>
<ds:datastoreItem xmlns:ds="http://schemas.openxmlformats.org/officeDocument/2006/customXml" ds:itemID="{90935FE9-6183-4979-B4AD-3D1AE0555BCD}">
  <ds:schemaRefs>
    <ds:schemaRef ds:uri="34d7e926-6bad-4161-b251-cfc43f69ae87"/>
    <ds:schemaRef ds:uri="e96402cb-0a6e-49e7-8465-cfae72b5129c"/>
    <ds:schemaRef ds:uri="fcde5e04-944e-4dfc-be86-0a9ace870ff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4"/>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490FCA2-77B2-49F1-B2F9-A1180981E4E6}">
  <ds:schemaRefs>
    <ds:schemaRef ds:uri="34d7e926-6bad-4161-b251-cfc43f69ae87"/>
    <ds:schemaRef ds:uri="e96402cb-0a6e-49e7-8465-cfae72b5129c"/>
    <ds:schemaRef ds:uri="fcde5e04-944e-4dfc-be86-0a9ace870ff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4"/>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slides for Vertebral tethering IDE webinar</Template>
  <TotalTime>9</TotalTime>
  <Words>5644</Words>
  <Application>Microsoft Office PowerPoint</Application>
  <PresentationFormat>Widescreen</PresentationFormat>
  <Paragraphs>632</Paragraphs>
  <Slides>60</Slides>
  <Notes>27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60</vt:i4>
      </vt:variant>
    </vt:vector>
  </HeadingPairs>
  <TitlesOfParts>
    <vt:vector size="67" baseType="lpstr">
      <vt:lpstr>Arial</vt:lpstr>
      <vt:lpstr>Calibri</vt:lpstr>
      <vt:lpstr>Georgia</vt:lpstr>
      <vt:lpstr>Roboto</vt:lpstr>
      <vt:lpstr>Segoe UI</vt:lpstr>
      <vt:lpstr>CHOP Pattern Theme</vt:lpstr>
      <vt:lpstr>1_CHOP Pattern Theme</vt:lpstr>
      <vt:lpstr>Sponsor-Investigator IND training: module 3 Good Clinical Practice (GCP), Essential documents,  &amp; ind trial master file  </vt:lpstr>
      <vt:lpstr>Study Records</vt:lpstr>
      <vt:lpstr>Essential documents: ich E6 section 8</vt:lpstr>
      <vt:lpstr>Essential documents: ich E6 section 8</vt:lpstr>
      <vt:lpstr>Trial master file: EMA 2013</vt:lpstr>
      <vt:lpstr>Study regulatory binder/master file</vt:lpstr>
      <vt:lpstr>Protocol management</vt:lpstr>
      <vt:lpstr>Protocol management</vt:lpstr>
      <vt:lpstr>Informed consent Management</vt:lpstr>
      <vt:lpstr>Informed consent Management</vt:lpstr>
      <vt:lpstr>To re-consent or not to re-consent?</vt:lpstr>
      <vt:lpstr>Icf amendment and trial updates</vt:lpstr>
      <vt:lpstr>FDA correspondence</vt:lpstr>
      <vt:lpstr>FDA correspondence</vt:lpstr>
      <vt:lpstr>FDA correspondence</vt:lpstr>
      <vt:lpstr>Fda correspondence</vt:lpstr>
      <vt:lpstr>Irb correspondence</vt:lpstr>
      <vt:lpstr>Irb correspondence</vt:lpstr>
      <vt:lpstr>Other regulatory approvals</vt:lpstr>
      <vt:lpstr>Clinical and research procedures</vt:lpstr>
      <vt:lpstr>Clinical procedures</vt:lpstr>
      <vt:lpstr>Drug information</vt:lpstr>
      <vt:lpstr>Drug information</vt:lpstr>
      <vt:lpstr>Drug information</vt:lpstr>
      <vt:lpstr>Drug accountability</vt:lpstr>
      <vt:lpstr>Drug accountability</vt:lpstr>
      <vt:lpstr>Drug accountability</vt:lpstr>
      <vt:lpstr>training</vt:lpstr>
      <vt:lpstr>TRAINING</vt:lpstr>
      <vt:lpstr>Study personnel qualifications and delegations</vt:lpstr>
      <vt:lpstr>Study personnel qualifications and delegations</vt:lpstr>
      <vt:lpstr>Subject tracking and recruitment</vt:lpstr>
      <vt:lpstr>Subject tracking and recruitment</vt:lpstr>
      <vt:lpstr>Data collection &amp; management</vt:lpstr>
      <vt:lpstr>Data collection &amp; management</vt:lpstr>
      <vt:lpstr>Data collection &amp; management</vt:lpstr>
      <vt:lpstr>Safety management &amp; reporting</vt:lpstr>
      <vt:lpstr>monitoring</vt:lpstr>
      <vt:lpstr>Clinicaltrials.gov registration</vt:lpstr>
      <vt:lpstr>Subject case history template</vt:lpstr>
      <vt:lpstr>Subject case history template</vt:lpstr>
      <vt:lpstr>Additional audit support</vt:lpstr>
      <vt:lpstr>Contracts/agreements/financial documents</vt:lpstr>
      <vt:lpstr>Contracts/agreements/financial documents</vt:lpstr>
      <vt:lpstr>Financial disclosures</vt:lpstr>
      <vt:lpstr>Chop resources: pre-study</vt:lpstr>
      <vt:lpstr>Chop resources: pre-study</vt:lpstr>
      <vt:lpstr>Investigational drug service resources</vt:lpstr>
      <vt:lpstr>Biostatistical support</vt:lpstr>
      <vt:lpstr>Other resources</vt:lpstr>
      <vt:lpstr>Closing a study</vt:lpstr>
      <vt:lpstr>Closing out a study</vt:lpstr>
      <vt:lpstr>Fda correspondence</vt:lpstr>
      <vt:lpstr>Irb and other regulatory Groups</vt:lpstr>
      <vt:lpstr>Drug accountability</vt:lpstr>
      <vt:lpstr>Subject tracking, data and safety management</vt:lpstr>
      <vt:lpstr>Monitoring, Registration,  Subject Case Histories</vt:lpstr>
      <vt:lpstr>External audit support, contracts &amp; agreements</vt:lpstr>
      <vt:lpstr>Next steps for sponsor</vt:lpstr>
      <vt:lpstr>References</vt:lpstr>
    </vt:vector>
  </TitlesOfParts>
  <Manager>Anja Jones</Manager>
  <Company>The Children's Hospital of Philadelphia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 Sponsor Responsibilities Training Module 3</dc:title>
  <dc:subject>Essential Documents</dc:subject>
  <dc:creator>Ellerbe, Amy M</dc:creator>
  <cp:keywords>IND; Training; Sponsors; Investigators</cp:keywords>
  <cp:lastModifiedBy>Wentworth, Mark</cp:lastModifiedBy>
  <cp:revision>4</cp:revision>
  <dcterms:created xsi:type="dcterms:W3CDTF">2017-08-03T18:57:23Z</dcterms:created>
  <dcterms:modified xsi:type="dcterms:W3CDTF">2023-05-08T15:56:31Z</dcterms:modified>
  <cp:category>IND; Training; Sponsors; Investigators; Essential Documents</cp:category>
  <cp:version>5/8/2023</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0x010100DF3D347118B88A4EA8E9A5FEBC94FD86</vt:lpwstr>
  </property>
  <property fmtid="{D5CDD505-2E9C-101B-9397-08002B2CF9AE}" pid="3" name="TaxKeyword">
    <vt:lpwstr/>
  </property>
  <property fmtid="{D5CDD505-2E9C-101B-9397-08002B2CF9AE}" pid="4" name="TaxCatchAll">
    <vt:lpwstr/>
  </property>
  <property fmtid="{D5CDD505-2E9C-101B-9397-08002B2CF9AE}" pid="5" name="KnowledgeBaseMetadata">
    <vt:lpwstr/>
  </property>
  <property fmtid="{D5CDD505-2E9C-101B-9397-08002B2CF9AE}" pid="6" name="KBPoliciesAndProcedures">
    <vt:lpwstr/>
  </property>
</Properties>
</file>