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5" r:id="rId5"/>
  </p:sldMasterIdLst>
  <p:notesMasterIdLst>
    <p:notesMasterId r:id="rId55"/>
  </p:notesMasterIdLst>
  <p:handoutMasterIdLst>
    <p:handoutMasterId r:id="rId56"/>
  </p:handoutMasterIdLst>
  <p:sldIdLst>
    <p:sldId id="256" r:id="rId6"/>
    <p:sldId id="257" r:id="rId7"/>
    <p:sldId id="355" r:id="rId8"/>
    <p:sldId id="260" r:id="rId9"/>
    <p:sldId id="261" r:id="rId10"/>
    <p:sldId id="262" r:id="rId11"/>
    <p:sldId id="263" r:id="rId12"/>
    <p:sldId id="264" r:id="rId13"/>
    <p:sldId id="265" r:id="rId14"/>
    <p:sldId id="368" r:id="rId15"/>
    <p:sldId id="266" r:id="rId16"/>
    <p:sldId id="344" r:id="rId17"/>
    <p:sldId id="376" r:id="rId18"/>
    <p:sldId id="345" r:id="rId19"/>
    <p:sldId id="269" r:id="rId20"/>
    <p:sldId id="374" r:id="rId21"/>
    <p:sldId id="356" r:id="rId22"/>
    <p:sldId id="366" r:id="rId23"/>
    <p:sldId id="283" r:id="rId24"/>
    <p:sldId id="288" r:id="rId25"/>
    <p:sldId id="291" r:id="rId26"/>
    <p:sldId id="357" r:id="rId27"/>
    <p:sldId id="358" r:id="rId28"/>
    <p:sldId id="295" r:id="rId29"/>
    <p:sldId id="360" r:id="rId30"/>
    <p:sldId id="361" r:id="rId31"/>
    <p:sldId id="310" r:id="rId32"/>
    <p:sldId id="362" r:id="rId33"/>
    <p:sldId id="312" r:id="rId34"/>
    <p:sldId id="322" r:id="rId35"/>
    <p:sldId id="363" r:id="rId36"/>
    <p:sldId id="326" r:id="rId37"/>
    <p:sldId id="364" r:id="rId38"/>
    <p:sldId id="332" r:id="rId39"/>
    <p:sldId id="333" r:id="rId40"/>
    <p:sldId id="347" r:id="rId41"/>
    <p:sldId id="348" r:id="rId42"/>
    <p:sldId id="350" r:id="rId43"/>
    <p:sldId id="351" r:id="rId44"/>
    <p:sldId id="352" r:id="rId45"/>
    <p:sldId id="334" r:id="rId46"/>
    <p:sldId id="331" r:id="rId47"/>
    <p:sldId id="342" r:id="rId48"/>
    <p:sldId id="365" r:id="rId49"/>
    <p:sldId id="337" r:id="rId50"/>
    <p:sldId id="339" r:id="rId51"/>
    <p:sldId id="340" r:id="rId52"/>
    <p:sldId id="367" r:id="rId53"/>
    <p:sldId id="370"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EEB34F-5D97-3982-2478-5E8C1DF79BB0}" name="Wentworth, Mark" initials="WM" userId="S::wentworthm@chop.edu::bbcf9cdd-1c56-4502-9b0a-e67056f3a531" providerId="AD"/>
  <p188:author id="{103C2854-ADFA-38D0-0805-0450F53221D5}" name="Cathrall, Heather M" initials="CM" userId="S::cathrallh@chop.edu::746f9cde-9be2-40c5-971c-861128a3f037" providerId="AD"/>
  <p188:author id="{E1BFABE4-EAA8-4A37-E41C-040C3A30A3FA}" name="Agarwal, Mitaly P" initials="AP" userId="S::agarwalmp@chop.edu::5379d596-9bce-4059-b79f-f5912417f3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DIDE Support" initials="INDIDE" lastIdx="44" clrIdx="0">
    <p:extLst>
      <p:ext uri="{19B8F6BF-5375-455C-9EA6-DF929625EA0E}">
        <p15:presenceInfo xmlns:p15="http://schemas.microsoft.com/office/powerpoint/2012/main" userId="INDIDE Support" providerId="None"/>
      </p:ext>
    </p:extLst>
  </p:cmAuthor>
  <p:cmAuthor id="2" name="Cathrall, Heather M" initials="CHM" lastIdx="13" clrIdx="1">
    <p:extLst>
      <p:ext uri="{19B8F6BF-5375-455C-9EA6-DF929625EA0E}">
        <p15:presenceInfo xmlns:p15="http://schemas.microsoft.com/office/powerpoint/2012/main" userId="S-1-5-21-1275210071-220523388-725345543-19390" providerId="AD"/>
      </p:ext>
    </p:extLst>
  </p:cmAuthor>
  <p:cmAuthor id="3" name="Podsakoff, Gregory M" initials="PGM" lastIdx="23" clrIdx="2">
    <p:extLst>
      <p:ext uri="{19B8F6BF-5375-455C-9EA6-DF929625EA0E}">
        <p15:presenceInfo xmlns:p15="http://schemas.microsoft.com/office/powerpoint/2012/main" userId="S-1-5-21-1275210071-220523388-725345543-47311" providerId="AD"/>
      </p:ext>
    </p:extLst>
  </p:cmAuthor>
  <p:cmAuthor id="4" name="Singleton, Rebecca" initials="SR" lastIdx="3" clrIdx="3">
    <p:extLst>
      <p:ext uri="{19B8F6BF-5375-455C-9EA6-DF929625EA0E}">
        <p15:presenceInfo xmlns:p15="http://schemas.microsoft.com/office/powerpoint/2012/main" userId="S-1-5-21-1275210071-220523388-725345543-26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584B3D"/>
    <a:srgbClr val="D11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78524-291D-0A0E-0E01-AE59F4462045}" v="61" dt="2023-05-03T18:01:00.897"/>
    <p1510:client id="{58DE7A73-4326-4AFD-9DB4-AC4D4BF462DB}" v="1337" dt="2023-04-14T14:35:28.680"/>
    <p1510:client id="{73FD5A04-14E2-343B-90C6-AB5DBDB8CA6E}" v="34" dt="2023-05-03T14:45:52.675"/>
    <p1510:client id="{84ACC09B-DA11-5F65-A387-047FF4803621}" v="3" dt="2023-05-03T15:01:30.766"/>
    <p1510:client id="{BDF846C8-8CFD-33E8-2EE8-1C794079D59A}" v="1" dt="2023-05-03T13:54:44.954"/>
    <p1510:client id="{BF48B990-23FF-373C-3EAE-69ACC4EA079F}" v="194" dt="2023-05-08T13:44:34.877"/>
    <p1510:client id="{C3FAC516-E6C5-BC6F-78F8-980E3D96E0E3}" v="300" dt="2023-02-09T14:59:52.7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8" autoAdjust="0"/>
    <p:restoredTop sz="93088" autoAdjust="0"/>
  </p:normalViewPr>
  <p:slideViewPr>
    <p:cSldViewPr snapToGrid="0">
      <p:cViewPr varScale="1">
        <p:scale>
          <a:sx n="106" d="100"/>
          <a:sy n="106" d="100"/>
        </p:scale>
        <p:origin x="47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89170-548F-4AFA-AB24-AD023680CC83}" type="doc">
      <dgm:prSet loTypeId="urn:microsoft.com/office/officeart/2005/8/layout/pyramid2" loCatId="pyramid" qsTypeId="urn:microsoft.com/office/officeart/2005/8/quickstyle/simple1" qsCatId="simple" csTypeId="urn:microsoft.com/office/officeart/2005/8/colors/accent1_2" csCatId="accent1" phldr="1"/>
      <dgm:spPr/>
    </dgm:pt>
    <dgm:pt modelId="{1B00DD29-62CF-402F-90D4-23CA4210FD36}">
      <dgm:prSet phldrT="[Text]" custT="1"/>
      <dgm:spPr/>
      <dgm:t>
        <a:bodyPr/>
        <a:lstStyle/>
        <a:p>
          <a:r>
            <a:rPr lang="en-US" sz="1400" dirty="0"/>
            <a:t>Monitoring Investigations</a:t>
          </a:r>
        </a:p>
      </dgm:t>
    </dgm:pt>
    <dgm:pt modelId="{B7C42AE4-F19B-4B99-B773-223BF3364333}" type="parTrans" cxnId="{D0C3C48C-420E-4205-9262-05CE6315BC44}">
      <dgm:prSet/>
      <dgm:spPr/>
      <dgm:t>
        <a:bodyPr/>
        <a:lstStyle/>
        <a:p>
          <a:endParaRPr lang="en-US"/>
        </a:p>
      </dgm:t>
    </dgm:pt>
    <dgm:pt modelId="{87794E8F-C52C-433D-A358-E6156BF2D88B}" type="sibTrans" cxnId="{D0C3C48C-420E-4205-9262-05CE6315BC44}">
      <dgm:prSet/>
      <dgm:spPr/>
      <dgm:t>
        <a:bodyPr/>
        <a:lstStyle/>
        <a:p>
          <a:endParaRPr lang="en-US"/>
        </a:p>
      </dgm:t>
    </dgm:pt>
    <dgm:pt modelId="{1C10726B-2225-4D84-A709-E4849CE5C1A1}">
      <dgm:prSet phldrT="[Text]" custT="1"/>
      <dgm:spPr/>
      <dgm:t>
        <a:bodyPr/>
        <a:lstStyle/>
        <a:p>
          <a:r>
            <a:rPr lang="en-US" sz="1400" dirty="0"/>
            <a:t>Selecting/Informing Investigators</a:t>
          </a:r>
        </a:p>
      </dgm:t>
    </dgm:pt>
    <dgm:pt modelId="{43D70361-7D2E-435D-8517-865996C2FF68}" type="parTrans" cxnId="{37AEB36A-F4A8-423C-BCEC-B30D3E9DC9A6}">
      <dgm:prSet/>
      <dgm:spPr/>
      <dgm:t>
        <a:bodyPr/>
        <a:lstStyle/>
        <a:p>
          <a:endParaRPr lang="en-US"/>
        </a:p>
      </dgm:t>
    </dgm:pt>
    <dgm:pt modelId="{35114CFC-F0A7-41B7-9CBE-ACBB8883C40A}" type="sibTrans" cxnId="{37AEB36A-F4A8-423C-BCEC-B30D3E9DC9A6}">
      <dgm:prSet/>
      <dgm:spPr/>
      <dgm:t>
        <a:bodyPr/>
        <a:lstStyle/>
        <a:p>
          <a:endParaRPr lang="en-US"/>
        </a:p>
      </dgm:t>
    </dgm:pt>
    <dgm:pt modelId="{94844346-4DF7-4E39-85E4-46B1DCE8E7C7}">
      <dgm:prSet phldrT="[Text]" custT="1"/>
      <dgm:spPr/>
      <dgm:t>
        <a:bodyPr/>
        <a:lstStyle/>
        <a:p>
          <a:r>
            <a:rPr lang="en-US" sz="1400" dirty="0"/>
            <a:t>Maintaining the IND with the FDA</a:t>
          </a:r>
        </a:p>
      </dgm:t>
    </dgm:pt>
    <dgm:pt modelId="{B44C1FD9-7802-4208-9A2F-4254AEE204BB}" type="parTrans" cxnId="{26EFA078-131C-4F08-A4F4-0934CF1B40FB}">
      <dgm:prSet/>
      <dgm:spPr/>
      <dgm:t>
        <a:bodyPr/>
        <a:lstStyle/>
        <a:p>
          <a:endParaRPr lang="en-US"/>
        </a:p>
      </dgm:t>
    </dgm:pt>
    <dgm:pt modelId="{3385A497-FEB9-4E31-B29C-7B29E23DFD61}" type="sibTrans" cxnId="{26EFA078-131C-4F08-A4F4-0934CF1B40FB}">
      <dgm:prSet/>
      <dgm:spPr/>
      <dgm:t>
        <a:bodyPr/>
        <a:lstStyle/>
        <a:p>
          <a:endParaRPr lang="en-US"/>
        </a:p>
      </dgm:t>
    </dgm:pt>
    <dgm:pt modelId="{D7EB59E3-5AA5-4B7D-AB10-653B1D2A8BDD}">
      <dgm:prSet custT="1"/>
      <dgm:spPr/>
      <dgm:t>
        <a:bodyPr/>
        <a:lstStyle/>
        <a:p>
          <a:r>
            <a:rPr lang="en-US" sz="900" dirty="0"/>
            <a:t>Protocol Amendments</a:t>
          </a:r>
        </a:p>
        <a:p>
          <a:r>
            <a:rPr lang="en-US" sz="900" dirty="0"/>
            <a:t>Informational Amendments</a:t>
          </a:r>
        </a:p>
        <a:p>
          <a:r>
            <a:rPr lang="en-US" sz="900" dirty="0"/>
            <a:t>Annual Reports</a:t>
          </a:r>
        </a:p>
        <a:p>
          <a:r>
            <a:rPr lang="en-US" sz="900" dirty="0"/>
            <a:t>IND Status Changes</a:t>
          </a:r>
        </a:p>
      </dgm:t>
    </dgm:pt>
    <dgm:pt modelId="{859830DC-9476-471A-90DE-384023A299DB}" type="sibTrans" cxnId="{D0BB886D-638B-45DF-8D3A-FC69AECACC79}">
      <dgm:prSet/>
      <dgm:spPr/>
      <dgm:t>
        <a:bodyPr/>
        <a:lstStyle/>
        <a:p>
          <a:endParaRPr lang="en-US"/>
        </a:p>
      </dgm:t>
    </dgm:pt>
    <dgm:pt modelId="{4BC215A7-1400-4F61-8E7D-B3C9ADEDC486}" type="parTrans" cxnId="{D0BB886D-638B-45DF-8D3A-FC69AECACC79}">
      <dgm:prSet/>
      <dgm:spPr/>
      <dgm:t>
        <a:bodyPr/>
        <a:lstStyle/>
        <a:p>
          <a:endParaRPr lang="en-US"/>
        </a:p>
      </dgm:t>
    </dgm:pt>
    <dgm:pt modelId="{DB6AE753-3513-437A-87A0-9E870DFECCD6}" type="pres">
      <dgm:prSet presAssocID="{EB089170-548F-4AFA-AB24-AD023680CC83}" presName="compositeShape" presStyleCnt="0">
        <dgm:presLayoutVars>
          <dgm:dir/>
          <dgm:resizeHandles/>
        </dgm:presLayoutVars>
      </dgm:prSet>
      <dgm:spPr/>
    </dgm:pt>
    <dgm:pt modelId="{47D4FA66-8131-474B-83FC-B5FCD2A2AD4B}" type="pres">
      <dgm:prSet presAssocID="{EB089170-548F-4AFA-AB24-AD023680CC83}" presName="pyramid" presStyleLbl="node1" presStyleIdx="0" presStyleCnt="1" custLinFactNeighborX="27851" custLinFactNeighborY="15895"/>
      <dgm:spPr/>
    </dgm:pt>
    <dgm:pt modelId="{FF34E86A-6937-4A3F-8236-AC760779295E}" type="pres">
      <dgm:prSet presAssocID="{EB089170-548F-4AFA-AB24-AD023680CC83}" presName="theList" presStyleCnt="0"/>
      <dgm:spPr/>
    </dgm:pt>
    <dgm:pt modelId="{E966B7C1-48D4-4F47-AE83-C178E18963EA}" type="pres">
      <dgm:prSet presAssocID="{1B00DD29-62CF-402F-90D4-23CA4210FD36}" presName="aNode" presStyleLbl="fgAcc1" presStyleIdx="0" presStyleCnt="4">
        <dgm:presLayoutVars>
          <dgm:bulletEnabled val="1"/>
        </dgm:presLayoutVars>
      </dgm:prSet>
      <dgm:spPr/>
    </dgm:pt>
    <dgm:pt modelId="{2D8CF035-C635-4E12-9AF7-92B8176FF64A}" type="pres">
      <dgm:prSet presAssocID="{1B00DD29-62CF-402F-90D4-23CA4210FD36}" presName="aSpace" presStyleCnt="0"/>
      <dgm:spPr/>
    </dgm:pt>
    <dgm:pt modelId="{7B35C64C-CC83-4821-9857-51EBFAF7C414}" type="pres">
      <dgm:prSet presAssocID="{1C10726B-2225-4D84-A709-E4849CE5C1A1}" presName="aNode" presStyleLbl="fgAcc1" presStyleIdx="1" presStyleCnt="4">
        <dgm:presLayoutVars>
          <dgm:bulletEnabled val="1"/>
        </dgm:presLayoutVars>
      </dgm:prSet>
      <dgm:spPr/>
    </dgm:pt>
    <dgm:pt modelId="{BCCFDEE4-960A-4532-B920-3544589B85A0}" type="pres">
      <dgm:prSet presAssocID="{1C10726B-2225-4D84-A709-E4849CE5C1A1}" presName="aSpace" presStyleCnt="0"/>
      <dgm:spPr/>
    </dgm:pt>
    <dgm:pt modelId="{BE311980-B6D8-48F0-9B55-C73FDDC3058E}" type="pres">
      <dgm:prSet presAssocID="{94844346-4DF7-4E39-85E4-46B1DCE8E7C7}" presName="aNode" presStyleLbl="fgAcc1" presStyleIdx="2" presStyleCnt="4">
        <dgm:presLayoutVars>
          <dgm:bulletEnabled val="1"/>
        </dgm:presLayoutVars>
      </dgm:prSet>
      <dgm:spPr/>
    </dgm:pt>
    <dgm:pt modelId="{6D465C1D-B644-4494-92C9-3BCBC778C0E0}" type="pres">
      <dgm:prSet presAssocID="{94844346-4DF7-4E39-85E4-46B1DCE8E7C7}" presName="aSpace" presStyleCnt="0"/>
      <dgm:spPr/>
    </dgm:pt>
    <dgm:pt modelId="{809F9AA4-D9BD-408E-8832-CF6AA960B526}" type="pres">
      <dgm:prSet presAssocID="{D7EB59E3-5AA5-4B7D-AB10-653B1D2A8BDD}" presName="aNode" presStyleLbl="fgAcc1" presStyleIdx="3" presStyleCnt="4">
        <dgm:presLayoutVars>
          <dgm:bulletEnabled val="1"/>
        </dgm:presLayoutVars>
      </dgm:prSet>
      <dgm:spPr/>
    </dgm:pt>
    <dgm:pt modelId="{891618CF-A696-4AFE-A3E4-FCCE13CE5D80}" type="pres">
      <dgm:prSet presAssocID="{D7EB59E3-5AA5-4B7D-AB10-653B1D2A8BDD}" presName="aSpace" presStyleCnt="0"/>
      <dgm:spPr/>
    </dgm:pt>
  </dgm:ptLst>
  <dgm:cxnLst>
    <dgm:cxn modelId="{32E75D65-70EF-4CAF-8D64-232B65DB63E9}" type="presOf" srcId="{1B00DD29-62CF-402F-90D4-23CA4210FD36}" destId="{E966B7C1-48D4-4F47-AE83-C178E18963EA}" srcOrd="0" destOrd="0" presId="urn:microsoft.com/office/officeart/2005/8/layout/pyramid2"/>
    <dgm:cxn modelId="{37AEB36A-F4A8-423C-BCEC-B30D3E9DC9A6}" srcId="{EB089170-548F-4AFA-AB24-AD023680CC83}" destId="{1C10726B-2225-4D84-A709-E4849CE5C1A1}" srcOrd="1" destOrd="0" parTransId="{43D70361-7D2E-435D-8517-865996C2FF68}" sibTransId="{35114CFC-F0A7-41B7-9CBE-ACBB8883C40A}"/>
    <dgm:cxn modelId="{D0BB886D-638B-45DF-8D3A-FC69AECACC79}" srcId="{EB089170-548F-4AFA-AB24-AD023680CC83}" destId="{D7EB59E3-5AA5-4B7D-AB10-653B1D2A8BDD}" srcOrd="3" destOrd="0" parTransId="{4BC215A7-1400-4F61-8E7D-B3C9ADEDC486}" sibTransId="{859830DC-9476-471A-90DE-384023A299DB}"/>
    <dgm:cxn modelId="{7CC0746E-B8B0-45A6-9E48-EC8BFAB41D01}" type="presOf" srcId="{1C10726B-2225-4D84-A709-E4849CE5C1A1}" destId="{7B35C64C-CC83-4821-9857-51EBFAF7C414}" srcOrd="0" destOrd="0" presId="urn:microsoft.com/office/officeart/2005/8/layout/pyramid2"/>
    <dgm:cxn modelId="{719BB777-E461-4D1D-A60D-F915924990C1}" type="presOf" srcId="{D7EB59E3-5AA5-4B7D-AB10-653B1D2A8BDD}" destId="{809F9AA4-D9BD-408E-8832-CF6AA960B526}" srcOrd="0" destOrd="0" presId="urn:microsoft.com/office/officeart/2005/8/layout/pyramid2"/>
    <dgm:cxn modelId="{26EFA078-131C-4F08-A4F4-0934CF1B40FB}" srcId="{EB089170-548F-4AFA-AB24-AD023680CC83}" destId="{94844346-4DF7-4E39-85E4-46B1DCE8E7C7}" srcOrd="2" destOrd="0" parTransId="{B44C1FD9-7802-4208-9A2F-4254AEE204BB}" sibTransId="{3385A497-FEB9-4E31-B29C-7B29E23DFD61}"/>
    <dgm:cxn modelId="{7F3B237E-CD72-4014-8E80-4EABFC838F5E}" type="presOf" srcId="{94844346-4DF7-4E39-85E4-46B1DCE8E7C7}" destId="{BE311980-B6D8-48F0-9B55-C73FDDC3058E}" srcOrd="0" destOrd="0" presId="urn:microsoft.com/office/officeart/2005/8/layout/pyramid2"/>
    <dgm:cxn modelId="{D0C3C48C-420E-4205-9262-05CE6315BC44}" srcId="{EB089170-548F-4AFA-AB24-AD023680CC83}" destId="{1B00DD29-62CF-402F-90D4-23CA4210FD36}" srcOrd="0" destOrd="0" parTransId="{B7C42AE4-F19B-4B99-B773-223BF3364333}" sibTransId="{87794E8F-C52C-433D-A358-E6156BF2D88B}"/>
    <dgm:cxn modelId="{019E49BB-D497-4FAF-BF5E-5E182431C8FC}" type="presOf" srcId="{EB089170-548F-4AFA-AB24-AD023680CC83}" destId="{DB6AE753-3513-437A-87A0-9E870DFECCD6}" srcOrd="0" destOrd="0" presId="urn:microsoft.com/office/officeart/2005/8/layout/pyramid2"/>
    <dgm:cxn modelId="{4EFD2115-71BA-4B37-A634-170507C6CB75}" type="presParOf" srcId="{DB6AE753-3513-437A-87A0-9E870DFECCD6}" destId="{47D4FA66-8131-474B-83FC-B5FCD2A2AD4B}" srcOrd="0" destOrd="0" presId="urn:microsoft.com/office/officeart/2005/8/layout/pyramid2"/>
    <dgm:cxn modelId="{304842AF-C536-4922-AE34-E0578DD4A8B5}" type="presParOf" srcId="{DB6AE753-3513-437A-87A0-9E870DFECCD6}" destId="{FF34E86A-6937-4A3F-8236-AC760779295E}" srcOrd="1" destOrd="0" presId="urn:microsoft.com/office/officeart/2005/8/layout/pyramid2"/>
    <dgm:cxn modelId="{B3C6834C-22F4-49C5-B0C8-D146FDC43653}" type="presParOf" srcId="{FF34E86A-6937-4A3F-8236-AC760779295E}" destId="{E966B7C1-48D4-4F47-AE83-C178E18963EA}" srcOrd="0" destOrd="0" presId="urn:microsoft.com/office/officeart/2005/8/layout/pyramid2"/>
    <dgm:cxn modelId="{7C8F45DE-B79D-4E15-83E2-D7111CEF8B0B}" type="presParOf" srcId="{FF34E86A-6937-4A3F-8236-AC760779295E}" destId="{2D8CF035-C635-4E12-9AF7-92B8176FF64A}" srcOrd="1" destOrd="0" presId="urn:microsoft.com/office/officeart/2005/8/layout/pyramid2"/>
    <dgm:cxn modelId="{76C242E2-7477-410B-848E-CA853D556D38}" type="presParOf" srcId="{FF34E86A-6937-4A3F-8236-AC760779295E}" destId="{7B35C64C-CC83-4821-9857-51EBFAF7C414}" srcOrd="2" destOrd="0" presId="urn:microsoft.com/office/officeart/2005/8/layout/pyramid2"/>
    <dgm:cxn modelId="{7C8A6AC7-9FE7-439B-A36D-51A8CC116656}" type="presParOf" srcId="{FF34E86A-6937-4A3F-8236-AC760779295E}" destId="{BCCFDEE4-960A-4532-B920-3544589B85A0}" srcOrd="3" destOrd="0" presId="urn:microsoft.com/office/officeart/2005/8/layout/pyramid2"/>
    <dgm:cxn modelId="{CAD0D334-DCB7-4C83-A5E5-DFBC8DAD1F1F}" type="presParOf" srcId="{FF34E86A-6937-4A3F-8236-AC760779295E}" destId="{BE311980-B6D8-48F0-9B55-C73FDDC3058E}" srcOrd="4" destOrd="0" presId="urn:microsoft.com/office/officeart/2005/8/layout/pyramid2"/>
    <dgm:cxn modelId="{C4543C58-43FC-4A0C-B22C-A93041A5ACF6}" type="presParOf" srcId="{FF34E86A-6937-4A3F-8236-AC760779295E}" destId="{6D465C1D-B644-4494-92C9-3BCBC778C0E0}" srcOrd="5" destOrd="0" presId="urn:microsoft.com/office/officeart/2005/8/layout/pyramid2"/>
    <dgm:cxn modelId="{5D719231-0817-438B-9396-B18839150402}" type="presParOf" srcId="{FF34E86A-6937-4A3F-8236-AC760779295E}" destId="{809F9AA4-D9BD-408E-8832-CF6AA960B526}" srcOrd="6" destOrd="0" presId="urn:microsoft.com/office/officeart/2005/8/layout/pyramid2"/>
    <dgm:cxn modelId="{87E6E560-3D22-4605-BC20-7BFBA6588D44}" type="presParOf" srcId="{FF34E86A-6937-4A3F-8236-AC760779295E}" destId="{891618CF-A696-4AFE-A3E4-FCCE13CE5D8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E5D6A-5BA7-401A-8DF4-E0F2104B53B6}" type="doc">
      <dgm:prSet loTypeId="urn:microsoft.com/office/officeart/2005/8/layout/pyramid2" loCatId="pyramid" qsTypeId="urn:microsoft.com/office/officeart/2005/8/quickstyle/simple1" qsCatId="simple" csTypeId="urn:microsoft.com/office/officeart/2005/8/colors/accent1_2" csCatId="accent1" phldr="1"/>
      <dgm:spPr/>
    </dgm:pt>
    <dgm:pt modelId="{D89AEB79-974D-4B08-872E-06322C28037D}">
      <dgm:prSet phldrT="[Text]"/>
      <dgm:spPr/>
      <dgm:t>
        <a:bodyPr/>
        <a:lstStyle/>
        <a:p>
          <a:r>
            <a:rPr lang="en-US" dirty="0"/>
            <a:t>Recordkeeping</a:t>
          </a:r>
        </a:p>
      </dgm:t>
    </dgm:pt>
    <dgm:pt modelId="{7DDBB871-A9D8-4267-9EB2-726DDACB66AC}" type="parTrans" cxnId="{FC2A05F8-2E4A-4DB2-BBF6-974C1E503BE0}">
      <dgm:prSet/>
      <dgm:spPr/>
      <dgm:t>
        <a:bodyPr/>
        <a:lstStyle/>
        <a:p>
          <a:endParaRPr lang="en-US"/>
        </a:p>
      </dgm:t>
    </dgm:pt>
    <dgm:pt modelId="{71C24A9F-0935-482D-8383-7EF6AA507679}" type="sibTrans" cxnId="{FC2A05F8-2E4A-4DB2-BBF6-974C1E503BE0}">
      <dgm:prSet/>
      <dgm:spPr/>
      <dgm:t>
        <a:bodyPr/>
        <a:lstStyle/>
        <a:p>
          <a:endParaRPr lang="en-US"/>
        </a:p>
      </dgm:t>
    </dgm:pt>
    <dgm:pt modelId="{8A2AF8C1-1AD5-45C6-B87E-22B719C75FFD}">
      <dgm:prSet phldrT="[Text]"/>
      <dgm:spPr/>
      <dgm:t>
        <a:bodyPr/>
        <a:lstStyle/>
        <a:p>
          <a:r>
            <a:rPr lang="en-US" dirty="0"/>
            <a:t>Investigational Drug Control</a:t>
          </a:r>
        </a:p>
      </dgm:t>
    </dgm:pt>
    <dgm:pt modelId="{B33DBDC7-E398-4507-A696-9F926CBBCD39}" type="parTrans" cxnId="{B68B6B06-375B-407A-843C-F3D2A55AE5DF}">
      <dgm:prSet/>
      <dgm:spPr/>
      <dgm:t>
        <a:bodyPr/>
        <a:lstStyle/>
        <a:p>
          <a:endParaRPr lang="en-US"/>
        </a:p>
      </dgm:t>
    </dgm:pt>
    <dgm:pt modelId="{027BCFB4-E14C-4AD8-A754-4D0C1E1254B5}" type="sibTrans" cxnId="{B68B6B06-375B-407A-843C-F3D2A55AE5DF}">
      <dgm:prSet/>
      <dgm:spPr/>
      <dgm:t>
        <a:bodyPr/>
        <a:lstStyle/>
        <a:p>
          <a:endParaRPr lang="en-US"/>
        </a:p>
      </dgm:t>
    </dgm:pt>
    <dgm:pt modelId="{1678A0AC-54BE-4D42-94E9-5D6D11D81BAD}">
      <dgm:prSet phldrT="[Text]"/>
      <dgm:spPr/>
      <dgm:t>
        <a:bodyPr/>
        <a:lstStyle/>
        <a:p>
          <a:r>
            <a:rPr lang="en-US" dirty="0"/>
            <a:t>Inspection of Records</a:t>
          </a:r>
        </a:p>
      </dgm:t>
    </dgm:pt>
    <dgm:pt modelId="{4494B536-77B3-41F4-BCF7-3BAAAB67B758}" type="parTrans" cxnId="{DC708293-E71D-4665-AEB2-C6CBE19AB8DE}">
      <dgm:prSet/>
      <dgm:spPr/>
      <dgm:t>
        <a:bodyPr/>
        <a:lstStyle/>
        <a:p>
          <a:endParaRPr lang="en-US"/>
        </a:p>
      </dgm:t>
    </dgm:pt>
    <dgm:pt modelId="{CFAC3942-2EF9-4745-8B12-79376F0F89F5}" type="sibTrans" cxnId="{DC708293-E71D-4665-AEB2-C6CBE19AB8DE}">
      <dgm:prSet/>
      <dgm:spPr/>
      <dgm:t>
        <a:bodyPr/>
        <a:lstStyle/>
        <a:p>
          <a:endParaRPr lang="en-US"/>
        </a:p>
      </dgm:t>
    </dgm:pt>
    <dgm:pt modelId="{3F26594A-8C12-4A73-A8ED-F2D89DD799FB}">
      <dgm:prSet/>
      <dgm:spPr/>
      <dgm:t>
        <a:bodyPr/>
        <a:lstStyle/>
        <a:p>
          <a:r>
            <a:rPr lang="en-US" dirty="0"/>
            <a:t>Financial Disclosure Information</a:t>
          </a:r>
        </a:p>
      </dgm:t>
    </dgm:pt>
    <dgm:pt modelId="{695BAC8D-9763-446E-9C74-A9E263AAEB60}" type="parTrans" cxnId="{044FA5C4-A028-4E7F-9BE7-7630389CB019}">
      <dgm:prSet/>
      <dgm:spPr/>
      <dgm:t>
        <a:bodyPr/>
        <a:lstStyle/>
        <a:p>
          <a:endParaRPr lang="en-US"/>
        </a:p>
      </dgm:t>
    </dgm:pt>
    <dgm:pt modelId="{904DFF4C-D3DD-4720-8AB9-FC1A72F890BD}" type="sibTrans" cxnId="{044FA5C4-A028-4E7F-9BE7-7630389CB019}">
      <dgm:prSet/>
      <dgm:spPr/>
      <dgm:t>
        <a:bodyPr/>
        <a:lstStyle/>
        <a:p>
          <a:endParaRPr lang="en-US"/>
        </a:p>
      </dgm:t>
    </dgm:pt>
    <dgm:pt modelId="{EEDF0C6A-5C14-4763-B44E-9C8B90A5AFCD}">
      <dgm:prSet/>
      <dgm:spPr/>
      <dgm:t>
        <a:bodyPr/>
        <a:lstStyle/>
        <a:p>
          <a:r>
            <a:rPr lang="en-US" dirty="0"/>
            <a:t>Obtain and Maintain Subject Case Histories/Binder</a:t>
          </a:r>
        </a:p>
      </dgm:t>
    </dgm:pt>
    <dgm:pt modelId="{B757323D-C987-47A1-BBEA-0586C1DA5729}" type="parTrans" cxnId="{C1BB5DBB-77DB-4BC5-8A6E-2DA6D03AA26B}">
      <dgm:prSet/>
      <dgm:spPr/>
      <dgm:t>
        <a:bodyPr/>
        <a:lstStyle/>
        <a:p>
          <a:endParaRPr lang="en-US"/>
        </a:p>
      </dgm:t>
    </dgm:pt>
    <dgm:pt modelId="{8EE11D49-6C80-4665-8F94-1279F0F86C08}" type="sibTrans" cxnId="{C1BB5DBB-77DB-4BC5-8A6E-2DA6D03AA26B}">
      <dgm:prSet/>
      <dgm:spPr/>
      <dgm:t>
        <a:bodyPr/>
        <a:lstStyle/>
        <a:p>
          <a:endParaRPr lang="en-US"/>
        </a:p>
      </dgm:t>
    </dgm:pt>
    <dgm:pt modelId="{6B39BDDE-8340-48A8-9B2A-48EAC3ECDCE0}" type="pres">
      <dgm:prSet presAssocID="{C90E5D6A-5BA7-401A-8DF4-E0F2104B53B6}" presName="compositeShape" presStyleCnt="0">
        <dgm:presLayoutVars>
          <dgm:dir/>
          <dgm:resizeHandles/>
        </dgm:presLayoutVars>
      </dgm:prSet>
      <dgm:spPr/>
    </dgm:pt>
    <dgm:pt modelId="{389FA130-B99C-475E-8BCD-51AE4B4BFDC2}" type="pres">
      <dgm:prSet presAssocID="{C90E5D6A-5BA7-401A-8DF4-E0F2104B53B6}" presName="pyramid" presStyleLbl="node1" presStyleIdx="0" presStyleCnt="1"/>
      <dgm:spPr/>
    </dgm:pt>
    <dgm:pt modelId="{401013EE-F107-40AA-A94A-35D3C68510BF}" type="pres">
      <dgm:prSet presAssocID="{C90E5D6A-5BA7-401A-8DF4-E0F2104B53B6}" presName="theList" presStyleCnt="0"/>
      <dgm:spPr/>
    </dgm:pt>
    <dgm:pt modelId="{8403281C-B562-43F7-B2A7-E328C41DFD6A}" type="pres">
      <dgm:prSet presAssocID="{D89AEB79-974D-4B08-872E-06322C28037D}" presName="aNode" presStyleLbl="fgAcc1" presStyleIdx="0" presStyleCnt="5">
        <dgm:presLayoutVars>
          <dgm:bulletEnabled val="1"/>
        </dgm:presLayoutVars>
      </dgm:prSet>
      <dgm:spPr/>
    </dgm:pt>
    <dgm:pt modelId="{206399AB-43DB-4E6E-9DF8-C5E12BB19F7D}" type="pres">
      <dgm:prSet presAssocID="{D89AEB79-974D-4B08-872E-06322C28037D}" presName="aSpace" presStyleCnt="0"/>
      <dgm:spPr/>
    </dgm:pt>
    <dgm:pt modelId="{23E23CCB-19D7-4C69-9537-E9A7FBD1C4CE}" type="pres">
      <dgm:prSet presAssocID="{8A2AF8C1-1AD5-45C6-B87E-22B719C75FFD}" presName="aNode" presStyleLbl="fgAcc1" presStyleIdx="1" presStyleCnt="5">
        <dgm:presLayoutVars>
          <dgm:bulletEnabled val="1"/>
        </dgm:presLayoutVars>
      </dgm:prSet>
      <dgm:spPr/>
    </dgm:pt>
    <dgm:pt modelId="{8228D037-52BB-4705-80C5-596B134A5355}" type="pres">
      <dgm:prSet presAssocID="{8A2AF8C1-1AD5-45C6-B87E-22B719C75FFD}" presName="aSpace" presStyleCnt="0"/>
      <dgm:spPr/>
    </dgm:pt>
    <dgm:pt modelId="{61E13F2F-9534-4EC3-A6FC-4A8450BA30EA}" type="pres">
      <dgm:prSet presAssocID="{1678A0AC-54BE-4D42-94E9-5D6D11D81BAD}" presName="aNode" presStyleLbl="fgAcc1" presStyleIdx="2" presStyleCnt="5">
        <dgm:presLayoutVars>
          <dgm:bulletEnabled val="1"/>
        </dgm:presLayoutVars>
      </dgm:prSet>
      <dgm:spPr/>
    </dgm:pt>
    <dgm:pt modelId="{A209FDCA-9BDC-4DAC-8820-9C480CF6E52C}" type="pres">
      <dgm:prSet presAssocID="{1678A0AC-54BE-4D42-94E9-5D6D11D81BAD}" presName="aSpace" presStyleCnt="0"/>
      <dgm:spPr/>
    </dgm:pt>
    <dgm:pt modelId="{683BE011-77A1-49F8-BF7E-9FB3BE2AFC2E}" type="pres">
      <dgm:prSet presAssocID="{3F26594A-8C12-4A73-A8ED-F2D89DD799FB}" presName="aNode" presStyleLbl="fgAcc1" presStyleIdx="3" presStyleCnt="5" custLinFactNeighborX="1882" custLinFactNeighborY="6780">
        <dgm:presLayoutVars>
          <dgm:bulletEnabled val="1"/>
        </dgm:presLayoutVars>
      </dgm:prSet>
      <dgm:spPr/>
    </dgm:pt>
    <dgm:pt modelId="{1A4E4C06-15D8-417E-BE0F-7278D4C29B5E}" type="pres">
      <dgm:prSet presAssocID="{3F26594A-8C12-4A73-A8ED-F2D89DD799FB}" presName="aSpace" presStyleCnt="0"/>
      <dgm:spPr/>
    </dgm:pt>
    <dgm:pt modelId="{A8E8F0B5-77EB-4320-9FD3-E41BED5A950B}" type="pres">
      <dgm:prSet presAssocID="{EEDF0C6A-5C14-4763-B44E-9C8B90A5AFCD}" presName="aNode" presStyleLbl="fgAcc1" presStyleIdx="4" presStyleCnt="5">
        <dgm:presLayoutVars>
          <dgm:bulletEnabled val="1"/>
        </dgm:presLayoutVars>
      </dgm:prSet>
      <dgm:spPr/>
    </dgm:pt>
    <dgm:pt modelId="{09B961A8-A97C-4EDF-825E-9ED8E58D3AE3}" type="pres">
      <dgm:prSet presAssocID="{EEDF0C6A-5C14-4763-B44E-9C8B90A5AFCD}" presName="aSpace" presStyleCnt="0"/>
      <dgm:spPr/>
    </dgm:pt>
  </dgm:ptLst>
  <dgm:cxnLst>
    <dgm:cxn modelId="{B68B6B06-375B-407A-843C-F3D2A55AE5DF}" srcId="{C90E5D6A-5BA7-401A-8DF4-E0F2104B53B6}" destId="{8A2AF8C1-1AD5-45C6-B87E-22B719C75FFD}" srcOrd="1" destOrd="0" parTransId="{B33DBDC7-E398-4507-A696-9F926CBBCD39}" sibTransId="{027BCFB4-E14C-4AD8-A754-4D0C1E1254B5}"/>
    <dgm:cxn modelId="{AF6C9E09-7F93-425C-B84E-5137BD4C6769}" type="presOf" srcId="{3F26594A-8C12-4A73-A8ED-F2D89DD799FB}" destId="{683BE011-77A1-49F8-BF7E-9FB3BE2AFC2E}" srcOrd="0" destOrd="0" presId="urn:microsoft.com/office/officeart/2005/8/layout/pyramid2"/>
    <dgm:cxn modelId="{66744A0E-D907-4211-B007-BF695366888B}" type="presOf" srcId="{8A2AF8C1-1AD5-45C6-B87E-22B719C75FFD}" destId="{23E23CCB-19D7-4C69-9537-E9A7FBD1C4CE}" srcOrd="0" destOrd="0" presId="urn:microsoft.com/office/officeart/2005/8/layout/pyramid2"/>
    <dgm:cxn modelId="{BD7FC45F-551F-42AD-BF94-9F383B49B0F8}" type="presOf" srcId="{D89AEB79-974D-4B08-872E-06322C28037D}" destId="{8403281C-B562-43F7-B2A7-E328C41DFD6A}" srcOrd="0" destOrd="0" presId="urn:microsoft.com/office/officeart/2005/8/layout/pyramid2"/>
    <dgm:cxn modelId="{F004006F-870A-469C-9C78-898DB323AA35}" type="presOf" srcId="{C90E5D6A-5BA7-401A-8DF4-E0F2104B53B6}" destId="{6B39BDDE-8340-48A8-9B2A-48EAC3ECDCE0}" srcOrd="0" destOrd="0" presId="urn:microsoft.com/office/officeart/2005/8/layout/pyramid2"/>
    <dgm:cxn modelId="{DC708293-E71D-4665-AEB2-C6CBE19AB8DE}" srcId="{C90E5D6A-5BA7-401A-8DF4-E0F2104B53B6}" destId="{1678A0AC-54BE-4D42-94E9-5D6D11D81BAD}" srcOrd="2" destOrd="0" parTransId="{4494B536-77B3-41F4-BCF7-3BAAAB67B758}" sibTransId="{CFAC3942-2EF9-4745-8B12-79376F0F89F5}"/>
    <dgm:cxn modelId="{CF49F697-875D-4F11-95F9-BE2AD6C4FE25}" type="presOf" srcId="{EEDF0C6A-5C14-4763-B44E-9C8B90A5AFCD}" destId="{A8E8F0B5-77EB-4320-9FD3-E41BED5A950B}" srcOrd="0" destOrd="0" presId="urn:microsoft.com/office/officeart/2005/8/layout/pyramid2"/>
    <dgm:cxn modelId="{3281B3AB-14C8-4922-B612-7C038A255FD7}" type="presOf" srcId="{1678A0AC-54BE-4D42-94E9-5D6D11D81BAD}" destId="{61E13F2F-9534-4EC3-A6FC-4A8450BA30EA}" srcOrd="0" destOrd="0" presId="urn:microsoft.com/office/officeart/2005/8/layout/pyramid2"/>
    <dgm:cxn modelId="{C1BB5DBB-77DB-4BC5-8A6E-2DA6D03AA26B}" srcId="{C90E5D6A-5BA7-401A-8DF4-E0F2104B53B6}" destId="{EEDF0C6A-5C14-4763-B44E-9C8B90A5AFCD}" srcOrd="4" destOrd="0" parTransId="{B757323D-C987-47A1-BBEA-0586C1DA5729}" sibTransId="{8EE11D49-6C80-4665-8F94-1279F0F86C08}"/>
    <dgm:cxn modelId="{044FA5C4-A028-4E7F-9BE7-7630389CB019}" srcId="{C90E5D6A-5BA7-401A-8DF4-E0F2104B53B6}" destId="{3F26594A-8C12-4A73-A8ED-F2D89DD799FB}" srcOrd="3" destOrd="0" parTransId="{695BAC8D-9763-446E-9C74-A9E263AAEB60}" sibTransId="{904DFF4C-D3DD-4720-8AB9-FC1A72F890BD}"/>
    <dgm:cxn modelId="{FC2A05F8-2E4A-4DB2-BBF6-974C1E503BE0}" srcId="{C90E5D6A-5BA7-401A-8DF4-E0F2104B53B6}" destId="{D89AEB79-974D-4B08-872E-06322C28037D}" srcOrd="0" destOrd="0" parTransId="{7DDBB871-A9D8-4267-9EB2-726DDACB66AC}" sibTransId="{71C24A9F-0935-482D-8383-7EF6AA507679}"/>
    <dgm:cxn modelId="{230943B7-BEA4-4B3D-8867-D45BE9B2A034}" type="presParOf" srcId="{6B39BDDE-8340-48A8-9B2A-48EAC3ECDCE0}" destId="{389FA130-B99C-475E-8BCD-51AE4B4BFDC2}" srcOrd="0" destOrd="0" presId="urn:microsoft.com/office/officeart/2005/8/layout/pyramid2"/>
    <dgm:cxn modelId="{31535231-89A5-472C-879D-ECBE2D16E77F}" type="presParOf" srcId="{6B39BDDE-8340-48A8-9B2A-48EAC3ECDCE0}" destId="{401013EE-F107-40AA-A94A-35D3C68510BF}" srcOrd="1" destOrd="0" presId="urn:microsoft.com/office/officeart/2005/8/layout/pyramid2"/>
    <dgm:cxn modelId="{B54F1C7D-9A46-4C04-BC4D-4470C4310E03}" type="presParOf" srcId="{401013EE-F107-40AA-A94A-35D3C68510BF}" destId="{8403281C-B562-43F7-B2A7-E328C41DFD6A}" srcOrd="0" destOrd="0" presId="urn:microsoft.com/office/officeart/2005/8/layout/pyramid2"/>
    <dgm:cxn modelId="{7979D6FE-5578-46FE-B1CA-70346AE199A4}" type="presParOf" srcId="{401013EE-F107-40AA-A94A-35D3C68510BF}" destId="{206399AB-43DB-4E6E-9DF8-C5E12BB19F7D}" srcOrd="1" destOrd="0" presId="urn:microsoft.com/office/officeart/2005/8/layout/pyramid2"/>
    <dgm:cxn modelId="{50E316F1-BBA0-4A78-B2B6-09F6BBDDD763}" type="presParOf" srcId="{401013EE-F107-40AA-A94A-35D3C68510BF}" destId="{23E23CCB-19D7-4C69-9537-E9A7FBD1C4CE}" srcOrd="2" destOrd="0" presId="urn:microsoft.com/office/officeart/2005/8/layout/pyramid2"/>
    <dgm:cxn modelId="{6AACAAA7-D367-4963-8F03-6874543711BC}" type="presParOf" srcId="{401013EE-F107-40AA-A94A-35D3C68510BF}" destId="{8228D037-52BB-4705-80C5-596B134A5355}" srcOrd="3" destOrd="0" presId="urn:microsoft.com/office/officeart/2005/8/layout/pyramid2"/>
    <dgm:cxn modelId="{41033881-5D02-486A-A1E8-0D911275900E}" type="presParOf" srcId="{401013EE-F107-40AA-A94A-35D3C68510BF}" destId="{61E13F2F-9534-4EC3-A6FC-4A8450BA30EA}" srcOrd="4" destOrd="0" presId="urn:microsoft.com/office/officeart/2005/8/layout/pyramid2"/>
    <dgm:cxn modelId="{63C89CD8-CA7E-4F45-B416-4EEE34075A07}" type="presParOf" srcId="{401013EE-F107-40AA-A94A-35D3C68510BF}" destId="{A209FDCA-9BDC-4DAC-8820-9C480CF6E52C}" srcOrd="5" destOrd="0" presId="urn:microsoft.com/office/officeart/2005/8/layout/pyramid2"/>
    <dgm:cxn modelId="{542660C2-33BF-4B5B-831A-4259DEEA58F3}" type="presParOf" srcId="{401013EE-F107-40AA-A94A-35D3C68510BF}" destId="{683BE011-77A1-49F8-BF7E-9FB3BE2AFC2E}" srcOrd="6" destOrd="0" presId="urn:microsoft.com/office/officeart/2005/8/layout/pyramid2"/>
    <dgm:cxn modelId="{C926AF15-5AEC-47CD-826C-E39284810E85}" type="presParOf" srcId="{401013EE-F107-40AA-A94A-35D3C68510BF}" destId="{1A4E4C06-15D8-417E-BE0F-7278D4C29B5E}" srcOrd="7" destOrd="0" presId="urn:microsoft.com/office/officeart/2005/8/layout/pyramid2"/>
    <dgm:cxn modelId="{6FD82408-DDB4-4F55-AD33-26DAD722C424}" type="presParOf" srcId="{401013EE-F107-40AA-A94A-35D3C68510BF}" destId="{A8E8F0B5-77EB-4320-9FD3-E41BED5A950B}" srcOrd="8" destOrd="0" presId="urn:microsoft.com/office/officeart/2005/8/layout/pyramid2"/>
    <dgm:cxn modelId="{30913272-2DE8-4F25-852C-540F03EAED33}" type="presParOf" srcId="{401013EE-F107-40AA-A94A-35D3C68510BF}" destId="{09B961A8-A97C-4EDF-825E-9ED8E58D3AE3}" srcOrd="9"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E5D6A-5BA7-401A-8DF4-E0F2104B53B6}" type="doc">
      <dgm:prSet loTypeId="urn:microsoft.com/office/officeart/2005/8/layout/pyramid2" loCatId="pyramid" qsTypeId="urn:microsoft.com/office/officeart/2005/8/quickstyle/simple1" qsCatId="simple" csTypeId="urn:microsoft.com/office/officeart/2005/8/colors/accent1_2" csCatId="accent1" phldr="1"/>
      <dgm:spPr/>
    </dgm:pt>
    <dgm:pt modelId="{D89AEB79-974D-4B08-872E-06322C28037D}">
      <dgm:prSet phldrT="[Text]"/>
      <dgm:spPr/>
      <dgm:t>
        <a:bodyPr/>
        <a:lstStyle/>
        <a:p>
          <a:r>
            <a:rPr lang="en-US" dirty="0"/>
            <a:t>Personally Supervise Investigation</a:t>
          </a:r>
        </a:p>
      </dgm:t>
    </dgm:pt>
    <dgm:pt modelId="{7DDBB871-A9D8-4267-9EB2-726DDACB66AC}" type="parTrans" cxnId="{FC2A05F8-2E4A-4DB2-BBF6-974C1E503BE0}">
      <dgm:prSet/>
      <dgm:spPr/>
      <dgm:t>
        <a:bodyPr/>
        <a:lstStyle/>
        <a:p>
          <a:endParaRPr lang="en-US"/>
        </a:p>
      </dgm:t>
    </dgm:pt>
    <dgm:pt modelId="{71C24A9F-0935-482D-8383-7EF6AA507679}" type="sibTrans" cxnId="{FC2A05F8-2E4A-4DB2-BBF6-974C1E503BE0}">
      <dgm:prSet/>
      <dgm:spPr/>
      <dgm:t>
        <a:bodyPr/>
        <a:lstStyle/>
        <a:p>
          <a:endParaRPr lang="en-US"/>
        </a:p>
      </dgm:t>
    </dgm:pt>
    <dgm:pt modelId="{8A2AF8C1-1AD5-45C6-B87E-22B719C75FFD}">
      <dgm:prSet phldrT="[Text]"/>
      <dgm:spPr/>
      <dgm:t>
        <a:bodyPr/>
        <a:lstStyle/>
        <a:p>
          <a:r>
            <a:rPr lang="en-US" dirty="0"/>
            <a:t>Protocol and Regulatory Compliance</a:t>
          </a:r>
        </a:p>
      </dgm:t>
    </dgm:pt>
    <dgm:pt modelId="{B33DBDC7-E398-4507-A696-9F926CBBCD39}" type="parTrans" cxnId="{B68B6B06-375B-407A-843C-F3D2A55AE5DF}">
      <dgm:prSet/>
      <dgm:spPr/>
      <dgm:t>
        <a:bodyPr/>
        <a:lstStyle/>
        <a:p>
          <a:endParaRPr lang="en-US"/>
        </a:p>
      </dgm:t>
    </dgm:pt>
    <dgm:pt modelId="{027BCFB4-E14C-4AD8-A754-4D0C1E1254B5}" type="sibTrans" cxnId="{B68B6B06-375B-407A-843C-F3D2A55AE5DF}">
      <dgm:prSet/>
      <dgm:spPr/>
      <dgm:t>
        <a:bodyPr/>
        <a:lstStyle/>
        <a:p>
          <a:endParaRPr lang="en-US"/>
        </a:p>
      </dgm:t>
    </dgm:pt>
    <dgm:pt modelId="{1678A0AC-54BE-4D42-94E9-5D6D11D81BAD}">
      <dgm:prSet phldrT="[Text]"/>
      <dgm:spPr/>
      <dgm:t>
        <a:bodyPr/>
        <a:lstStyle/>
        <a:p>
          <a:r>
            <a:rPr lang="en-US" dirty="0"/>
            <a:t>Protect Rights, Safety, and Welfare of Subjects</a:t>
          </a:r>
        </a:p>
      </dgm:t>
    </dgm:pt>
    <dgm:pt modelId="{4494B536-77B3-41F4-BCF7-3BAAAB67B758}" type="parTrans" cxnId="{DC708293-E71D-4665-AEB2-C6CBE19AB8DE}">
      <dgm:prSet/>
      <dgm:spPr/>
      <dgm:t>
        <a:bodyPr/>
        <a:lstStyle/>
        <a:p>
          <a:endParaRPr lang="en-US"/>
        </a:p>
      </dgm:t>
    </dgm:pt>
    <dgm:pt modelId="{CFAC3942-2EF9-4745-8B12-79376F0F89F5}" type="sibTrans" cxnId="{DC708293-E71D-4665-AEB2-C6CBE19AB8DE}">
      <dgm:prSet/>
      <dgm:spPr/>
      <dgm:t>
        <a:bodyPr/>
        <a:lstStyle/>
        <a:p>
          <a:endParaRPr lang="en-US"/>
        </a:p>
      </dgm:t>
    </dgm:pt>
    <dgm:pt modelId="{3F26594A-8C12-4A73-A8ED-F2D89DD799FB}">
      <dgm:prSet/>
      <dgm:spPr/>
      <dgm:t>
        <a:bodyPr/>
        <a:lstStyle/>
        <a:p>
          <a:r>
            <a:rPr lang="en-US" dirty="0"/>
            <a:t>Obtain Informed Consent: Provide a copy to Subject</a:t>
          </a:r>
        </a:p>
      </dgm:t>
    </dgm:pt>
    <dgm:pt modelId="{695BAC8D-9763-446E-9C74-A9E263AAEB60}" type="parTrans" cxnId="{044FA5C4-A028-4E7F-9BE7-7630389CB019}">
      <dgm:prSet/>
      <dgm:spPr/>
      <dgm:t>
        <a:bodyPr/>
        <a:lstStyle/>
        <a:p>
          <a:endParaRPr lang="en-US"/>
        </a:p>
      </dgm:t>
    </dgm:pt>
    <dgm:pt modelId="{904DFF4C-D3DD-4720-8AB9-FC1A72F890BD}" type="sibTrans" cxnId="{044FA5C4-A028-4E7F-9BE7-7630389CB019}">
      <dgm:prSet/>
      <dgm:spPr/>
      <dgm:t>
        <a:bodyPr/>
        <a:lstStyle/>
        <a:p>
          <a:endParaRPr lang="en-US"/>
        </a:p>
      </dgm:t>
    </dgm:pt>
    <dgm:pt modelId="{EEDF0C6A-5C14-4763-B44E-9C8B90A5AFCD}">
      <dgm:prSet/>
      <dgm:spPr/>
      <dgm:t>
        <a:bodyPr/>
        <a:lstStyle/>
        <a:p>
          <a:r>
            <a:rPr lang="en-US" dirty="0"/>
            <a:t>Obtain and Maintain Subject Case Histories/Binder</a:t>
          </a:r>
        </a:p>
      </dgm:t>
    </dgm:pt>
    <dgm:pt modelId="{B757323D-C987-47A1-BBEA-0586C1DA5729}" type="parTrans" cxnId="{C1BB5DBB-77DB-4BC5-8A6E-2DA6D03AA26B}">
      <dgm:prSet/>
      <dgm:spPr/>
      <dgm:t>
        <a:bodyPr/>
        <a:lstStyle/>
        <a:p>
          <a:endParaRPr lang="en-US"/>
        </a:p>
      </dgm:t>
    </dgm:pt>
    <dgm:pt modelId="{8EE11D49-6C80-4665-8F94-1279F0F86C08}" type="sibTrans" cxnId="{C1BB5DBB-77DB-4BC5-8A6E-2DA6D03AA26B}">
      <dgm:prSet/>
      <dgm:spPr/>
      <dgm:t>
        <a:bodyPr/>
        <a:lstStyle/>
        <a:p>
          <a:endParaRPr lang="en-US"/>
        </a:p>
      </dgm:t>
    </dgm:pt>
    <dgm:pt modelId="{6B39BDDE-8340-48A8-9B2A-48EAC3ECDCE0}" type="pres">
      <dgm:prSet presAssocID="{C90E5D6A-5BA7-401A-8DF4-E0F2104B53B6}" presName="compositeShape" presStyleCnt="0">
        <dgm:presLayoutVars>
          <dgm:dir/>
          <dgm:resizeHandles/>
        </dgm:presLayoutVars>
      </dgm:prSet>
      <dgm:spPr/>
    </dgm:pt>
    <dgm:pt modelId="{389FA130-B99C-475E-8BCD-51AE4B4BFDC2}" type="pres">
      <dgm:prSet presAssocID="{C90E5D6A-5BA7-401A-8DF4-E0F2104B53B6}" presName="pyramid" presStyleLbl="node1" presStyleIdx="0" presStyleCnt="1"/>
      <dgm:spPr/>
    </dgm:pt>
    <dgm:pt modelId="{401013EE-F107-40AA-A94A-35D3C68510BF}" type="pres">
      <dgm:prSet presAssocID="{C90E5D6A-5BA7-401A-8DF4-E0F2104B53B6}" presName="theList" presStyleCnt="0"/>
      <dgm:spPr/>
    </dgm:pt>
    <dgm:pt modelId="{8403281C-B562-43F7-B2A7-E328C41DFD6A}" type="pres">
      <dgm:prSet presAssocID="{D89AEB79-974D-4B08-872E-06322C28037D}" presName="aNode" presStyleLbl="fgAcc1" presStyleIdx="0" presStyleCnt="5">
        <dgm:presLayoutVars>
          <dgm:bulletEnabled val="1"/>
        </dgm:presLayoutVars>
      </dgm:prSet>
      <dgm:spPr/>
    </dgm:pt>
    <dgm:pt modelId="{206399AB-43DB-4E6E-9DF8-C5E12BB19F7D}" type="pres">
      <dgm:prSet presAssocID="{D89AEB79-974D-4B08-872E-06322C28037D}" presName="aSpace" presStyleCnt="0"/>
      <dgm:spPr/>
    </dgm:pt>
    <dgm:pt modelId="{23E23CCB-19D7-4C69-9537-E9A7FBD1C4CE}" type="pres">
      <dgm:prSet presAssocID="{8A2AF8C1-1AD5-45C6-B87E-22B719C75FFD}" presName="aNode" presStyleLbl="fgAcc1" presStyleIdx="1" presStyleCnt="5">
        <dgm:presLayoutVars>
          <dgm:bulletEnabled val="1"/>
        </dgm:presLayoutVars>
      </dgm:prSet>
      <dgm:spPr/>
    </dgm:pt>
    <dgm:pt modelId="{8228D037-52BB-4705-80C5-596B134A5355}" type="pres">
      <dgm:prSet presAssocID="{8A2AF8C1-1AD5-45C6-B87E-22B719C75FFD}" presName="aSpace" presStyleCnt="0"/>
      <dgm:spPr/>
    </dgm:pt>
    <dgm:pt modelId="{61E13F2F-9534-4EC3-A6FC-4A8450BA30EA}" type="pres">
      <dgm:prSet presAssocID="{1678A0AC-54BE-4D42-94E9-5D6D11D81BAD}" presName="aNode" presStyleLbl="fgAcc1" presStyleIdx="2" presStyleCnt="5">
        <dgm:presLayoutVars>
          <dgm:bulletEnabled val="1"/>
        </dgm:presLayoutVars>
      </dgm:prSet>
      <dgm:spPr/>
    </dgm:pt>
    <dgm:pt modelId="{A209FDCA-9BDC-4DAC-8820-9C480CF6E52C}" type="pres">
      <dgm:prSet presAssocID="{1678A0AC-54BE-4D42-94E9-5D6D11D81BAD}" presName="aSpace" presStyleCnt="0"/>
      <dgm:spPr/>
    </dgm:pt>
    <dgm:pt modelId="{683BE011-77A1-49F8-BF7E-9FB3BE2AFC2E}" type="pres">
      <dgm:prSet presAssocID="{3F26594A-8C12-4A73-A8ED-F2D89DD799FB}" presName="aNode" presStyleLbl="fgAcc1" presStyleIdx="3" presStyleCnt="5">
        <dgm:presLayoutVars>
          <dgm:bulletEnabled val="1"/>
        </dgm:presLayoutVars>
      </dgm:prSet>
      <dgm:spPr/>
    </dgm:pt>
    <dgm:pt modelId="{1A4E4C06-15D8-417E-BE0F-7278D4C29B5E}" type="pres">
      <dgm:prSet presAssocID="{3F26594A-8C12-4A73-A8ED-F2D89DD799FB}" presName="aSpace" presStyleCnt="0"/>
      <dgm:spPr/>
    </dgm:pt>
    <dgm:pt modelId="{A8E8F0B5-77EB-4320-9FD3-E41BED5A950B}" type="pres">
      <dgm:prSet presAssocID="{EEDF0C6A-5C14-4763-B44E-9C8B90A5AFCD}" presName="aNode" presStyleLbl="fgAcc1" presStyleIdx="4" presStyleCnt="5">
        <dgm:presLayoutVars>
          <dgm:bulletEnabled val="1"/>
        </dgm:presLayoutVars>
      </dgm:prSet>
      <dgm:spPr/>
    </dgm:pt>
    <dgm:pt modelId="{09B961A8-A97C-4EDF-825E-9ED8E58D3AE3}" type="pres">
      <dgm:prSet presAssocID="{EEDF0C6A-5C14-4763-B44E-9C8B90A5AFCD}" presName="aSpace" presStyleCnt="0"/>
      <dgm:spPr/>
    </dgm:pt>
  </dgm:ptLst>
  <dgm:cxnLst>
    <dgm:cxn modelId="{B68B6B06-375B-407A-843C-F3D2A55AE5DF}" srcId="{C90E5D6A-5BA7-401A-8DF4-E0F2104B53B6}" destId="{8A2AF8C1-1AD5-45C6-B87E-22B719C75FFD}" srcOrd="1" destOrd="0" parTransId="{B33DBDC7-E398-4507-A696-9F926CBBCD39}" sibTransId="{027BCFB4-E14C-4AD8-A754-4D0C1E1254B5}"/>
    <dgm:cxn modelId="{AF6C9E09-7F93-425C-B84E-5137BD4C6769}" type="presOf" srcId="{3F26594A-8C12-4A73-A8ED-F2D89DD799FB}" destId="{683BE011-77A1-49F8-BF7E-9FB3BE2AFC2E}" srcOrd="0" destOrd="0" presId="urn:microsoft.com/office/officeart/2005/8/layout/pyramid2"/>
    <dgm:cxn modelId="{66744A0E-D907-4211-B007-BF695366888B}" type="presOf" srcId="{8A2AF8C1-1AD5-45C6-B87E-22B719C75FFD}" destId="{23E23CCB-19D7-4C69-9537-E9A7FBD1C4CE}" srcOrd="0" destOrd="0" presId="urn:microsoft.com/office/officeart/2005/8/layout/pyramid2"/>
    <dgm:cxn modelId="{BD7FC45F-551F-42AD-BF94-9F383B49B0F8}" type="presOf" srcId="{D89AEB79-974D-4B08-872E-06322C28037D}" destId="{8403281C-B562-43F7-B2A7-E328C41DFD6A}" srcOrd="0" destOrd="0" presId="urn:microsoft.com/office/officeart/2005/8/layout/pyramid2"/>
    <dgm:cxn modelId="{F004006F-870A-469C-9C78-898DB323AA35}" type="presOf" srcId="{C90E5D6A-5BA7-401A-8DF4-E0F2104B53B6}" destId="{6B39BDDE-8340-48A8-9B2A-48EAC3ECDCE0}" srcOrd="0" destOrd="0" presId="urn:microsoft.com/office/officeart/2005/8/layout/pyramid2"/>
    <dgm:cxn modelId="{DC708293-E71D-4665-AEB2-C6CBE19AB8DE}" srcId="{C90E5D6A-5BA7-401A-8DF4-E0F2104B53B6}" destId="{1678A0AC-54BE-4D42-94E9-5D6D11D81BAD}" srcOrd="2" destOrd="0" parTransId="{4494B536-77B3-41F4-BCF7-3BAAAB67B758}" sibTransId="{CFAC3942-2EF9-4745-8B12-79376F0F89F5}"/>
    <dgm:cxn modelId="{CF49F697-875D-4F11-95F9-BE2AD6C4FE25}" type="presOf" srcId="{EEDF0C6A-5C14-4763-B44E-9C8B90A5AFCD}" destId="{A8E8F0B5-77EB-4320-9FD3-E41BED5A950B}" srcOrd="0" destOrd="0" presId="urn:microsoft.com/office/officeart/2005/8/layout/pyramid2"/>
    <dgm:cxn modelId="{3281B3AB-14C8-4922-B612-7C038A255FD7}" type="presOf" srcId="{1678A0AC-54BE-4D42-94E9-5D6D11D81BAD}" destId="{61E13F2F-9534-4EC3-A6FC-4A8450BA30EA}" srcOrd="0" destOrd="0" presId="urn:microsoft.com/office/officeart/2005/8/layout/pyramid2"/>
    <dgm:cxn modelId="{C1BB5DBB-77DB-4BC5-8A6E-2DA6D03AA26B}" srcId="{C90E5D6A-5BA7-401A-8DF4-E0F2104B53B6}" destId="{EEDF0C6A-5C14-4763-B44E-9C8B90A5AFCD}" srcOrd="4" destOrd="0" parTransId="{B757323D-C987-47A1-BBEA-0586C1DA5729}" sibTransId="{8EE11D49-6C80-4665-8F94-1279F0F86C08}"/>
    <dgm:cxn modelId="{044FA5C4-A028-4E7F-9BE7-7630389CB019}" srcId="{C90E5D6A-5BA7-401A-8DF4-E0F2104B53B6}" destId="{3F26594A-8C12-4A73-A8ED-F2D89DD799FB}" srcOrd="3" destOrd="0" parTransId="{695BAC8D-9763-446E-9C74-A9E263AAEB60}" sibTransId="{904DFF4C-D3DD-4720-8AB9-FC1A72F890BD}"/>
    <dgm:cxn modelId="{FC2A05F8-2E4A-4DB2-BBF6-974C1E503BE0}" srcId="{C90E5D6A-5BA7-401A-8DF4-E0F2104B53B6}" destId="{D89AEB79-974D-4B08-872E-06322C28037D}" srcOrd="0" destOrd="0" parTransId="{7DDBB871-A9D8-4267-9EB2-726DDACB66AC}" sibTransId="{71C24A9F-0935-482D-8383-7EF6AA507679}"/>
    <dgm:cxn modelId="{230943B7-BEA4-4B3D-8867-D45BE9B2A034}" type="presParOf" srcId="{6B39BDDE-8340-48A8-9B2A-48EAC3ECDCE0}" destId="{389FA130-B99C-475E-8BCD-51AE4B4BFDC2}" srcOrd="0" destOrd="0" presId="urn:microsoft.com/office/officeart/2005/8/layout/pyramid2"/>
    <dgm:cxn modelId="{31535231-89A5-472C-879D-ECBE2D16E77F}" type="presParOf" srcId="{6B39BDDE-8340-48A8-9B2A-48EAC3ECDCE0}" destId="{401013EE-F107-40AA-A94A-35D3C68510BF}" srcOrd="1" destOrd="0" presId="urn:microsoft.com/office/officeart/2005/8/layout/pyramid2"/>
    <dgm:cxn modelId="{B54F1C7D-9A46-4C04-BC4D-4470C4310E03}" type="presParOf" srcId="{401013EE-F107-40AA-A94A-35D3C68510BF}" destId="{8403281C-B562-43F7-B2A7-E328C41DFD6A}" srcOrd="0" destOrd="0" presId="urn:microsoft.com/office/officeart/2005/8/layout/pyramid2"/>
    <dgm:cxn modelId="{7979D6FE-5578-46FE-B1CA-70346AE199A4}" type="presParOf" srcId="{401013EE-F107-40AA-A94A-35D3C68510BF}" destId="{206399AB-43DB-4E6E-9DF8-C5E12BB19F7D}" srcOrd="1" destOrd="0" presId="urn:microsoft.com/office/officeart/2005/8/layout/pyramid2"/>
    <dgm:cxn modelId="{50E316F1-BBA0-4A78-B2B6-09F6BBDDD763}" type="presParOf" srcId="{401013EE-F107-40AA-A94A-35D3C68510BF}" destId="{23E23CCB-19D7-4C69-9537-E9A7FBD1C4CE}" srcOrd="2" destOrd="0" presId="urn:microsoft.com/office/officeart/2005/8/layout/pyramid2"/>
    <dgm:cxn modelId="{6AACAAA7-D367-4963-8F03-6874543711BC}" type="presParOf" srcId="{401013EE-F107-40AA-A94A-35D3C68510BF}" destId="{8228D037-52BB-4705-80C5-596B134A5355}" srcOrd="3" destOrd="0" presId="urn:microsoft.com/office/officeart/2005/8/layout/pyramid2"/>
    <dgm:cxn modelId="{41033881-5D02-486A-A1E8-0D911275900E}" type="presParOf" srcId="{401013EE-F107-40AA-A94A-35D3C68510BF}" destId="{61E13F2F-9534-4EC3-A6FC-4A8450BA30EA}" srcOrd="4" destOrd="0" presId="urn:microsoft.com/office/officeart/2005/8/layout/pyramid2"/>
    <dgm:cxn modelId="{63C89CD8-CA7E-4F45-B416-4EEE34075A07}" type="presParOf" srcId="{401013EE-F107-40AA-A94A-35D3C68510BF}" destId="{A209FDCA-9BDC-4DAC-8820-9C480CF6E52C}" srcOrd="5" destOrd="0" presId="urn:microsoft.com/office/officeart/2005/8/layout/pyramid2"/>
    <dgm:cxn modelId="{542660C2-33BF-4B5B-831A-4259DEEA58F3}" type="presParOf" srcId="{401013EE-F107-40AA-A94A-35D3C68510BF}" destId="{683BE011-77A1-49F8-BF7E-9FB3BE2AFC2E}" srcOrd="6" destOrd="0" presId="urn:microsoft.com/office/officeart/2005/8/layout/pyramid2"/>
    <dgm:cxn modelId="{C926AF15-5AEC-47CD-826C-E39284810E85}" type="presParOf" srcId="{401013EE-F107-40AA-A94A-35D3C68510BF}" destId="{1A4E4C06-15D8-417E-BE0F-7278D4C29B5E}" srcOrd="7" destOrd="0" presId="urn:microsoft.com/office/officeart/2005/8/layout/pyramid2"/>
    <dgm:cxn modelId="{6FD82408-DDB4-4F55-AD33-26DAD722C424}" type="presParOf" srcId="{401013EE-F107-40AA-A94A-35D3C68510BF}" destId="{A8E8F0B5-77EB-4320-9FD3-E41BED5A950B}" srcOrd="8" destOrd="0" presId="urn:microsoft.com/office/officeart/2005/8/layout/pyramid2"/>
    <dgm:cxn modelId="{30913272-2DE8-4F25-852C-540F03EAED33}" type="presParOf" srcId="{401013EE-F107-40AA-A94A-35D3C68510BF}" destId="{09B961A8-A97C-4EDF-825E-9ED8E58D3AE3}" srcOrd="9"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089170-548F-4AFA-AB24-AD023680CC83}" type="doc">
      <dgm:prSet loTypeId="urn:microsoft.com/office/officeart/2005/8/layout/pyramid2" loCatId="pyramid" qsTypeId="urn:microsoft.com/office/officeart/2005/8/quickstyle/simple1" qsCatId="simple" csTypeId="urn:microsoft.com/office/officeart/2005/8/colors/accent1_2" csCatId="accent1" phldr="1"/>
      <dgm:spPr/>
    </dgm:pt>
    <dgm:pt modelId="{1B00DD29-62CF-402F-90D4-23CA4210FD36}">
      <dgm:prSet phldrT="[Text]" custT="1"/>
      <dgm:spPr/>
      <dgm:t>
        <a:bodyPr/>
        <a:lstStyle/>
        <a:p>
          <a:r>
            <a:rPr lang="en-US" sz="1400" dirty="0"/>
            <a:t>Monitoring Investigations</a:t>
          </a:r>
        </a:p>
      </dgm:t>
    </dgm:pt>
    <dgm:pt modelId="{B7C42AE4-F19B-4B99-B773-223BF3364333}" type="parTrans" cxnId="{D0C3C48C-420E-4205-9262-05CE6315BC44}">
      <dgm:prSet/>
      <dgm:spPr/>
      <dgm:t>
        <a:bodyPr/>
        <a:lstStyle/>
        <a:p>
          <a:endParaRPr lang="en-US"/>
        </a:p>
      </dgm:t>
    </dgm:pt>
    <dgm:pt modelId="{87794E8F-C52C-433D-A358-E6156BF2D88B}" type="sibTrans" cxnId="{D0C3C48C-420E-4205-9262-05CE6315BC44}">
      <dgm:prSet/>
      <dgm:spPr/>
      <dgm:t>
        <a:bodyPr/>
        <a:lstStyle/>
        <a:p>
          <a:endParaRPr lang="en-US"/>
        </a:p>
      </dgm:t>
    </dgm:pt>
    <dgm:pt modelId="{1C10726B-2225-4D84-A709-E4849CE5C1A1}">
      <dgm:prSet phldrT="[Text]" custT="1"/>
      <dgm:spPr/>
      <dgm:t>
        <a:bodyPr/>
        <a:lstStyle/>
        <a:p>
          <a:r>
            <a:rPr lang="en-US" sz="1400" dirty="0"/>
            <a:t>Selecting/Informing Investigators</a:t>
          </a:r>
        </a:p>
      </dgm:t>
    </dgm:pt>
    <dgm:pt modelId="{43D70361-7D2E-435D-8517-865996C2FF68}" type="parTrans" cxnId="{37AEB36A-F4A8-423C-BCEC-B30D3E9DC9A6}">
      <dgm:prSet/>
      <dgm:spPr/>
      <dgm:t>
        <a:bodyPr/>
        <a:lstStyle/>
        <a:p>
          <a:endParaRPr lang="en-US"/>
        </a:p>
      </dgm:t>
    </dgm:pt>
    <dgm:pt modelId="{35114CFC-F0A7-41B7-9CBE-ACBB8883C40A}" type="sibTrans" cxnId="{37AEB36A-F4A8-423C-BCEC-B30D3E9DC9A6}">
      <dgm:prSet/>
      <dgm:spPr/>
      <dgm:t>
        <a:bodyPr/>
        <a:lstStyle/>
        <a:p>
          <a:endParaRPr lang="en-US"/>
        </a:p>
      </dgm:t>
    </dgm:pt>
    <dgm:pt modelId="{94844346-4DF7-4E39-85E4-46B1DCE8E7C7}">
      <dgm:prSet phldrT="[Text]" custT="1"/>
      <dgm:spPr/>
      <dgm:t>
        <a:bodyPr/>
        <a:lstStyle/>
        <a:p>
          <a:r>
            <a:rPr lang="en-US" sz="1400" dirty="0"/>
            <a:t>Maintaining the IND with the FDA</a:t>
          </a:r>
        </a:p>
      </dgm:t>
    </dgm:pt>
    <dgm:pt modelId="{B44C1FD9-7802-4208-9A2F-4254AEE204BB}" type="parTrans" cxnId="{26EFA078-131C-4F08-A4F4-0934CF1B40FB}">
      <dgm:prSet/>
      <dgm:spPr/>
      <dgm:t>
        <a:bodyPr/>
        <a:lstStyle/>
        <a:p>
          <a:endParaRPr lang="en-US"/>
        </a:p>
      </dgm:t>
    </dgm:pt>
    <dgm:pt modelId="{3385A497-FEB9-4E31-B29C-7B29E23DFD61}" type="sibTrans" cxnId="{26EFA078-131C-4F08-A4F4-0934CF1B40FB}">
      <dgm:prSet/>
      <dgm:spPr/>
      <dgm:t>
        <a:bodyPr/>
        <a:lstStyle/>
        <a:p>
          <a:endParaRPr lang="en-US"/>
        </a:p>
      </dgm:t>
    </dgm:pt>
    <dgm:pt modelId="{D7EB59E3-5AA5-4B7D-AB10-653B1D2A8BDD}">
      <dgm:prSet custT="1"/>
      <dgm:spPr/>
      <dgm:t>
        <a:bodyPr/>
        <a:lstStyle/>
        <a:p>
          <a:r>
            <a:rPr lang="en-US" sz="900" dirty="0"/>
            <a:t>Protocol Amendments</a:t>
          </a:r>
        </a:p>
        <a:p>
          <a:r>
            <a:rPr lang="en-US" sz="900" dirty="0"/>
            <a:t>Informational Amendments</a:t>
          </a:r>
        </a:p>
        <a:p>
          <a:r>
            <a:rPr lang="en-US" sz="900" dirty="0"/>
            <a:t>Annual Reports</a:t>
          </a:r>
        </a:p>
        <a:p>
          <a:r>
            <a:rPr lang="en-US" sz="900" dirty="0"/>
            <a:t>IND Status Changes</a:t>
          </a:r>
        </a:p>
      </dgm:t>
    </dgm:pt>
    <dgm:pt modelId="{859830DC-9476-471A-90DE-384023A299DB}" type="sibTrans" cxnId="{D0BB886D-638B-45DF-8D3A-FC69AECACC79}">
      <dgm:prSet/>
      <dgm:spPr/>
      <dgm:t>
        <a:bodyPr/>
        <a:lstStyle/>
        <a:p>
          <a:endParaRPr lang="en-US"/>
        </a:p>
      </dgm:t>
    </dgm:pt>
    <dgm:pt modelId="{4BC215A7-1400-4F61-8E7D-B3C9ADEDC486}" type="parTrans" cxnId="{D0BB886D-638B-45DF-8D3A-FC69AECACC79}">
      <dgm:prSet/>
      <dgm:spPr/>
      <dgm:t>
        <a:bodyPr/>
        <a:lstStyle/>
        <a:p>
          <a:endParaRPr lang="en-US"/>
        </a:p>
      </dgm:t>
    </dgm:pt>
    <dgm:pt modelId="{DB6AE753-3513-437A-87A0-9E870DFECCD6}" type="pres">
      <dgm:prSet presAssocID="{EB089170-548F-4AFA-AB24-AD023680CC83}" presName="compositeShape" presStyleCnt="0">
        <dgm:presLayoutVars>
          <dgm:dir/>
          <dgm:resizeHandles/>
        </dgm:presLayoutVars>
      </dgm:prSet>
      <dgm:spPr/>
    </dgm:pt>
    <dgm:pt modelId="{47D4FA66-8131-474B-83FC-B5FCD2A2AD4B}" type="pres">
      <dgm:prSet presAssocID="{EB089170-548F-4AFA-AB24-AD023680CC83}" presName="pyramid" presStyleLbl="node1" presStyleIdx="0" presStyleCnt="1" custLinFactNeighborX="27851" custLinFactNeighborY="15895"/>
      <dgm:spPr/>
    </dgm:pt>
    <dgm:pt modelId="{FF34E86A-6937-4A3F-8236-AC760779295E}" type="pres">
      <dgm:prSet presAssocID="{EB089170-548F-4AFA-AB24-AD023680CC83}" presName="theList" presStyleCnt="0"/>
      <dgm:spPr/>
    </dgm:pt>
    <dgm:pt modelId="{E966B7C1-48D4-4F47-AE83-C178E18963EA}" type="pres">
      <dgm:prSet presAssocID="{1B00DD29-62CF-402F-90D4-23CA4210FD36}" presName="aNode" presStyleLbl="fgAcc1" presStyleIdx="0" presStyleCnt="4">
        <dgm:presLayoutVars>
          <dgm:bulletEnabled val="1"/>
        </dgm:presLayoutVars>
      </dgm:prSet>
      <dgm:spPr/>
    </dgm:pt>
    <dgm:pt modelId="{2D8CF035-C635-4E12-9AF7-92B8176FF64A}" type="pres">
      <dgm:prSet presAssocID="{1B00DD29-62CF-402F-90D4-23CA4210FD36}" presName="aSpace" presStyleCnt="0"/>
      <dgm:spPr/>
    </dgm:pt>
    <dgm:pt modelId="{7B35C64C-CC83-4821-9857-51EBFAF7C414}" type="pres">
      <dgm:prSet presAssocID="{1C10726B-2225-4D84-A709-E4849CE5C1A1}" presName="aNode" presStyleLbl="fgAcc1" presStyleIdx="1" presStyleCnt="4">
        <dgm:presLayoutVars>
          <dgm:bulletEnabled val="1"/>
        </dgm:presLayoutVars>
      </dgm:prSet>
      <dgm:spPr/>
    </dgm:pt>
    <dgm:pt modelId="{BCCFDEE4-960A-4532-B920-3544589B85A0}" type="pres">
      <dgm:prSet presAssocID="{1C10726B-2225-4D84-A709-E4849CE5C1A1}" presName="aSpace" presStyleCnt="0"/>
      <dgm:spPr/>
    </dgm:pt>
    <dgm:pt modelId="{BE311980-B6D8-48F0-9B55-C73FDDC3058E}" type="pres">
      <dgm:prSet presAssocID="{94844346-4DF7-4E39-85E4-46B1DCE8E7C7}" presName="aNode" presStyleLbl="fgAcc1" presStyleIdx="2" presStyleCnt="4">
        <dgm:presLayoutVars>
          <dgm:bulletEnabled val="1"/>
        </dgm:presLayoutVars>
      </dgm:prSet>
      <dgm:spPr/>
    </dgm:pt>
    <dgm:pt modelId="{6D465C1D-B644-4494-92C9-3BCBC778C0E0}" type="pres">
      <dgm:prSet presAssocID="{94844346-4DF7-4E39-85E4-46B1DCE8E7C7}" presName="aSpace" presStyleCnt="0"/>
      <dgm:spPr/>
    </dgm:pt>
    <dgm:pt modelId="{809F9AA4-D9BD-408E-8832-CF6AA960B526}" type="pres">
      <dgm:prSet presAssocID="{D7EB59E3-5AA5-4B7D-AB10-653B1D2A8BDD}" presName="aNode" presStyleLbl="fgAcc1" presStyleIdx="3" presStyleCnt="4">
        <dgm:presLayoutVars>
          <dgm:bulletEnabled val="1"/>
        </dgm:presLayoutVars>
      </dgm:prSet>
      <dgm:spPr/>
    </dgm:pt>
    <dgm:pt modelId="{891618CF-A696-4AFE-A3E4-FCCE13CE5D80}" type="pres">
      <dgm:prSet presAssocID="{D7EB59E3-5AA5-4B7D-AB10-653B1D2A8BDD}" presName="aSpace" presStyleCnt="0"/>
      <dgm:spPr/>
    </dgm:pt>
  </dgm:ptLst>
  <dgm:cxnLst>
    <dgm:cxn modelId="{32E75D65-70EF-4CAF-8D64-232B65DB63E9}" type="presOf" srcId="{1B00DD29-62CF-402F-90D4-23CA4210FD36}" destId="{E966B7C1-48D4-4F47-AE83-C178E18963EA}" srcOrd="0" destOrd="0" presId="urn:microsoft.com/office/officeart/2005/8/layout/pyramid2"/>
    <dgm:cxn modelId="{37AEB36A-F4A8-423C-BCEC-B30D3E9DC9A6}" srcId="{EB089170-548F-4AFA-AB24-AD023680CC83}" destId="{1C10726B-2225-4D84-A709-E4849CE5C1A1}" srcOrd="1" destOrd="0" parTransId="{43D70361-7D2E-435D-8517-865996C2FF68}" sibTransId="{35114CFC-F0A7-41B7-9CBE-ACBB8883C40A}"/>
    <dgm:cxn modelId="{D0BB886D-638B-45DF-8D3A-FC69AECACC79}" srcId="{EB089170-548F-4AFA-AB24-AD023680CC83}" destId="{D7EB59E3-5AA5-4B7D-AB10-653B1D2A8BDD}" srcOrd="3" destOrd="0" parTransId="{4BC215A7-1400-4F61-8E7D-B3C9ADEDC486}" sibTransId="{859830DC-9476-471A-90DE-384023A299DB}"/>
    <dgm:cxn modelId="{7CC0746E-B8B0-45A6-9E48-EC8BFAB41D01}" type="presOf" srcId="{1C10726B-2225-4D84-A709-E4849CE5C1A1}" destId="{7B35C64C-CC83-4821-9857-51EBFAF7C414}" srcOrd="0" destOrd="0" presId="urn:microsoft.com/office/officeart/2005/8/layout/pyramid2"/>
    <dgm:cxn modelId="{719BB777-E461-4D1D-A60D-F915924990C1}" type="presOf" srcId="{D7EB59E3-5AA5-4B7D-AB10-653B1D2A8BDD}" destId="{809F9AA4-D9BD-408E-8832-CF6AA960B526}" srcOrd="0" destOrd="0" presId="urn:microsoft.com/office/officeart/2005/8/layout/pyramid2"/>
    <dgm:cxn modelId="{26EFA078-131C-4F08-A4F4-0934CF1B40FB}" srcId="{EB089170-548F-4AFA-AB24-AD023680CC83}" destId="{94844346-4DF7-4E39-85E4-46B1DCE8E7C7}" srcOrd="2" destOrd="0" parTransId="{B44C1FD9-7802-4208-9A2F-4254AEE204BB}" sibTransId="{3385A497-FEB9-4E31-B29C-7B29E23DFD61}"/>
    <dgm:cxn modelId="{7F3B237E-CD72-4014-8E80-4EABFC838F5E}" type="presOf" srcId="{94844346-4DF7-4E39-85E4-46B1DCE8E7C7}" destId="{BE311980-B6D8-48F0-9B55-C73FDDC3058E}" srcOrd="0" destOrd="0" presId="urn:microsoft.com/office/officeart/2005/8/layout/pyramid2"/>
    <dgm:cxn modelId="{D0C3C48C-420E-4205-9262-05CE6315BC44}" srcId="{EB089170-548F-4AFA-AB24-AD023680CC83}" destId="{1B00DD29-62CF-402F-90D4-23CA4210FD36}" srcOrd="0" destOrd="0" parTransId="{B7C42AE4-F19B-4B99-B773-223BF3364333}" sibTransId="{87794E8F-C52C-433D-A358-E6156BF2D88B}"/>
    <dgm:cxn modelId="{019E49BB-D497-4FAF-BF5E-5E182431C8FC}" type="presOf" srcId="{EB089170-548F-4AFA-AB24-AD023680CC83}" destId="{DB6AE753-3513-437A-87A0-9E870DFECCD6}" srcOrd="0" destOrd="0" presId="urn:microsoft.com/office/officeart/2005/8/layout/pyramid2"/>
    <dgm:cxn modelId="{4EFD2115-71BA-4B37-A634-170507C6CB75}" type="presParOf" srcId="{DB6AE753-3513-437A-87A0-9E870DFECCD6}" destId="{47D4FA66-8131-474B-83FC-B5FCD2A2AD4B}" srcOrd="0" destOrd="0" presId="urn:microsoft.com/office/officeart/2005/8/layout/pyramid2"/>
    <dgm:cxn modelId="{304842AF-C536-4922-AE34-E0578DD4A8B5}" type="presParOf" srcId="{DB6AE753-3513-437A-87A0-9E870DFECCD6}" destId="{FF34E86A-6937-4A3F-8236-AC760779295E}" srcOrd="1" destOrd="0" presId="urn:microsoft.com/office/officeart/2005/8/layout/pyramid2"/>
    <dgm:cxn modelId="{B3C6834C-22F4-49C5-B0C8-D146FDC43653}" type="presParOf" srcId="{FF34E86A-6937-4A3F-8236-AC760779295E}" destId="{E966B7C1-48D4-4F47-AE83-C178E18963EA}" srcOrd="0" destOrd="0" presId="urn:microsoft.com/office/officeart/2005/8/layout/pyramid2"/>
    <dgm:cxn modelId="{7C8F45DE-B79D-4E15-83E2-D7111CEF8B0B}" type="presParOf" srcId="{FF34E86A-6937-4A3F-8236-AC760779295E}" destId="{2D8CF035-C635-4E12-9AF7-92B8176FF64A}" srcOrd="1" destOrd="0" presId="urn:microsoft.com/office/officeart/2005/8/layout/pyramid2"/>
    <dgm:cxn modelId="{76C242E2-7477-410B-848E-CA853D556D38}" type="presParOf" srcId="{FF34E86A-6937-4A3F-8236-AC760779295E}" destId="{7B35C64C-CC83-4821-9857-51EBFAF7C414}" srcOrd="2" destOrd="0" presId="urn:microsoft.com/office/officeart/2005/8/layout/pyramid2"/>
    <dgm:cxn modelId="{7C8A6AC7-9FE7-439B-A36D-51A8CC116656}" type="presParOf" srcId="{FF34E86A-6937-4A3F-8236-AC760779295E}" destId="{BCCFDEE4-960A-4532-B920-3544589B85A0}" srcOrd="3" destOrd="0" presId="urn:microsoft.com/office/officeart/2005/8/layout/pyramid2"/>
    <dgm:cxn modelId="{CAD0D334-DCB7-4C83-A5E5-DFBC8DAD1F1F}" type="presParOf" srcId="{FF34E86A-6937-4A3F-8236-AC760779295E}" destId="{BE311980-B6D8-48F0-9B55-C73FDDC3058E}" srcOrd="4" destOrd="0" presId="urn:microsoft.com/office/officeart/2005/8/layout/pyramid2"/>
    <dgm:cxn modelId="{C4543C58-43FC-4A0C-B22C-A93041A5ACF6}" type="presParOf" srcId="{FF34E86A-6937-4A3F-8236-AC760779295E}" destId="{6D465C1D-B644-4494-92C9-3BCBC778C0E0}" srcOrd="5" destOrd="0" presId="urn:microsoft.com/office/officeart/2005/8/layout/pyramid2"/>
    <dgm:cxn modelId="{5D719231-0817-438B-9396-B18839150402}" type="presParOf" srcId="{FF34E86A-6937-4A3F-8236-AC760779295E}" destId="{809F9AA4-D9BD-408E-8832-CF6AA960B526}" srcOrd="6" destOrd="0" presId="urn:microsoft.com/office/officeart/2005/8/layout/pyramid2"/>
    <dgm:cxn modelId="{87E6E560-3D22-4605-BC20-7BFBA6588D44}" type="presParOf" srcId="{FF34E86A-6937-4A3F-8236-AC760779295E}" destId="{891618CF-A696-4AFE-A3E4-FCCE13CE5D8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0E5D6A-5BA7-401A-8DF4-E0F2104B53B6}" type="doc">
      <dgm:prSet loTypeId="urn:microsoft.com/office/officeart/2005/8/layout/pyramid2" loCatId="pyramid" qsTypeId="urn:microsoft.com/office/officeart/2005/8/quickstyle/simple1" qsCatId="simple" csTypeId="urn:microsoft.com/office/officeart/2005/8/colors/accent1_2" csCatId="accent1" phldr="1"/>
      <dgm:spPr/>
    </dgm:pt>
    <dgm:pt modelId="{D89AEB79-974D-4B08-872E-06322C28037D}">
      <dgm:prSet phldrT="[Text]"/>
      <dgm:spPr/>
      <dgm:t>
        <a:bodyPr/>
        <a:lstStyle/>
        <a:p>
          <a:r>
            <a:rPr lang="en-US" dirty="0"/>
            <a:t>Recordkeeping</a:t>
          </a:r>
        </a:p>
      </dgm:t>
    </dgm:pt>
    <dgm:pt modelId="{7DDBB871-A9D8-4267-9EB2-726DDACB66AC}" type="parTrans" cxnId="{FC2A05F8-2E4A-4DB2-BBF6-974C1E503BE0}">
      <dgm:prSet/>
      <dgm:spPr/>
      <dgm:t>
        <a:bodyPr/>
        <a:lstStyle/>
        <a:p>
          <a:endParaRPr lang="en-US"/>
        </a:p>
      </dgm:t>
    </dgm:pt>
    <dgm:pt modelId="{71C24A9F-0935-482D-8383-7EF6AA507679}" type="sibTrans" cxnId="{FC2A05F8-2E4A-4DB2-BBF6-974C1E503BE0}">
      <dgm:prSet/>
      <dgm:spPr/>
      <dgm:t>
        <a:bodyPr/>
        <a:lstStyle/>
        <a:p>
          <a:endParaRPr lang="en-US"/>
        </a:p>
      </dgm:t>
    </dgm:pt>
    <dgm:pt modelId="{8A2AF8C1-1AD5-45C6-B87E-22B719C75FFD}">
      <dgm:prSet phldrT="[Text]"/>
      <dgm:spPr/>
      <dgm:t>
        <a:bodyPr/>
        <a:lstStyle/>
        <a:p>
          <a:r>
            <a:rPr lang="en-US" dirty="0"/>
            <a:t>Investigational Drug Control</a:t>
          </a:r>
        </a:p>
      </dgm:t>
    </dgm:pt>
    <dgm:pt modelId="{B33DBDC7-E398-4507-A696-9F926CBBCD39}" type="parTrans" cxnId="{B68B6B06-375B-407A-843C-F3D2A55AE5DF}">
      <dgm:prSet/>
      <dgm:spPr/>
      <dgm:t>
        <a:bodyPr/>
        <a:lstStyle/>
        <a:p>
          <a:endParaRPr lang="en-US"/>
        </a:p>
      </dgm:t>
    </dgm:pt>
    <dgm:pt modelId="{027BCFB4-E14C-4AD8-A754-4D0C1E1254B5}" type="sibTrans" cxnId="{B68B6B06-375B-407A-843C-F3D2A55AE5DF}">
      <dgm:prSet/>
      <dgm:spPr/>
      <dgm:t>
        <a:bodyPr/>
        <a:lstStyle/>
        <a:p>
          <a:endParaRPr lang="en-US"/>
        </a:p>
      </dgm:t>
    </dgm:pt>
    <dgm:pt modelId="{1678A0AC-54BE-4D42-94E9-5D6D11D81BAD}">
      <dgm:prSet phldrT="[Text]"/>
      <dgm:spPr/>
      <dgm:t>
        <a:bodyPr/>
        <a:lstStyle/>
        <a:p>
          <a:r>
            <a:rPr lang="en-US" dirty="0"/>
            <a:t>Inspection of Records</a:t>
          </a:r>
        </a:p>
      </dgm:t>
    </dgm:pt>
    <dgm:pt modelId="{4494B536-77B3-41F4-BCF7-3BAAAB67B758}" type="parTrans" cxnId="{DC708293-E71D-4665-AEB2-C6CBE19AB8DE}">
      <dgm:prSet/>
      <dgm:spPr/>
      <dgm:t>
        <a:bodyPr/>
        <a:lstStyle/>
        <a:p>
          <a:endParaRPr lang="en-US"/>
        </a:p>
      </dgm:t>
    </dgm:pt>
    <dgm:pt modelId="{CFAC3942-2EF9-4745-8B12-79376F0F89F5}" type="sibTrans" cxnId="{DC708293-E71D-4665-AEB2-C6CBE19AB8DE}">
      <dgm:prSet/>
      <dgm:spPr/>
      <dgm:t>
        <a:bodyPr/>
        <a:lstStyle/>
        <a:p>
          <a:endParaRPr lang="en-US"/>
        </a:p>
      </dgm:t>
    </dgm:pt>
    <dgm:pt modelId="{3F26594A-8C12-4A73-A8ED-F2D89DD799FB}">
      <dgm:prSet/>
      <dgm:spPr/>
      <dgm:t>
        <a:bodyPr/>
        <a:lstStyle/>
        <a:p>
          <a:r>
            <a:rPr lang="en-US" dirty="0"/>
            <a:t>Financial Disclosure Information</a:t>
          </a:r>
        </a:p>
      </dgm:t>
    </dgm:pt>
    <dgm:pt modelId="{695BAC8D-9763-446E-9C74-A9E263AAEB60}" type="parTrans" cxnId="{044FA5C4-A028-4E7F-9BE7-7630389CB019}">
      <dgm:prSet/>
      <dgm:spPr/>
      <dgm:t>
        <a:bodyPr/>
        <a:lstStyle/>
        <a:p>
          <a:endParaRPr lang="en-US"/>
        </a:p>
      </dgm:t>
    </dgm:pt>
    <dgm:pt modelId="{904DFF4C-D3DD-4720-8AB9-FC1A72F890BD}" type="sibTrans" cxnId="{044FA5C4-A028-4E7F-9BE7-7630389CB019}">
      <dgm:prSet/>
      <dgm:spPr/>
      <dgm:t>
        <a:bodyPr/>
        <a:lstStyle/>
        <a:p>
          <a:endParaRPr lang="en-US"/>
        </a:p>
      </dgm:t>
    </dgm:pt>
    <dgm:pt modelId="{EEDF0C6A-5C14-4763-B44E-9C8B90A5AFCD}">
      <dgm:prSet/>
      <dgm:spPr/>
      <dgm:t>
        <a:bodyPr/>
        <a:lstStyle/>
        <a:p>
          <a:r>
            <a:rPr lang="en-US" dirty="0"/>
            <a:t>Obtain and Maintain Subject Case Histories/Binder</a:t>
          </a:r>
        </a:p>
      </dgm:t>
    </dgm:pt>
    <dgm:pt modelId="{B757323D-C987-47A1-BBEA-0586C1DA5729}" type="parTrans" cxnId="{C1BB5DBB-77DB-4BC5-8A6E-2DA6D03AA26B}">
      <dgm:prSet/>
      <dgm:spPr/>
      <dgm:t>
        <a:bodyPr/>
        <a:lstStyle/>
        <a:p>
          <a:endParaRPr lang="en-US"/>
        </a:p>
      </dgm:t>
    </dgm:pt>
    <dgm:pt modelId="{8EE11D49-6C80-4665-8F94-1279F0F86C08}" type="sibTrans" cxnId="{C1BB5DBB-77DB-4BC5-8A6E-2DA6D03AA26B}">
      <dgm:prSet/>
      <dgm:spPr/>
      <dgm:t>
        <a:bodyPr/>
        <a:lstStyle/>
        <a:p>
          <a:endParaRPr lang="en-US"/>
        </a:p>
      </dgm:t>
    </dgm:pt>
    <dgm:pt modelId="{6B39BDDE-8340-48A8-9B2A-48EAC3ECDCE0}" type="pres">
      <dgm:prSet presAssocID="{C90E5D6A-5BA7-401A-8DF4-E0F2104B53B6}" presName="compositeShape" presStyleCnt="0">
        <dgm:presLayoutVars>
          <dgm:dir/>
          <dgm:resizeHandles/>
        </dgm:presLayoutVars>
      </dgm:prSet>
      <dgm:spPr/>
    </dgm:pt>
    <dgm:pt modelId="{389FA130-B99C-475E-8BCD-51AE4B4BFDC2}" type="pres">
      <dgm:prSet presAssocID="{C90E5D6A-5BA7-401A-8DF4-E0F2104B53B6}" presName="pyramid" presStyleLbl="node1" presStyleIdx="0" presStyleCnt="1"/>
      <dgm:spPr/>
    </dgm:pt>
    <dgm:pt modelId="{401013EE-F107-40AA-A94A-35D3C68510BF}" type="pres">
      <dgm:prSet presAssocID="{C90E5D6A-5BA7-401A-8DF4-E0F2104B53B6}" presName="theList" presStyleCnt="0"/>
      <dgm:spPr/>
    </dgm:pt>
    <dgm:pt modelId="{8403281C-B562-43F7-B2A7-E328C41DFD6A}" type="pres">
      <dgm:prSet presAssocID="{D89AEB79-974D-4B08-872E-06322C28037D}" presName="aNode" presStyleLbl="fgAcc1" presStyleIdx="0" presStyleCnt="5">
        <dgm:presLayoutVars>
          <dgm:bulletEnabled val="1"/>
        </dgm:presLayoutVars>
      </dgm:prSet>
      <dgm:spPr/>
    </dgm:pt>
    <dgm:pt modelId="{206399AB-43DB-4E6E-9DF8-C5E12BB19F7D}" type="pres">
      <dgm:prSet presAssocID="{D89AEB79-974D-4B08-872E-06322C28037D}" presName="aSpace" presStyleCnt="0"/>
      <dgm:spPr/>
    </dgm:pt>
    <dgm:pt modelId="{23E23CCB-19D7-4C69-9537-E9A7FBD1C4CE}" type="pres">
      <dgm:prSet presAssocID="{8A2AF8C1-1AD5-45C6-B87E-22B719C75FFD}" presName="aNode" presStyleLbl="fgAcc1" presStyleIdx="1" presStyleCnt="5">
        <dgm:presLayoutVars>
          <dgm:bulletEnabled val="1"/>
        </dgm:presLayoutVars>
      </dgm:prSet>
      <dgm:spPr/>
    </dgm:pt>
    <dgm:pt modelId="{8228D037-52BB-4705-80C5-596B134A5355}" type="pres">
      <dgm:prSet presAssocID="{8A2AF8C1-1AD5-45C6-B87E-22B719C75FFD}" presName="aSpace" presStyleCnt="0"/>
      <dgm:spPr/>
    </dgm:pt>
    <dgm:pt modelId="{61E13F2F-9534-4EC3-A6FC-4A8450BA30EA}" type="pres">
      <dgm:prSet presAssocID="{1678A0AC-54BE-4D42-94E9-5D6D11D81BAD}" presName="aNode" presStyleLbl="fgAcc1" presStyleIdx="2" presStyleCnt="5">
        <dgm:presLayoutVars>
          <dgm:bulletEnabled val="1"/>
        </dgm:presLayoutVars>
      </dgm:prSet>
      <dgm:spPr/>
    </dgm:pt>
    <dgm:pt modelId="{A209FDCA-9BDC-4DAC-8820-9C480CF6E52C}" type="pres">
      <dgm:prSet presAssocID="{1678A0AC-54BE-4D42-94E9-5D6D11D81BAD}" presName="aSpace" presStyleCnt="0"/>
      <dgm:spPr/>
    </dgm:pt>
    <dgm:pt modelId="{683BE011-77A1-49F8-BF7E-9FB3BE2AFC2E}" type="pres">
      <dgm:prSet presAssocID="{3F26594A-8C12-4A73-A8ED-F2D89DD799FB}" presName="aNode" presStyleLbl="fgAcc1" presStyleIdx="3" presStyleCnt="5" custLinFactNeighborX="1882" custLinFactNeighborY="6780">
        <dgm:presLayoutVars>
          <dgm:bulletEnabled val="1"/>
        </dgm:presLayoutVars>
      </dgm:prSet>
      <dgm:spPr/>
    </dgm:pt>
    <dgm:pt modelId="{1A4E4C06-15D8-417E-BE0F-7278D4C29B5E}" type="pres">
      <dgm:prSet presAssocID="{3F26594A-8C12-4A73-A8ED-F2D89DD799FB}" presName="aSpace" presStyleCnt="0"/>
      <dgm:spPr/>
    </dgm:pt>
    <dgm:pt modelId="{A8E8F0B5-77EB-4320-9FD3-E41BED5A950B}" type="pres">
      <dgm:prSet presAssocID="{EEDF0C6A-5C14-4763-B44E-9C8B90A5AFCD}" presName="aNode" presStyleLbl="fgAcc1" presStyleIdx="4" presStyleCnt="5">
        <dgm:presLayoutVars>
          <dgm:bulletEnabled val="1"/>
        </dgm:presLayoutVars>
      </dgm:prSet>
      <dgm:spPr/>
    </dgm:pt>
    <dgm:pt modelId="{09B961A8-A97C-4EDF-825E-9ED8E58D3AE3}" type="pres">
      <dgm:prSet presAssocID="{EEDF0C6A-5C14-4763-B44E-9C8B90A5AFCD}" presName="aSpace" presStyleCnt="0"/>
      <dgm:spPr/>
    </dgm:pt>
  </dgm:ptLst>
  <dgm:cxnLst>
    <dgm:cxn modelId="{B68B6B06-375B-407A-843C-F3D2A55AE5DF}" srcId="{C90E5D6A-5BA7-401A-8DF4-E0F2104B53B6}" destId="{8A2AF8C1-1AD5-45C6-B87E-22B719C75FFD}" srcOrd="1" destOrd="0" parTransId="{B33DBDC7-E398-4507-A696-9F926CBBCD39}" sibTransId="{027BCFB4-E14C-4AD8-A754-4D0C1E1254B5}"/>
    <dgm:cxn modelId="{AF6C9E09-7F93-425C-B84E-5137BD4C6769}" type="presOf" srcId="{3F26594A-8C12-4A73-A8ED-F2D89DD799FB}" destId="{683BE011-77A1-49F8-BF7E-9FB3BE2AFC2E}" srcOrd="0" destOrd="0" presId="urn:microsoft.com/office/officeart/2005/8/layout/pyramid2"/>
    <dgm:cxn modelId="{66744A0E-D907-4211-B007-BF695366888B}" type="presOf" srcId="{8A2AF8C1-1AD5-45C6-B87E-22B719C75FFD}" destId="{23E23CCB-19D7-4C69-9537-E9A7FBD1C4CE}" srcOrd="0" destOrd="0" presId="urn:microsoft.com/office/officeart/2005/8/layout/pyramid2"/>
    <dgm:cxn modelId="{BD7FC45F-551F-42AD-BF94-9F383B49B0F8}" type="presOf" srcId="{D89AEB79-974D-4B08-872E-06322C28037D}" destId="{8403281C-B562-43F7-B2A7-E328C41DFD6A}" srcOrd="0" destOrd="0" presId="urn:microsoft.com/office/officeart/2005/8/layout/pyramid2"/>
    <dgm:cxn modelId="{F004006F-870A-469C-9C78-898DB323AA35}" type="presOf" srcId="{C90E5D6A-5BA7-401A-8DF4-E0F2104B53B6}" destId="{6B39BDDE-8340-48A8-9B2A-48EAC3ECDCE0}" srcOrd="0" destOrd="0" presId="urn:microsoft.com/office/officeart/2005/8/layout/pyramid2"/>
    <dgm:cxn modelId="{DC708293-E71D-4665-AEB2-C6CBE19AB8DE}" srcId="{C90E5D6A-5BA7-401A-8DF4-E0F2104B53B6}" destId="{1678A0AC-54BE-4D42-94E9-5D6D11D81BAD}" srcOrd="2" destOrd="0" parTransId="{4494B536-77B3-41F4-BCF7-3BAAAB67B758}" sibTransId="{CFAC3942-2EF9-4745-8B12-79376F0F89F5}"/>
    <dgm:cxn modelId="{CF49F697-875D-4F11-95F9-BE2AD6C4FE25}" type="presOf" srcId="{EEDF0C6A-5C14-4763-B44E-9C8B90A5AFCD}" destId="{A8E8F0B5-77EB-4320-9FD3-E41BED5A950B}" srcOrd="0" destOrd="0" presId="urn:microsoft.com/office/officeart/2005/8/layout/pyramid2"/>
    <dgm:cxn modelId="{3281B3AB-14C8-4922-B612-7C038A255FD7}" type="presOf" srcId="{1678A0AC-54BE-4D42-94E9-5D6D11D81BAD}" destId="{61E13F2F-9534-4EC3-A6FC-4A8450BA30EA}" srcOrd="0" destOrd="0" presId="urn:microsoft.com/office/officeart/2005/8/layout/pyramid2"/>
    <dgm:cxn modelId="{C1BB5DBB-77DB-4BC5-8A6E-2DA6D03AA26B}" srcId="{C90E5D6A-5BA7-401A-8DF4-E0F2104B53B6}" destId="{EEDF0C6A-5C14-4763-B44E-9C8B90A5AFCD}" srcOrd="4" destOrd="0" parTransId="{B757323D-C987-47A1-BBEA-0586C1DA5729}" sibTransId="{8EE11D49-6C80-4665-8F94-1279F0F86C08}"/>
    <dgm:cxn modelId="{044FA5C4-A028-4E7F-9BE7-7630389CB019}" srcId="{C90E5D6A-5BA7-401A-8DF4-E0F2104B53B6}" destId="{3F26594A-8C12-4A73-A8ED-F2D89DD799FB}" srcOrd="3" destOrd="0" parTransId="{695BAC8D-9763-446E-9C74-A9E263AAEB60}" sibTransId="{904DFF4C-D3DD-4720-8AB9-FC1A72F890BD}"/>
    <dgm:cxn modelId="{FC2A05F8-2E4A-4DB2-BBF6-974C1E503BE0}" srcId="{C90E5D6A-5BA7-401A-8DF4-E0F2104B53B6}" destId="{D89AEB79-974D-4B08-872E-06322C28037D}" srcOrd="0" destOrd="0" parTransId="{7DDBB871-A9D8-4267-9EB2-726DDACB66AC}" sibTransId="{71C24A9F-0935-482D-8383-7EF6AA507679}"/>
    <dgm:cxn modelId="{230943B7-BEA4-4B3D-8867-D45BE9B2A034}" type="presParOf" srcId="{6B39BDDE-8340-48A8-9B2A-48EAC3ECDCE0}" destId="{389FA130-B99C-475E-8BCD-51AE4B4BFDC2}" srcOrd="0" destOrd="0" presId="urn:microsoft.com/office/officeart/2005/8/layout/pyramid2"/>
    <dgm:cxn modelId="{31535231-89A5-472C-879D-ECBE2D16E77F}" type="presParOf" srcId="{6B39BDDE-8340-48A8-9B2A-48EAC3ECDCE0}" destId="{401013EE-F107-40AA-A94A-35D3C68510BF}" srcOrd="1" destOrd="0" presId="urn:microsoft.com/office/officeart/2005/8/layout/pyramid2"/>
    <dgm:cxn modelId="{B54F1C7D-9A46-4C04-BC4D-4470C4310E03}" type="presParOf" srcId="{401013EE-F107-40AA-A94A-35D3C68510BF}" destId="{8403281C-B562-43F7-B2A7-E328C41DFD6A}" srcOrd="0" destOrd="0" presId="urn:microsoft.com/office/officeart/2005/8/layout/pyramid2"/>
    <dgm:cxn modelId="{7979D6FE-5578-46FE-B1CA-70346AE199A4}" type="presParOf" srcId="{401013EE-F107-40AA-A94A-35D3C68510BF}" destId="{206399AB-43DB-4E6E-9DF8-C5E12BB19F7D}" srcOrd="1" destOrd="0" presId="urn:microsoft.com/office/officeart/2005/8/layout/pyramid2"/>
    <dgm:cxn modelId="{50E316F1-BBA0-4A78-B2B6-09F6BBDDD763}" type="presParOf" srcId="{401013EE-F107-40AA-A94A-35D3C68510BF}" destId="{23E23CCB-19D7-4C69-9537-E9A7FBD1C4CE}" srcOrd="2" destOrd="0" presId="urn:microsoft.com/office/officeart/2005/8/layout/pyramid2"/>
    <dgm:cxn modelId="{6AACAAA7-D367-4963-8F03-6874543711BC}" type="presParOf" srcId="{401013EE-F107-40AA-A94A-35D3C68510BF}" destId="{8228D037-52BB-4705-80C5-596B134A5355}" srcOrd="3" destOrd="0" presId="urn:microsoft.com/office/officeart/2005/8/layout/pyramid2"/>
    <dgm:cxn modelId="{41033881-5D02-486A-A1E8-0D911275900E}" type="presParOf" srcId="{401013EE-F107-40AA-A94A-35D3C68510BF}" destId="{61E13F2F-9534-4EC3-A6FC-4A8450BA30EA}" srcOrd="4" destOrd="0" presId="urn:microsoft.com/office/officeart/2005/8/layout/pyramid2"/>
    <dgm:cxn modelId="{63C89CD8-CA7E-4F45-B416-4EEE34075A07}" type="presParOf" srcId="{401013EE-F107-40AA-A94A-35D3C68510BF}" destId="{A209FDCA-9BDC-4DAC-8820-9C480CF6E52C}" srcOrd="5" destOrd="0" presId="urn:microsoft.com/office/officeart/2005/8/layout/pyramid2"/>
    <dgm:cxn modelId="{542660C2-33BF-4B5B-831A-4259DEEA58F3}" type="presParOf" srcId="{401013EE-F107-40AA-A94A-35D3C68510BF}" destId="{683BE011-77A1-49F8-BF7E-9FB3BE2AFC2E}" srcOrd="6" destOrd="0" presId="urn:microsoft.com/office/officeart/2005/8/layout/pyramid2"/>
    <dgm:cxn modelId="{C926AF15-5AEC-47CD-826C-E39284810E85}" type="presParOf" srcId="{401013EE-F107-40AA-A94A-35D3C68510BF}" destId="{1A4E4C06-15D8-417E-BE0F-7278D4C29B5E}" srcOrd="7" destOrd="0" presId="urn:microsoft.com/office/officeart/2005/8/layout/pyramid2"/>
    <dgm:cxn modelId="{6FD82408-DDB4-4F55-AD33-26DAD722C424}" type="presParOf" srcId="{401013EE-F107-40AA-A94A-35D3C68510BF}" destId="{A8E8F0B5-77EB-4320-9FD3-E41BED5A950B}" srcOrd="8" destOrd="0" presId="urn:microsoft.com/office/officeart/2005/8/layout/pyramid2"/>
    <dgm:cxn modelId="{30913272-2DE8-4F25-852C-540F03EAED33}" type="presParOf" srcId="{401013EE-F107-40AA-A94A-35D3C68510BF}" destId="{09B961A8-A97C-4EDF-825E-9ED8E58D3AE3}" srcOrd="9" destOrd="0" presId="urn:microsoft.com/office/officeart/2005/8/layout/pyramid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0E5D6A-5BA7-401A-8DF4-E0F2104B53B6}" type="doc">
      <dgm:prSet loTypeId="urn:microsoft.com/office/officeart/2005/8/layout/pyramid2" loCatId="pyramid" qsTypeId="urn:microsoft.com/office/officeart/2005/8/quickstyle/simple1" qsCatId="simple" csTypeId="urn:microsoft.com/office/officeart/2005/8/colors/accent1_2" csCatId="accent1" phldr="1"/>
      <dgm:spPr/>
    </dgm:pt>
    <dgm:pt modelId="{D89AEB79-974D-4B08-872E-06322C28037D}">
      <dgm:prSet phldrT="[Text]"/>
      <dgm:spPr/>
      <dgm:t>
        <a:bodyPr/>
        <a:lstStyle/>
        <a:p>
          <a:r>
            <a:rPr lang="en-US" dirty="0"/>
            <a:t>Personally Supervise Investigation</a:t>
          </a:r>
        </a:p>
      </dgm:t>
    </dgm:pt>
    <dgm:pt modelId="{7DDBB871-A9D8-4267-9EB2-726DDACB66AC}" type="parTrans" cxnId="{FC2A05F8-2E4A-4DB2-BBF6-974C1E503BE0}">
      <dgm:prSet/>
      <dgm:spPr/>
      <dgm:t>
        <a:bodyPr/>
        <a:lstStyle/>
        <a:p>
          <a:endParaRPr lang="en-US"/>
        </a:p>
      </dgm:t>
    </dgm:pt>
    <dgm:pt modelId="{71C24A9F-0935-482D-8383-7EF6AA507679}" type="sibTrans" cxnId="{FC2A05F8-2E4A-4DB2-BBF6-974C1E503BE0}">
      <dgm:prSet/>
      <dgm:spPr/>
      <dgm:t>
        <a:bodyPr/>
        <a:lstStyle/>
        <a:p>
          <a:endParaRPr lang="en-US"/>
        </a:p>
      </dgm:t>
    </dgm:pt>
    <dgm:pt modelId="{8A2AF8C1-1AD5-45C6-B87E-22B719C75FFD}">
      <dgm:prSet phldrT="[Text]"/>
      <dgm:spPr/>
      <dgm:t>
        <a:bodyPr/>
        <a:lstStyle/>
        <a:p>
          <a:r>
            <a:rPr lang="en-US" dirty="0"/>
            <a:t>Protocol and Regulatory Compliance</a:t>
          </a:r>
        </a:p>
      </dgm:t>
    </dgm:pt>
    <dgm:pt modelId="{B33DBDC7-E398-4507-A696-9F926CBBCD39}" type="parTrans" cxnId="{B68B6B06-375B-407A-843C-F3D2A55AE5DF}">
      <dgm:prSet/>
      <dgm:spPr/>
      <dgm:t>
        <a:bodyPr/>
        <a:lstStyle/>
        <a:p>
          <a:endParaRPr lang="en-US"/>
        </a:p>
      </dgm:t>
    </dgm:pt>
    <dgm:pt modelId="{027BCFB4-E14C-4AD8-A754-4D0C1E1254B5}" type="sibTrans" cxnId="{B68B6B06-375B-407A-843C-F3D2A55AE5DF}">
      <dgm:prSet/>
      <dgm:spPr/>
      <dgm:t>
        <a:bodyPr/>
        <a:lstStyle/>
        <a:p>
          <a:endParaRPr lang="en-US"/>
        </a:p>
      </dgm:t>
    </dgm:pt>
    <dgm:pt modelId="{1678A0AC-54BE-4D42-94E9-5D6D11D81BAD}">
      <dgm:prSet phldrT="[Text]"/>
      <dgm:spPr/>
      <dgm:t>
        <a:bodyPr/>
        <a:lstStyle/>
        <a:p>
          <a:r>
            <a:rPr lang="en-US" dirty="0"/>
            <a:t>Protect Rights, Safety, and Welfare of Subjects</a:t>
          </a:r>
        </a:p>
      </dgm:t>
    </dgm:pt>
    <dgm:pt modelId="{4494B536-77B3-41F4-BCF7-3BAAAB67B758}" type="parTrans" cxnId="{DC708293-E71D-4665-AEB2-C6CBE19AB8DE}">
      <dgm:prSet/>
      <dgm:spPr/>
      <dgm:t>
        <a:bodyPr/>
        <a:lstStyle/>
        <a:p>
          <a:endParaRPr lang="en-US"/>
        </a:p>
      </dgm:t>
    </dgm:pt>
    <dgm:pt modelId="{CFAC3942-2EF9-4745-8B12-79376F0F89F5}" type="sibTrans" cxnId="{DC708293-E71D-4665-AEB2-C6CBE19AB8DE}">
      <dgm:prSet/>
      <dgm:spPr/>
      <dgm:t>
        <a:bodyPr/>
        <a:lstStyle/>
        <a:p>
          <a:endParaRPr lang="en-US"/>
        </a:p>
      </dgm:t>
    </dgm:pt>
    <dgm:pt modelId="{3F26594A-8C12-4A73-A8ED-F2D89DD799FB}">
      <dgm:prSet/>
      <dgm:spPr/>
      <dgm:t>
        <a:bodyPr/>
        <a:lstStyle/>
        <a:p>
          <a:r>
            <a:rPr lang="en-US" dirty="0"/>
            <a:t>Obtain Informed Consent: Provide a copy to Subject</a:t>
          </a:r>
        </a:p>
      </dgm:t>
    </dgm:pt>
    <dgm:pt modelId="{695BAC8D-9763-446E-9C74-A9E263AAEB60}" type="parTrans" cxnId="{044FA5C4-A028-4E7F-9BE7-7630389CB019}">
      <dgm:prSet/>
      <dgm:spPr/>
      <dgm:t>
        <a:bodyPr/>
        <a:lstStyle/>
        <a:p>
          <a:endParaRPr lang="en-US"/>
        </a:p>
      </dgm:t>
    </dgm:pt>
    <dgm:pt modelId="{904DFF4C-D3DD-4720-8AB9-FC1A72F890BD}" type="sibTrans" cxnId="{044FA5C4-A028-4E7F-9BE7-7630389CB019}">
      <dgm:prSet/>
      <dgm:spPr/>
      <dgm:t>
        <a:bodyPr/>
        <a:lstStyle/>
        <a:p>
          <a:endParaRPr lang="en-US"/>
        </a:p>
      </dgm:t>
    </dgm:pt>
    <dgm:pt modelId="{EEDF0C6A-5C14-4763-B44E-9C8B90A5AFCD}">
      <dgm:prSet/>
      <dgm:spPr/>
      <dgm:t>
        <a:bodyPr/>
        <a:lstStyle/>
        <a:p>
          <a:r>
            <a:rPr lang="en-US" dirty="0"/>
            <a:t>Obtain and Maintain Subject Case Histories/Binder</a:t>
          </a:r>
        </a:p>
      </dgm:t>
    </dgm:pt>
    <dgm:pt modelId="{B757323D-C987-47A1-BBEA-0586C1DA5729}" type="parTrans" cxnId="{C1BB5DBB-77DB-4BC5-8A6E-2DA6D03AA26B}">
      <dgm:prSet/>
      <dgm:spPr/>
      <dgm:t>
        <a:bodyPr/>
        <a:lstStyle/>
        <a:p>
          <a:endParaRPr lang="en-US"/>
        </a:p>
      </dgm:t>
    </dgm:pt>
    <dgm:pt modelId="{8EE11D49-6C80-4665-8F94-1279F0F86C08}" type="sibTrans" cxnId="{C1BB5DBB-77DB-4BC5-8A6E-2DA6D03AA26B}">
      <dgm:prSet/>
      <dgm:spPr/>
      <dgm:t>
        <a:bodyPr/>
        <a:lstStyle/>
        <a:p>
          <a:endParaRPr lang="en-US"/>
        </a:p>
      </dgm:t>
    </dgm:pt>
    <dgm:pt modelId="{6B39BDDE-8340-48A8-9B2A-48EAC3ECDCE0}" type="pres">
      <dgm:prSet presAssocID="{C90E5D6A-5BA7-401A-8DF4-E0F2104B53B6}" presName="compositeShape" presStyleCnt="0">
        <dgm:presLayoutVars>
          <dgm:dir/>
          <dgm:resizeHandles/>
        </dgm:presLayoutVars>
      </dgm:prSet>
      <dgm:spPr/>
    </dgm:pt>
    <dgm:pt modelId="{389FA130-B99C-475E-8BCD-51AE4B4BFDC2}" type="pres">
      <dgm:prSet presAssocID="{C90E5D6A-5BA7-401A-8DF4-E0F2104B53B6}" presName="pyramid" presStyleLbl="node1" presStyleIdx="0" presStyleCnt="1"/>
      <dgm:spPr/>
    </dgm:pt>
    <dgm:pt modelId="{401013EE-F107-40AA-A94A-35D3C68510BF}" type="pres">
      <dgm:prSet presAssocID="{C90E5D6A-5BA7-401A-8DF4-E0F2104B53B6}" presName="theList" presStyleCnt="0"/>
      <dgm:spPr/>
    </dgm:pt>
    <dgm:pt modelId="{8403281C-B562-43F7-B2A7-E328C41DFD6A}" type="pres">
      <dgm:prSet presAssocID="{D89AEB79-974D-4B08-872E-06322C28037D}" presName="aNode" presStyleLbl="fgAcc1" presStyleIdx="0" presStyleCnt="5">
        <dgm:presLayoutVars>
          <dgm:bulletEnabled val="1"/>
        </dgm:presLayoutVars>
      </dgm:prSet>
      <dgm:spPr/>
    </dgm:pt>
    <dgm:pt modelId="{206399AB-43DB-4E6E-9DF8-C5E12BB19F7D}" type="pres">
      <dgm:prSet presAssocID="{D89AEB79-974D-4B08-872E-06322C28037D}" presName="aSpace" presStyleCnt="0"/>
      <dgm:spPr/>
    </dgm:pt>
    <dgm:pt modelId="{23E23CCB-19D7-4C69-9537-E9A7FBD1C4CE}" type="pres">
      <dgm:prSet presAssocID="{8A2AF8C1-1AD5-45C6-B87E-22B719C75FFD}" presName="aNode" presStyleLbl="fgAcc1" presStyleIdx="1" presStyleCnt="5">
        <dgm:presLayoutVars>
          <dgm:bulletEnabled val="1"/>
        </dgm:presLayoutVars>
      </dgm:prSet>
      <dgm:spPr/>
    </dgm:pt>
    <dgm:pt modelId="{8228D037-52BB-4705-80C5-596B134A5355}" type="pres">
      <dgm:prSet presAssocID="{8A2AF8C1-1AD5-45C6-B87E-22B719C75FFD}" presName="aSpace" presStyleCnt="0"/>
      <dgm:spPr/>
    </dgm:pt>
    <dgm:pt modelId="{61E13F2F-9534-4EC3-A6FC-4A8450BA30EA}" type="pres">
      <dgm:prSet presAssocID="{1678A0AC-54BE-4D42-94E9-5D6D11D81BAD}" presName="aNode" presStyleLbl="fgAcc1" presStyleIdx="2" presStyleCnt="5">
        <dgm:presLayoutVars>
          <dgm:bulletEnabled val="1"/>
        </dgm:presLayoutVars>
      </dgm:prSet>
      <dgm:spPr/>
    </dgm:pt>
    <dgm:pt modelId="{A209FDCA-9BDC-4DAC-8820-9C480CF6E52C}" type="pres">
      <dgm:prSet presAssocID="{1678A0AC-54BE-4D42-94E9-5D6D11D81BAD}" presName="aSpace" presStyleCnt="0"/>
      <dgm:spPr/>
    </dgm:pt>
    <dgm:pt modelId="{683BE011-77A1-49F8-BF7E-9FB3BE2AFC2E}" type="pres">
      <dgm:prSet presAssocID="{3F26594A-8C12-4A73-A8ED-F2D89DD799FB}" presName="aNode" presStyleLbl="fgAcc1" presStyleIdx="3" presStyleCnt="5">
        <dgm:presLayoutVars>
          <dgm:bulletEnabled val="1"/>
        </dgm:presLayoutVars>
      </dgm:prSet>
      <dgm:spPr/>
    </dgm:pt>
    <dgm:pt modelId="{1A4E4C06-15D8-417E-BE0F-7278D4C29B5E}" type="pres">
      <dgm:prSet presAssocID="{3F26594A-8C12-4A73-A8ED-F2D89DD799FB}" presName="aSpace" presStyleCnt="0"/>
      <dgm:spPr/>
    </dgm:pt>
    <dgm:pt modelId="{A8E8F0B5-77EB-4320-9FD3-E41BED5A950B}" type="pres">
      <dgm:prSet presAssocID="{EEDF0C6A-5C14-4763-B44E-9C8B90A5AFCD}" presName="aNode" presStyleLbl="fgAcc1" presStyleIdx="4" presStyleCnt="5">
        <dgm:presLayoutVars>
          <dgm:bulletEnabled val="1"/>
        </dgm:presLayoutVars>
      </dgm:prSet>
      <dgm:spPr/>
    </dgm:pt>
    <dgm:pt modelId="{09B961A8-A97C-4EDF-825E-9ED8E58D3AE3}" type="pres">
      <dgm:prSet presAssocID="{EEDF0C6A-5C14-4763-B44E-9C8B90A5AFCD}" presName="aSpace" presStyleCnt="0"/>
      <dgm:spPr/>
    </dgm:pt>
  </dgm:ptLst>
  <dgm:cxnLst>
    <dgm:cxn modelId="{B68B6B06-375B-407A-843C-F3D2A55AE5DF}" srcId="{C90E5D6A-5BA7-401A-8DF4-E0F2104B53B6}" destId="{8A2AF8C1-1AD5-45C6-B87E-22B719C75FFD}" srcOrd="1" destOrd="0" parTransId="{B33DBDC7-E398-4507-A696-9F926CBBCD39}" sibTransId="{027BCFB4-E14C-4AD8-A754-4D0C1E1254B5}"/>
    <dgm:cxn modelId="{AF6C9E09-7F93-425C-B84E-5137BD4C6769}" type="presOf" srcId="{3F26594A-8C12-4A73-A8ED-F2D89DD799FB}" destId="{683BE011-77A1-49F8-BF7E-9FB3BE2AFC2E}" srcOrd="0" destOrd="0" presId="urn:microsoft.com/office/officeart/2005/8/layout/pyramid2"/>
    <dgm:cxn modelId="{66744A0E-D907-4211-B007-BF695366888B}" type="presOf" srcId="{8A2AF8C1-1AD5-45C6-B87E-22B719C75FFD}" destId="{23E23CCB-19D7-4C69-9537-E9A7FBD1C4CE}" srcOrd="0" destOrd="0" presId="urn:microsoft.com/office/officeart/2005/8/layout/pyramid2"/>
    <dgm:cxn modelId="{BD7FC45F-551F-42AD-BF94-9F383B49B0F8}" type="presOf" srcId="{D89AEB79-974D-4B08-872E-06322C28037D}" destId="{8403281C-B562-43F7-B2A7-E328C41DFD6A}" srcOrd="0" destOrd="0" presId="urn:microsoft.com/office/officeart/2005/8/layout/pyramid2"/>
    <dgm:cxn modelId="{F004006F-870A-469C-9C78-898DB323AA35}" type="presOf" srcId="{C90E5D6A-5BA7-401A-8DF4-E0F2104B53B6}" destId="{6B39BDDE-8340-48A8-9B2A-48EAC3ECDCE0}" srcOrd="0" destOrd="0" presId="urn:microsoft.com/office/officeart/2005/8/layout/pyramid2"/>
    <dgm:cxn modelId="{DC708293-E71D-4665-AEB2-C6CBE19AB8DE}" srcId="{C90E5D6A-5BA7-401A-8DF4-E0F2104B53B6}" destId="{1678A0AC-54BE-4D42-94E9-5D6D11D81BAD}" srcOrd="2" destOrd="0" parTransId="{4494B536-77B3-41F4-BCF7-3BAAAB67B758}" sibTransId="{CFAC3942-2EF9-4745-8B12-79376F0F89F5}"/>
    <dgm:cxn modelId="{CF49F697-875D-4F11-95F9-BE2AD6C4FE25}" type="presOf" srcId="{EEDF0C6A-5C14-4763-B44E-9C8B90A5AFCD}" destId="{A8E8F0B5-77EB-4320-9FD3-E41BED5A950B}" srcOrd="0" destOrd="0" presId="urn:microsoft.com/office/officeart/2005/8/layout/pyramid2"/>
    <dgm:cxn modelId="{3281B3AB-14C8-4922-B612-7C038A255FD7}" type="presOf" srcId="{1678A0AC-54BE-4D42-94E9-5D6D11D81BAD}" destId="{61E13F2F-9534-4EC3-A6FC-4A8450BA30EA}" srcOrd="0" destOrd="0" presId="urn:microsoft.com/office/officeart/2005/8/layout/pyramid2"/>
    <dgm:cxn modelId="{C1BB5DBB-77DB-4BC5-8A6E-2DA6D03AA26B}" srcId="{C90E5D6A-5BA7-401A-8DF4-E0F2104B53B6}" destId="{EEDF0C6A-5C14-4763-B44E-9C8B90A5AFCD}" srcOrd="4" destOrd="0" parTransId="{B757323D-C987-47A1-BBEA-0586C1DA5729}" sibTransId="{8EE11D49-6C80-4665-8F94-1279F0F86C08}"/>
    <dgm:cxn modelId="{044FA5C4-A028-4E7F-9BE7-7630389CB019}" srcId="{C90E5D6A-5BA7-401A-8DF4-E0F2104B53B6}" destId="{3F26594A-8C12-4A73-A8ED-F2D89DD799FB}" srcOrd="3" destOrd="0" parTransId="{695BAC8D-9763-446E-9C74-A9E263AAEB60}" sibTransId="{904DFF4C-D3DD-4720-8AB9-FC1A72F890BD}"/>
    <dgm:cxn modelId="{FC2A05F8-2E4A-4DB2-BBF6-974C1E503BE0}" srcId="{C90E5D6A-5BA7-401A-8DF4-E0F2104B53B6}" destId="{D89AEB79-974D-4B08-872E-06322C28037D}" srcOrd="0" destOrd="0" parTransId="{7DDBB871-A9D8-4267-9EB2-726DDACB66AC}" sibTransId="{71C24A9F-0935-482D-8383-7EF6AA507679}"/>
    <dgm:cxn modelId="{230943B7-BEA4-4B3D-8867-D45BE9B2A034}" type="presParOf" srcId="{6B39BDDE-8340-48A8-9B2A-48EAC3ECDCE0}" destId="{389FA130-B99C-475E-8BCD-51AE4B4BFDC2}" srcOrd="0" destOrd="0" presId="urn:microsoft.com/office/officeart/2005/8/layout/pyramid2"/>
    <dgm:cxn modelId="{31535231-89A5-472C-879D-ECBE2D16E77F}" type="presParOf" srcId="{6B39BDDE-8340-48A8-9B2A-48EAC3ECDCE0}" destId="{401013EE-F107-40AA-A94A-35D3C68510BF}" srcOrd="1" destOrd="0" presId="urn:microsoft.com/office/officeart/2005/8/layout/pyramid2"/>
    <dgm:cxn modelId="{B54F1C7D-9A46-4C04-BC4D-4470C4310E03}" type="presParOf" srcId="{401013EE-F107-40AA-A94A-35D3C68510BF}" destId="{8403281C-B562-43F7-B2A7-E328C41DFD6A}" srcOrd="0" destOrd="0" presId="urn:microsoft.com/office/officeart/2005/8/layout/pyramid2"/>
    <dgm:cxn modelId="{7979D6FE-5578-46FE-B1CA-70346AE199A4}" type="presParOf" srcId="{401013EE-F107-40AA-A94A-35D3C68510BF}" destId="{206399AB-43DB-4E6E-9DF8-C5E12BB19F7D}" srcOrd="1" destOrd="0" presId="urn:microsoft.com/office/officeart/2005/8/layout/pyramid2"/>
    <dgm:cxn modelId="{50E316F1-BBA0-4A78-B2B6-09F6BBDDD763}" type="presParOf" srcId="{401013EE-F107-40AA-A94A-35D3C68510BF}" destId="{23E23CCB-19D7-4C69-9537-E9A7FBD1C4CE}" srcOrd="2" destOrd="0" presId="urn:microsoft.com/office/officeart/2005/8/layout/pyramid2"/>
    <dgm:cxn modelId="{6AACAAA7-D367-4963-8F03-6874543711BC}" type="presParOf" srcId="{401013EE-F107-40AA-A94A-35D3C68510BF}" destId="{8228D037-52BB-4705-80C5-596B134A5355}" srcOrd="3" destOrd="0" presId="urn:microsoft.com/office/officeart/2005/8/layout/pyramid2"/>
    <dgm:cxn modelId="{41033881-5D02-486A-A1E8-0D911275900E}" type="presParOf" srcId="{401013EE-F107-40AA-A94A-35D3C68510BF}" destId="{61E13F2F-9534-4EC3-A6FC-4A8450BA30EA}" srcOrd="4" destOrd="0" presId="urn:microsoft.com/office/officeart/2005/8/layout/pyramid2"/>
    <dgm:cxn modelId="{63C89CD8-CA7E-4F45-B416-4EEE34075A07}" type="presParOf" srcId="{401013EE-F107-40AA-A94A-35D3C68510BF}" destId="{A209FDCA-9BDC-4DAC-8820-9C480CF6E52C}" srcOrd="5" destOrd="0" presId="urn:microsoft.com/office/officeart/2005/8/layout/pyramid2"/>
    <dgm:cxn modelId="{542660C2-33BF-4B5B-831A-4259DEEA58F3}" type="presParOf" srcId="{401013EE-F107-40AA-A94A-35D3C68510BF}" destId="{683BE011-77A1-49F8-BF7E-9FB3BE2AFC2E}" srcOrd="6" destOrd="0" presId="urn:microsoft.com/office/officeart/2005/8/layout/pyramid2"/>
    <dgm:cxn modelId="{C926AF15-5AEC-47CD-826C-E39284810E85}" type="presParOf" srcId="{401013EE-F107-40AA-A94A-35D3C68510BF}" destId="{1A4E4C06-15D8-417E-BE0F-7278D4C29B5E}" srcOrd="7" destOrd="0" presId="urn:microsoft.com/office/officeart/2005/8/layout/pyramid2"/>
    <dgm:cxn modelId="{6FD82408-DDB4-4F55-AD33-26DAD722C424}" type="presParOf" srcId="{401013EE-F107-40AA-A94A-35D3C68510BF}" destId="{A8E8F0B5-77EB-4320-9FD3-E41BED5A950B}" srcOrd="8" destOrd="0" presId="urn:microsoft.com/office/officeart/2005/8/layout/pyramid2"/>
    <dgm:cxn modelId="{30913272-2DE8-4F25-852C-540F03EAED33}" type="presParOf" srcId="{401013EE-F107-40AA-A94A-35D3C68510BF}" destId="{09B961A8-A97C-4EDF-825E-9ED8E58D3AE3}" srcOrd="9" destOrd="0" presId="urn:microsoft.com/office/officeart/2005/8/layout/pyramid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4FA66-8131-474B-83FC-B5FCD2A2AD4B}">
      <dsp:nvSpPr>
        <dsp:cNvPr id="0" name=""/>
        <dsp:cNvSpPr/>
      </dsp:nvSpPr>
      <dsp:spPr>
        <a:xfrm>
          <a:off x="537296" y="0"/>
          <a:ext cx="3581978" cy="36324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6B7C1-48D4-4F47-AE83-C178E18963EA}">
      <dsp:nvSpPr>
        <dsp:cNvPr id="0" name=""/>
        <dsp:cNvSpPr/>
      </dsp:nvSpPr>
      <dsp:spPr>
        <a:xfrm>
          <a:off x="1790989" y="363602"/>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Monitoring Investigations</a:t>
          </a:r>
        </a:p>
      </dsp:txBody>
      <dsp:txXfrm>
        <a:off x="1822505" y="395118"/>
        <a:ext cx="2265253" cy="582584"/>
      </dsp:txXfrm>
    </dsp:sp>
    <dsp:sp modelId="{7B35C64C-CC83-4821-9857-51EBFAF7C414}">
      <dsp:nvSpPr>
        <dsp:cNvPr id="0" name=""/>
        <dsp:cNvSpPr/>
      </dsp:nvSpPr>
      <dsp:spPr>
        <a:xfrm>
          <a:off x="1790989" y="1089921"/>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Selecting/Informing Investigators</a:t>
          </a:r>
        </a:p>
      </dsp:txBody>
      <dsp:txXfrm>
        <a:off x="1822505" y="1121437"/>
        <a:ext cx="2265253" cy="582584"/>
      </dsp:txXfrm>
    </dsp:sp>
    <dsp:sp modelId="{BE311980-B6D8-48F0-9B55-C73FDDC3058E}">
      <dsp:nvSpPr>
        <dsp:cNvPr id="0" name=""/>
        <dsp:cNvSpPr/>
      </dsp:nvSpPr>
      <dsp:spPr>
        <a:xfrm>
          <a:off x="1790989" y="1816240"/>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Maintaining the IND with the FDA</a:t>
          </a:r>
        </a:p>
      </dsp:txBody>
      <dsp:txXfrm>
        <a:off x="1822505" y="1847756"/>
        <a:ext cx="2265253" cy="582584"/>
      </dsp:txXfrm>
    </dsp:sp>
    <dsp:sp modelId="{809F9AA4-D9BD-408E-8832-CF6AA960B526}">
      <dsp:nvSpPr>
        <dsp:cNvPr id="0" name=""/>
        <dsp:cNvSpPr/>
      </dsp:nvSpPr>
      <dsp:spPr>
        <a:xfrm>
          <a:off x="1790989" y="2542558"/>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Protocol Amendments</a:t>
          </a:r>
        </a:p>
        <a:p>
          <a:pPr marL="0" lvl="0" indent="0" algn="ctr" defTabSz="400050">
            <a:lnSpc>
              <a:spcPct val="90000"/>
            </a:lnSpc>
            <a:spcBef>
              <a:spcPct val="0"/>
            </a:spcBef>
            <a:spcAft>
              <a:spcPct val="35000"/>
            </a:spcAft>
            <a:buNone/>
          </a:pPr>
          <a:r>
            <a:rPr lang="en-US" sz="900" kern="1200" dirty="0"/>
            <a:t>Informational Amendments</a:t>
          </a:r>
        </a:p>
        <a:p>
          <a:pPr marL="0" lvl="0" indent="0" algn="ctr" defTabSz="400050">
            <a:lnSpc>
              <a:spcPct val="90000"/>
            </a:lnSpc>
            <a:spcBef>
              <a:spcPct val="0"/>
            </a:spcBef>
            <a:spcAft>
              <a:spcPct val="35000"/>
            </a:spcAft>
            <a:buNone/>
          </a:pPr>
          <a:r>
            <a:rPr lang="en-US" sz="900" kern="1200" dirty="0"/>
            <a:t>Annual Reports</a:t>
          </a:r>
        </a:p>
        <a:p>
          <a:pPr marL="0" lvl="0" indent="0" algn="ctr" defTabSz="400050">
            <a:lnSpc>
              <a:spcPct val="90000"/>
            </a:lnSpc>
            <a:spcBef>
              <a:spcPct val="0"/>
            </a:spcBef>
            <a:spcAft>
              <a:spcPct val="35000"/>
            </a:spcAft>
            <a:buNone/>
          </a:pPr>
          <a:r>
            <a:rPr lang="en-US" sz="900" kern="1200" dirty="0"/>
            <a:t>IND Status Changes</a:t>
          </a:r>
        </a:p>
      </dsp:txBody>
      <dsp:txXfrm>
        <a:off x="1822505" y="2574074"/>
        <a:ext cx="2265253" cy="582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A130-B99C-475E-8BCD-51AE4B4BFDC2}">
      <dsp:nvSpPr>
        <dsp:cNvPr id="0" name=""/>
        <dsp:cNvSpPr/>
      </dsp:nvSpPr>
      <dsp:spPr>
        <a:xfrm>
          <a:off x="0" y="0"/>
          <a:ext cx="3688510" cy="388634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3281C-B562-43F7-B2A7-E328C41DFD6A}">
      <dsp:nvSpPr>
        <dsp:cNvPr id="0" name=""/>
        <dsp:cNvSpPr/>
      </dsp:nvSpPr>
      <dsp:spPr>
        <a:xfrm>
          <a:off x="1844255" y="389014"/>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Recordkeeping</a:t>
          </a:r>
        </a:p>
      </dsp:txBody>
      <dsp:txXfrm>
        <a:off x="1871230" y="415989"/>
        <a:ext cx="2343581" cy="498640"/>
      </dsp:txXfrm>
    </dsp:sp>
    <dsp:sp modelId="{23E23CCB-19D7-4C69-9537-E9A7FBD1C4CE}">
      <dsp:nvSpPr>
        <dsp:cNvPr id="0" name=""/>
        <dsp:cNvSpPr/>
      </dsp:nvSpPr>
      <dsp:spPr>
        <a:xfrm>
          <a:off x="1844255" y="1010678"/>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Investigational Drug Control</a:t>
          </a:r>
        </a:p>
      </dsp:txBody>
      <dsp:txXfrm>
        <a:off x="1871230" y="1037653"/>
        <a:ext cx="2343581" cy="498640"/>
      </dsp:txXfrm>
    </dsp:sp>
    <dsp:sp modelId="{61E13F2F-9534-4EC3-A6FC-4A8450BA30EA}">
      <dsp:nvSpPr>
        <dsp:cNvPr id="0" name=""/>
        <dsp:cNvSpPr/>
      </dsp:nvSpPr>
      <dsp:spPr>
        <a:xfrm>
          <a:off x="1844255" y="1632342"/>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Inspection of Records</a:t>
          </a:r>
        </a:p>
      </dsp:txBody>
      <dsp:txXfrm>
        <a:off x="1871230" y="1659317"/>
        <a:ext cx="2343581" cy="498640"/>
      </dsp:txXfrm>
    </dsp:sp>
    <dsp:sp modelId="{683BE011-77A1-49F8-BF7E-9FB3BE2AFC2E}">
      <dsp:nvSpPr>
        <dsp:cNvPr id="0" name=""/>
        <dsp:cNvSpPr/>
      </dsp:nvSpPr>
      <dsp:spPr>
        <a:xfrm>
          <a:off x="1844255" y="2258689"/>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Financial Disclosure Information</a:t>
          </a:r>
        </a:p>
      </dsp:txBody>
      <dsp:txXfrm>
        <a:off x="1871230" y="2285664"/>
        <a:ext cx="2343581" cy="498640"/>
      </dsp:txXfrm>
    </dsp:sp>
    <dsp:sp modelId="{A8E8F0B5-77EB-4320-9FD3-E41BED5A950B}">
      <dsp:nvSpPr>
        <dsp:cNvPr id="0" name=""/>
        <dsp:cNvSpPr/>
      </dsp:nvSpPr>
      <dsp:spPr>
        <a:xfrm>
          <a:off x="1844255" y="2875670"/>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Obtain and Maintain Subject Case Histories/Binder</a:t>
          </a:r>
        </a:p>
      </dsp:txBody>
      <dsp:txXfrm>
        <a:off x="1871230" y="2902645"/>
        <a:ext cx="2343581" cy="4986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A130-B99C-475E-8BCD-51AE4B4BFDC2}">
      <dsp:nvSpPr>
        <dsp:cNvPr id="0" name=""/>
        <dsp:cNvSpPr/>
      </dsp:nvSpPr>
      <dsp:spPr>
        <a:xfrm>
          <a:off x="0" y="0"/>
          <a:ext cx="3333099" cy="36324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3281C-B562-43F7-B2A7-E328C41DFD6A}">
      <dsp:nvSpPr>
        <dsp:cNvPr id="0" name=""/>
        <dsp:cNvSpPr/>
      </dsp:nvSpPr>
      <dsp:spPr>
        <a:xfrm>
          <a:off x="1666549" y="36360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Personally Supervise Investigation</a:t>
          </a:r>
        </a:p>
      </dsp:txBody>
      <dsp:txXfrm>
        <a:off x="1691762" y="388815"/>
        <a:ext cx="2116088" cy="466067"/>
      </dsp:txXfrm>
    </dsp:sp>
    <dsp:sp modelId="{23E23CCB-19D7-4C69-9537-E9A7FBD1C4CE}">
      <dsp:nvSpPr>
        <dsp:cNvPr id="0" name=""/>
        <dsp:cNvSpPr/>
      </dsp:nvSpPr>
      <dsp:spPr>
        <a:xfrm>
          <a:off x="1666549" y="944657"/>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Protocol and Regulatory Compliance</a:t>
          </a:r>
        </a:p>
      </dsp:txBody>
      <dsp:txXfrm>
        <a:off x="1691762" y="969870"/>
        <a:ext cx="2116088" cy="466067"/>
      </dsp:txXfrm>
    </dsp:sp>
    <dsp:sp modelId="{61E13F2F-9534-4EC3-A6FC-4A8450BA30EA}">
      <dsp:nvSpPr>
        <dsp:cNvPr id="0" name=""/>
        <dsp:cNvSpPr/>
      </dsp:nvSpPr>
      <dsp:spPr>
        <a:xfrm>
          <a:off x="1666549" y="152571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Protect Rights, Safety, and Welfare of Subjects</a:t>
          </a:r>
        </a:p>
      </dsp:txBody>
      <dsp:txXfrm>
        <a:off x="1691762" y="1550925"/>
        <a:ext cx="2116088" cy="466067"/>
      </dsp:txXfrm>
    </dsp:sp>
    <dsp:sp modelId="{683BE011-77A1-49F8-BF7E-9FB3BE2AFC2E}">
      <dsp:nvSpPr>
        <dsp:cNvPr id="0" name=""/>
        <dsp:cNvSpPr/>
      </dsp:nvSpPr>
      <dsp:spPr>
        <a:xfrm>
          <a:off x="1666549" y="2106767"/>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Obtain Informed Consent: Provide a copy to Subject</a:t>
          </a:r>
        </a:p>
      </dsp:txBody>
      <dsp:txXfrm>
        <a:off x="1691762" y="2131980"/>
        <a:ext cx="2116088" cy="466067"/>
      </dsp:txXfrm>
    </dsp:sp>
    <dsp:sp modelId="{A8E8F0B5-77EB-4320-9FD3-E41BED5A950B}">
      <dsp:nvSpPr>
        <dsp:cNvPr id="0" name=""/>
        <dsp:cNvSpPr/>
      </dsp:nvSpPr>
      <dsp:spPr>
        <a:xfrm>
          <a:off x="1666549" y="268782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Obtain and Maintain Subject Case Histories/Binder</a:t>
          </a:r>
        </a:p>
      </dsp:txBody>
      <dsp:txXfrm>
        <a:off x="1691762" y="2713035"/>
        <a:ext cx="2116088" cy="4660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4FA66-8131-474B-83FC-B5FCD2A2AD4B}">
      <dsp:nvSpPr>
        <dsp:cNvPr id="0" name=""/>
        <dsp:cNvSpPr/>
      </dsp:nvSpPr>
      <dsp:spPr>
        <a:xfrm>
          <a:off x="537296" y="0"/>
          <a:ext cx="3581978" cy="36324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66B7C1-48D4-4F47-AE83-C178E18963EA}">
      <dsp:nvSpPr>
        <dsp:cNvPr id="0" name=""/>
        <dsp:cNvSpPr/>
      </dsp:nvSpPr>
      <dsp:spPr>
        <a:xfrm>
          <a:off x="1790989" y="363602"/>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Monitoring Investigations</a:t>
          </a:r>
        </a:p>
      </dsp:txBody>
      <dsp:txXfrm>
        <a:off x="1822505" y="395118"/>
        <a:ext cx="2265253" cy="582584"/>
      </dsp:txXfrm>
    </dsp:sp>
    <dsp:sp modelId="{7B35C64C-CC83-4821-9857-51EBFAF7C414}">
      <dsp:nvSpPr>
        <dsp:cNvPr id="0" name=""/>
        <dsp:cNvSpPr/>
      </dsp:nvSpPr>
      <dsp:spPr>
        <a:xfrm>
          <a:off x="1790989" y="1089921"/>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Selecting/Informing Investigators</a:t>
          </a:r>
        </a:p>
      </dsp:txBody>
      <dsp:txXfrm>
        <a:off x="1822505" y="1121437"/>
        <a:ext cx="2265253" cy="582584"/>
      </dsp:txXfrm>
    </dsp:sp>
    <dsp:sp modelId="{BE311980-B6D8-48F0-9B55-C73FDDC3058E}">
      <dsp:nvSpPr>
        <dsp:cNvPr id="0" name=""/>
        <dsp:cNvSpPr/>
      </dsp:nvSpPr>
      <dsp:spPr>
        <a:xfrm>
          <a:off x="1790989" y="1816240"/>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Maintaining the IND with the FDA</a:t>
          </a:r>
        </a:p>
      </dsp:txBody>
      <dsp:txXfrm>
        <a:off x="1822505" y="1847756"/>
        <a:ext cx="2265253" cy="582584"/>
      </dsp:txXfrm>
    </dsp:sp>
    <dsp:sp modelId="{809F9AA4-D9BD-408E-8832-CF6AA960B526}">
      <dsp:nvSpPr>
        <dsp:cNvPr id="0" name=""/>
        <dsp:cNvSpPr/>
      </dsp:nvSpPr>
      <dsp:spPr>
        <a:xfrm>
          <a:off x="1790989" y="2542558"/>
          <a:ext cx="2328285" cy="64561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Protocol Amendments</a:t>
          </a:r>
        </a:p>
        <a:p>
          <a:pPr marL="0" lvl="0" indent="0" algn="ctr" defTabSz="400050">
            <a:lnSpc>
              <a:spcPct val="90000"/>
            </a:lnSpc>
            <a:spcBef>
              <a:spcPct val="0"/>
            </a:spcBef>
            <a:spcAft>
              <a:spcPct val="35000"/>
            </a:spcAft>
            <a:buNone/>
          </a:pPr>
          <a:r>
            <a:rPr lang="en-US" sz="900" kern="1200" dirty="0"/>
            <a:t>Informational Amendments</a:t>
          </a:r>
        </a:p>
        <a:p>
          <a:pPr marL="0" lvl="0" indent="0" algn="ctr" defTabSz="400050">
            <a:lnSpc>
              <a:spcPct val="90000"/>
            </a:lnSpc>
            <a:spcBef>
              <a:spcPct val="0"/>
            </a:spcBef>
            <a:spcAft>
              <a:spcPct val="35000"/>
            </a:spcAft>
            <a:buNone/>
          </a:pPr>
          <a:r>
            <a:rPr lang="en-US" sz="900" kern="1200" dirty="0"/>
            <a:t>Annual Reports</a:t>
          </a:r>
        </a:p>
        <a:p>
          <a:pPr marL="0" lvl="0" indent="0" algn="ctr" defTabSz="400050">
            <a:lnSpc>
              <a:spcPct val="90000"/>
            </a:lnSpc>
            <a:spcBef>
              <a:spcPct val="0"/>
            </a:spcBef>
            <a:spcAft>
              <a:spcPct val="35000"/>
            </a:spcAft>
            <a:buNone/>
          </a:pPr>
          <a:r>
            <a:rPr lang="en-US" sz="900" kern="1200" dirty="0"/>
            <a:t>IND Status Changes</a:t>
          </a:r>
        </a:p>
      </dsp:txBody>
      <dsp:txXfrm>
        <a:off x="1822505" y="2574074"/>
        <a:ext cx="2265253" cy="5825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A130-B99C-475E-8BCD-51AE4B4BFDC2}">
      <dsp:nvSpPr>
        <dsp:cNvPr id="0" name=""/>
        <dsp:cNvSpPr/>
      </dsp:nvSpPr>
      <dsp:spPr>
        <a:xfrm>
          <a:off x="0" y="0"/>
          <a:ext cx="3688510" cy="388634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3281C-B562-43F7-B2A7-E328C41DFD6A}">
      <dsp:nvSpPr>
        <dsp:cNvPr id="0" name=""/>
        <dsp:cNvSpPr/>
      </dsp:nvSpPr>
      <dsp:spPr>
        <a:xfrm>
          <a:off x="1844255" y="389014"/>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Recordkeeping</a:t>
          </a:r>
        </a:p>
      </dsp:txBody>
      <dsp:txXfrm>
        <a:off x="1871230" y="415989"/>
        <a:ext cx="2343581" cy="498640"/>
      </dsp:txXfrm>
    </dsp:sp>
    <dsp:sp modelId="{23E23CCB-19D7-4C69-9537-E9A7FBD1C4CE}">
      <dsp:nvSpPr>
        <dsp:cNvPr id="0" name=""/>
        <dsp:cNvSpPr/>
      </dsp:nvSpPr>
      <dsp:spPr>
        <a:xfrm>
          <a:off x="1844255" y="1010678"/>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Investigational Drug Control</a:t>
          </a:r>
        </a:p>
      </dsp:txBody>
      <dsp:txXfrm>
        <a:off x="1871230" y="1037653"/>
        <a:ext cx="2343581" cy="498640"/>
      </dsp:txXfrm>
    </dsp:sp>
    <dsp:sp modelId="{61E13F2F-9534-4EC3-A6FC-4A8450BA30EA}">
      <dsp:nvSpPr>
        <dsp:cNvPr id="0" name=""/>
        <dsp:cNvSpPr/>
      </dsp:nvSpPr>
      <dsp:spPr>
        <a:xfrm>
          <a:off x="1844255" y="1632342"/>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Inspection of Records</a:t>
          </a:r>
        </a:p>
      </dsp:txBody>
      <dsp:txXfrm>
        <a:off x="1871230" y="1659317"/>
        <a:ext cx="2343581" cy="498640"/>
      </dsp:txXfrm>
    </dsp:sp>
    <dsp:sp modelId="{683BE011-77A1-49F8-BF7E-9FB3BE2AFC2E}">
      <dsp:nvSpPr>
        <dsp:cNvPr id="0" name=""/>
        <dsp:cNvSpPr/>
      </dsp:nvSpPr>
      <dsp:spPr>
        <a:xfrm>
          <a:off x="1844255" y="2258689"/>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Financial Disclosure Information</a:t>
          </a:r>
        </a:p>
      </dsp:txBody>
      <dsp:txXfrm>
        <a:off x="1871230" y="2285664"/>
        <a:ext cx="2343581" cy="498640"/>
      </dsp:txXfrm>
    </dsp:sp>
    <dsp:sp modelId="{A8E8F0B5-77EB-4320-9FD3-E41BED5A950B}">
      <dsp:nvSpPr>
        <dsp:cNvPr id="0" name=""/>
        <dsp:cNvSpPr/>
      </dsp:nvSpPr>
      <dsp:spPr>
        <a:xfrm>
          <a:off x="1844255" y="2875670"/>
          <a:ext cx="2397531" cy="55259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Obtain and Maintain Subject Case Histories/Binder</a:t>
          </a:r>
        </a:p>
      </dsp:txBody>
      <dsp:txXfrm>
        <a:off x="1871230" y="2902645"/>
        <a:ext cx="2343581" cy="4986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FA130-B99C-475E-8BCD-51AE4B4BFDC2}">
      <dsp:nvSpPr>
        <dsp:cNvPr id="0" name=""/>
        <dsp:cNvSpPr/>
      </dsp:nvSpPr>
      <dsp:spPr>
        <a:xfrm>
          <a:off x="0" y="0"/>
          <a:ext cx="3333099" cy="363248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03281C-B562-43F7-B2A7-E328C41DFD6A}">
      <dsp:nvSpPr>
        <dsp:cNvPr id="0" name=""/>
        <dsp:cNvSpPr/>
      </dsp:nvSpPr>
      <dsp:spPr>
        <a:xfrm>
          <a:off x="1666549" y="36360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Personally Supervise Investigation</a:t>
          </a:r>
        </a:p>
      </dsp:txBody>
      <dsp:txXfrm>
        <a:off x="1691762" y="388815"/>
        <a:ext cx="2116088" cy="466067"/>
      </dsp:txXfrm>
    </dsp:sp>
    <dsp:sp modelId="{23E23CCB-19D7-4C69-9537-E9A7FBD1C4CE}">
      <dsp:nvSpPr>
        <dsp:cNvPr id="0" name=""/>
        <dsp:cNvSpPr/>
      </dsp:nvSpPr>
      <dsp:spPr>
        <a:xfrm>
          <a:off x="1666549" y="944657"/>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Protocol and Regulatory Compliance</a:t>
          </a:r>
        </a:p>
      </dsp:txBody>
      <dsp:txXfrm>
        <a:off x="1691762" y="969870"/>
        <a:ext cx="2116088" cy="466067"/>
      </dsp:txXfrm>
    </dsp:sp>
    <dsp:sp modelId="{61E13F2F-9534-4EC3-A6FC-4A8450BA30EA}">
      <dsp:nvSpPr>
        <dsp:cNvPr id="0" name=""/>
        <dsp:cNvSpPr/>
      </dsp:nvSpPr>
      <dsp:spPr>
        <a:xfrm>
          <a:off x="1666549" y="152571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Protect Rights, Safety, and Welfare of Subjects</a:t>
          </a:r>
        </a:p>
      </dsp:txBody>
      <dsp:txXfrm>
        <a:off x="1691762" y="1550925"/>
        <a:ext cx="2116088" cy="466067"/>
      </dsp:txXfrm>
    </dsp:sp>
    <dsp:sp modelId="{683BE011-77A1-49F8-BF7E-9FB3BE2AFC2E}">
      <dsp:nvSpPr>
        <dsp:cNvPr id="0" name=""/>
        <dsp:cNvSpPr/>
      </dsp:nvSpPr>
      <dsp:spPr>
        <a:xfrm>
          <a:off x="1666549" y="2106767"/>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Obtain Informed Consent: Provide a copy to Subject</a:t>
          </a:r>
        </a:p>
      </dsp:txBody>
      <dsp:txXfrm>
        <a:off x="1691762" y="2131980"/>
        <a:ext cx="2116088" cy="466067"/>
      </dsp:txXfrm>
    </dsp:sp>
    <dsp:sp modelId="{A8E8F0B5-77EB-4320-9FD3-E41BED5A950B}">
      <dsp:nvSpPr>
        <dsp:cNvPr id="0" name=""/>
        <dsp:cNvSpPr/>
      </dsp:nvSpPr>
      <dsp:spPr>
        <a:xfrm>
          <a:off x="1666549" y="2687822"/>
          <a:ext cx="2166514" cy="51649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Obtain and Maintain Subject Case Histories/Binder</a:t>
          </a:r>
        </a:p>
      </dsp:txBody>
      <dsp:txXfrm>
        <a:off x="1691762" y="2713035"/>
        <a:ext cx="2116088" cy="4660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936911C-5065-4675-83F3-8B1885F17C72}" type="datetimeFigureOut">
              <a:rPr lang="en-US" smtClean="0"/>
              <a:t>5/8/2023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3E7526-6356-429B-8A21-8987EFFB1B0F}" type="slidenum">
              <a:rPr lang="en-US" smtClean="0"/>
              <a:t>‹#›</a:t>
            </a:fld>
            <a:endParaRPr lang="en-US" dirty="0"/>
          </a:p>
        </p:txBody>
      </p:sp>
    </p:spTree>
    <p:extLst>
      <p:ext uri="{BB962C8B-B14F-4D97-AF65-F5344CB8AC3E}">
        <p14:creationId xmlns:p14="http://schemas.microsoft.com/office/powerpoint/2010/main" val="174051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374326-AD78-4E67-8599-BA8A5604D89A}" type="datetimeFigureOut">
              <a:rPr lang="en-US" smtClean="0"/>
              <a:t>5/8/2023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E8EB8B-B78C-4FCA-B737-0D9226F57ED2}" type="slidenum">
              <a:rPr lang="en-US" smtClean="0"/>
              <a:t>‹#›</a:t>
            </a:fld>
            <a:endParaRPr lang="en-US" dirty="0"/>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dirty="0"/>
          </a:p>
        </p:txBody>
      </p:sp>
    </p:spTree>
    <p:extLst>
      <p:ext uri="{BB962C8B-B14F-4D97-AF65-F5344CB8AC3E}">
        <p14:creationId xmlns:p14="http://schemas.microsoft.com/office/powerpoint/2010/main" val="285606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28</a:t>
            </a:fld>
            <a:endParaRPr lang="en-US" dirty="0"/>
          </a:p>
        </p:txBody>
      </p:sp>
    </p:spTree>
    <p:extLst>
      <p:ext uri="{BB962C8B-B14F-4D97-AF65-F5344CB8AC3E}">
        <p14:creationId xmlns:p14="http://schemas.microsoft.com/office/powerpoint/2010/main" val="3018562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29</a:t>
            </a:fld>
            <a:endParaRPr lang="en-US" dirty="0"/>
          </a:p>
        </p:txBody>
      </p:sp>
    </p:spTree>
    <p:extLst>
      <p:ext uri="{BB962C8B-B14F-4D97-AF65-F5344CB8AC3E}">
        <p14:creationId xmlns:p14="http://schemas.microsoft.com/office/powerpoint/2010/main" val="186987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a:t>
            </a:fld>
            <a:endParaRPr lang="en-US" dirty="0"/>
          </a:p>
        </p:txBody>
      </p:sp>
    </p:spTree>
    <p:extLst>
      <p:ext uri="{BB962C8B-B14F-4D97-AF65-F5344CB8AC3E}">
        <p14:creationId xmlns:p14="http://schemas.microsoft.com/office/powerpoint/2010/main" val="3411658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7</a:t>
            </a:fld>
            <a:endParaRPr lang="en-US" dirty="0"/>
          </a:p>
        </p:txBody>
      </p:sp>
    </p:spTree>
    <p:extLst>
      <p:ext uri="{BB962C8B-B14F-4D97-AF65-F5344CB8AC3E}">
        <p14:creationId xmlns:p14="http://schemas.microsoft.com/office/powerpoint/2010/main" val="235136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12</a:t>
            </a:fld>
            <a:endParaRPr lang="en-US" dirty="0"/>
          </a:p>
        </p:txBody>
      </p:sp>
    </p:spTree>
    <p:extLst>
      <p:ext uri="{BB962C8B-B14F-4D97-AF65-F5344CB8AC3E}">
        <p14:creationId xmlns:p14="http://schemas.microsoft.com/office/powerpoint/2010/main" val="22800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13</a:t>
            </a:fld>
            <a:endParaRPr lang="en-US" dirty="0"/>
          </a:p>
        </p:txBody>
      </p:sp>
    </p:spTree>
    <p:extLst>
      <p:ext uri="{BB962C8B-B14F-4D97-AF65-F5344CB8AC3E}">
        <p14:creationId xmlns:p14="http://schemas.microsoft.com/office/powerpoint/2010/main" val="4036543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17</a:t>
            </a:fld>
            <a:endParaRPr lang="en-US" dirty="0"/>
          </a:p>
        </p:txBody>
      </p:sp>
    </p:spTree>
    <p:extLst>
      <p:ext uri="{BB962C8B-B14F-4D97-AF65-F5344CB8AC3E}">
        <p14:creationId xmlns:p14="http://schemas.microsoft.com/office/powerpoint/2010/main" val="376967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19</a:t>
            </a:fld>
            <a:endParaRPr lang="en-US" dirty="0"/>
          </a:p>
        </p:txBody>
      </p:sp>
    </p:spTree>
    <p:extLst>
      <p:ext uri="{BB962C8B-B14F-4D97-AF65-F5344CB8AC3E}">
        <p14:creationId xmlns:p14="http://schemas.microsoft.com/office/powerpoint/2010/main" val="326554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24</a:t>
            </a:fld>
            <a:endParaRPr lang="en-US" dirty="0"/>
          </a:p>
        </p:txBody>
      </p:sp>
    </p:spTree>
    <p:extLst>
      <p:ext uri="{BB962C8B-B14F-4D97-AF65-F5344CB8AC3E}">
        <p14:creationId xmlns:p14="http://schemas.microsoft.com/office/powerpoint/2010/main" val="1020226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E8EB8B-B78C-4FCA-B737-0D9226F57ED2}" type="slidenum">
              <a:rPr lang="en-US" smtClean="0"/>
              <a:t>25</a:t>
            </a:fld>
            <a:endParaRPr lang="en-US" dirty="0"/>
          </a:p>
        </p:txBody>
      </p:sp>
    </p:spTree>
    <p:extLst>
      <p:ext uri="{BB962C8B-B14F-4D97-AF65-F5344CB8AC3E}">
        <p14:creationId xmlns:p14="http://schemas.microsoft.com/office/powerpoint/2010/main" val="1197287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cap="all" baseline="0">
                <a:solidFill>
                  <a:schemeClr val="accent1"/>
                </a:solidFill>
              </a:defRPr>
            </a:lvl1pPr>
          </a:lstStyle>
          <a:p>
            <a:r>
              <a:rPr lang="en-US" cap="all" baseline="0" dirty="0"/>
              <a:t>Click to add title</a:t>
            </a:r>
            <a:endParaRPr lang="en-US" dirty="0"/>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a:t>Click to add 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30" y="4407798"/>
            <a:ext cx="2648062" cy="554594"/>
          </a:xfrm>
          <a:prstGeom prst="rect">
            <a:avLst/>
          </a:prstGeom>
        </p:spPr>
      </p:pic>
    </p:spTree>
    <p:extLst>
      <p:ext uri="{BB962C8B-B14F-4D97-AF65-F5344CB8AC3E}">
        <p14:creationId xmlns:p14="http://schemas.microsoft.com/office/powerpoint/2010/main" val="69776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759019" y="296616"/>
            <a:ext cx="10691531" cy="1004962"/>
          </a:xfrm>
        </p:spPr>
        <p:txBody>
          <a:bodyPr/>
          <a:lstStyle/>
          <a:p>
            <a:r>
              <a:rPr lang="en-US"/>
              <a:t>Click to edit Master title style</a:t>
            </a:r>
            <a:endParaRPr lang="en-US" dirty="0"/>
          </a:p>
        </p:txBody>
      </p:sp>
      <p:sp>
        <p:nvSpPr>
          <p:cNvPr id="11" name="Content Placeholder 3"/>
          <p:cNvSpPr>
            <a:spLocks noGrp="1"/>
          </p:cNvSpPr>
          <p:nvPr>
            <p:ph idx="1" hasCustomPrompt="1"/>
          </p:nvPr>
        </p:nvSpPr>
        <p:spPr>
          <a:xfrm>
            <a:off x="759019" y="1548714"/>
            <a:ext cx="10691531" cy="4408741"/>
          </a:xfrm>
        </p:spPr>
        <p:txBody>
          <a:bodyPr/>
          <a:lstStyle>
            <a:lvl1pPr>
              <a:defRPr/>
            </a:lvl1pPr>
          </a:lstStyle>
          <a:p>
            <a:r>
              <a:rPr lang="en-US" dirty="0"/>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13" name="Slide Number Placeholder 5"/>
          <p:cNvSpPr txBox="1">
            <a:spLocks/>
          </p:cNvSpPr>
          <p:nvPr userDrawn="1"/>
        </p:nvSpPr>
        <p:spPr>
          <a:xfrm>
            <a:off x="304800" y="6296816"/>
            <a:ext cx="45421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9" name="Slide Number Placeholder 5"/>
          <p:cNvSpPr>
            <a:spLocks noGrp="1"/>
          </p:cNvSpPr>
          <p:nvPr>
            <p:ph type="sldNum" sz="quarter" idx="12"/>
          </p:nvPr>
        </p:nvSpPr>
        <p:spPr>
          <a:xfrm>
            <a:off x="304800" y="6296816"/>
            <a:ext cx="454219" cy="365125"/>
          </a:xfrm>
        </p:spPr>
        <p:txBody>
          <a:bodyPr/>
          <a:lstStyle>
            <a:lvl1pPr algn="l">
              <a:defRPr>
                <a:solidFill>
                  <a:schemeClr val="accent1"/>
                </a:solidFill>
              </a:defRPr>
            </a:lvl1pPr>
          </a:lstStyle>
          <a:p>
            <a:fld id="{AD40181A-01B0-4CB8-8614-1473649F6741}" type="slidenum">
              <a:rPr lang="en-US" smtClean="0"/>
              <a:pPr/>
              <a:t>‹#›</a:t>
            </a:fld>
            <a:endParaRPr lang="en-US" dirty="0"/>
          </a:p>
        </p:txBody>
      </p:sp>
      <p:sp>
        <p:nvSpPr>
          <p:cNvPr id="10" name="Title 1"/>
          <p:cNvSpPr>
            <a:spLocks noGrp="1"/>
          </p:cNvSpPr>
          <p:nvPr>
            <p:ph type="title" hasCustomPrompt="1"/>
          </p:nvPr>
        </p:nvSpPr>
        <p:spPr>
          <a:xfrm>
            <a:off x="745154" y="1543930"/>
            <a:ext cx="10708499" cy="1050989"/>
          </a:xfrm>
        </p:spPr>
        <p:txBody>
          <a:bodyPr/>
          <a:lstStyle>
            <a:lvl1pPr>
              <a:defRPr/>
            </a:lvl1pPr>
          </a:lstStyle>
          <a:p>
            <a:r>
              <a:rPr lang="en-US" dirty="0"/>
              <a:t>Click to add title</a:t>
            </a:r>
          </a:p>
        </p:txBody>
      </p:sp>
    </p:spTree>
    <p:extLst>
      <p:ext uri="{BB962C8B-B14F-4D97-AF65-F5344CB8AC3E}">
        <p14:creationId xmlns:p14="http://schemas.microsoft.com/office/powerpoint/2010/main" val="51099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199" y="592924"/>
            <a:ext cx="5577591" cy="1207008"/>
          </a:xfrm>
        </p:spPr>
        <p:txBody>
          <a:bodyPr anchor="ctr"/>
          <a:lstStyle>
            <a:lvl1pPr algn="l">
              <a:defRPr sz="3600" cap="all" baseline="0"/>
            </a:lvl1pPr>
          </a:lstStyle>
          <a:p>
            <a:r>
              <a:rPr lang="en-US" cap="all" baseline="0" dirty="0"/>
              <a:t>Click to add title</a:t>
            </a:r>
            <a:endParaRPr lang="en-US" dirty="0"/>
          </a:p>
        </p:txBody>
      </p:sp>
      <p:sp>
        <p:nvSpPr>
          <p:cNvPr id="3" name="Subtitle 2"/>
          <p:cNvSpPr>
            <a:spLocks noGrp="1"/>
          </p:cNvSpPr>
          <p:nvPr>
            <p:ph type="subTitle" idx="1" hasCustomPrompt="1"/>
          </p:nvPr>
        </p:nvSpPr>
        <p:spPr>
          <a:xfrm>
            <a:off x="838199" y="1994858"/>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solidFill>
                  <a:srgbClr val="FFFFFE"/>
                </a:solidFill>
              </a:rPr>
              <a:pPr/>
              <a:t>‹#›</a:t>
            </a:fld>
            <a:endParaRPr lang="en-US" dirty="0">
              <a:solidFill>
                <a:srgbClr val="FFFFFE"/>
              </a:solidFill>
            </a:endParaRPr>
          </a:p>
        </p:txBody>
      </p:sp>
      <p:sp>
        <p:nvSpPr>
          <p:cNvPr id="12" name="Text Placeholder 11"/>
          <p:cNvSpPr>
            <a:spLocks noGrp="1"/>
          </p:cNvSpPr>
          <p:nvPr>
            <p:ph type="body" sz="quarter" idx="13" hasCustomPrompt="1"/>
          </p:nvPr>
        </p:nvSpPr>
        <p:spPr>
          <a:xfrm>
            <a:off x="838200" y="2764852"/>
            <a:ext cx="5577417"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136400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563509" y="320156"/>
            <a:ext cx="10009632" cy="1143000"/>
          </a:xfrm>
        </p:spPr>
        <p:txBody>
          <a:bodyPr/>
          <a:lstStyle>
            <a:lvl1pPr>
              <a:defRPr/>
            </a:lvl1pPr>
          </a:lstStyle>
          <a:p>
            <a:r>
              <a:rPr lang="en-US" dirty="0"/>
              <a:t>Click to add title</a:t>
            </a:r>
          </a:p>
        </p:txBody>
      </p:sp>
      <p:sp>
        <p:nvSpPr>
          <p:cNvPr id="3" name="Content Placeholder 2"/>
          <p:cNvSpPr>
            <a:spLocks noGrp="1"/>
          </p:cNvSpPr>
          <p:nvPr>
            <p:ph idx="1" hasCustomPrompt="1"/>
          </p:nvPr>
        </p:nvSpPr>
        <p:spPr>
          <a:xfrm>
            <a:off x="1563509" y="1736231"/>
            <a:ext cx="10009632" cy="3895344"/>
          </a:xfrm>
        </p:spPr>
        <p:txBody>
          <a:bodyPr/>
          <a:lstStyle>
            <a:lvl1pPr>
              <a:defRPr/>
            </a:lvl1pPr>
          </a:lstStyle>
          <a:p>
            <a:pPr lvl="0"/>
            <a:r>
              <a:rPr lang="en-US" dirty="0"/>
              <a:t>Click to add text</a:t>
            </a:r>
          </a:p>
        </p:txBody>
      </p:sp>
      <p:sp>
        <p:nvSpPr>
          <p:cNvPr id="6" name="Slide Number Placeholder 5"/>
          <p:cNvSpPr>
            <a:spLocks noGrp="1"/>
          </p:cNvSpPr>
          <p:nvPr>
            <p:ph type="sldNum" sz="quarter" idx="12"/>
          </p:nvPr>
        </p:nvSpPr>
        <p:spPr>
          <a:xfrm>
            <a:off x="11325727" y="6356352"/>
            <a:ext cx="547727" cy="365125"/>
          </a:xfrm>
        </p:spPr>
        <p:txBody>
          <a:bodyPr/>
          <a:lstStyle/>
          <a:p>
            <a:fld id="{AD40181A-01B0-4CB8-8614-1473649F6741}" type="slidenum">
              <a:rPr lang="en-US" smtClean="0">
                <a:solidFill>
                  <a:srgbClr val="5C8D29"/>
                </a:solidFill>
              </a:rPr>
              <a:pPr/>
              <a:t>‹#›</a:t>
            </a:fld>
            <a:endParaRPr lang="en-US" dirty="0">
              <a:solidFill>
                <a:srgbClr val="5C8D29"/>
              </a:solidFill>
            </a:endParaRPr>
          </a:p>
        </p:txBody>
      </p:sp>
    </p:spTree>
    <p:extLst>
      <p:ext uri="{BB962C8B-B14F-4D97-AF65-F5344CB8AC3E}">
        <p14:creationId xmlns:p14="http://schemas.microsoft.com/office/powerpoint/2010/main" val="1676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5" name="Picture 14"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p:cNvSpPr>
            <a:spLocks noGrp="1"/>
          </p:cNvSpPr>
          <p:nvPr>
            <p:ph type="sldNum" sz="quarter" idx="12"/>
          </p:nvPr>
        </p:nvSpPr>
        <p:spPr>
          <a:xfrm>
            <a:off x="11325727" y="6356352"/>
            <a:ext cx="548647" cy="365125"/>
          </a:xfrm>
        </p:spPr>
        <p:txBody>
          <a:bodyPr/>
          <a:lstStyle/>
          <a:p>
            <a:fld id="{AD40181A-01B0-4CB8-8614-1473649F6741}" type="slidenum">
              <a:rPr lang="en-US" smtClean="0">
                <a:solidFill>
                  <a:srgbClr val="5C8D29"/>
                </a:solidFill>
              </a:rPr>
              <a:pPr/>
              <a:t>‹#›</a:t>
            </a:fld>
            <a:endParaRPr lang="en-US" dirty="0">
              <a:solidFill>
                <a:srgbClr val="5C8D29"/>
              </a:solidFill>
            </a:endParaRPr>
          </a:p>
        </p:txBody>
      </p:sp>
      <p:sp>
        <p:nvSpPr>
          <p:cNvPr id="2" name="Title 1"/>
          <p:cNvSpPr>
            <a:spLocks noGrp="1"/>
          </p:cNvSpPr>
          <p:nvPr>
            <p:ph type="title" hasCustomPrompt="1"/>
          </p:nvPr>
        </p:nvSpPr>
        <p:spPr>
          <a:xfrm>
            <a:off x="1745733" y="1543930"/>
            <a:ext cx="9753600" cy="1444752"/>
          </a:xfrm>
        </p:spPr>
        <p:txBody>
          <a:bodyPr/>
          <a:lstStyle>
            <a:lvl1pPr>
              <a:defRPr/>
            </a:lvl1pPr>
          </a:lstStyle>
          <a:p>
            <a:r>
              <a:rPr lang="en-US" dirty="0"/>
              <a:t>Click to add title</a:t>
            </a:r>
          </a:p>
        </p:txBody>
      </p:sp>
    </p:spTree>
    <p:extLst>
      <p:ext uri="{BB962C8B-B14F-4D97-AF65-F5344CB8AC3E}">
        <p14:creationId xmlns:p14="http://schemas.microsoft.com/office/powerpoint/2010/main" val="1399034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dirty="0"/>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3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dirty="0">
              <a:solidFill>
                <a:srgbClr val="5C8D29"/>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dirty="0">
              <a:solidFill>
                <a:srgbClr val="5C8D29"/>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solidFill>
                  <a:srgbClr val="5C8D29"/>
                </a:solidFill>
              </a:rPr>
              <a:pPr/>
              <a:t>‹#›</a:t>
            </a:fld>
            <a:endParaRPr lang="en-US" dirty="0">
              <a:solidFill>
                <a:srgbClr val="5C8D29"/>
              </a:solidFill>
            </a:endParaRPr>
          </a:p>
        </p:txBody>
      </p:sp>
    </p:spTree>
    <p:extLst>
      <p:ext uri="{BB962C8B-B14F-4D97-AF65-F5344CB8AC3E}">
        <p14:creationId xmlns:p14="http://schemas.microsoft.com/office/powerpoint/2010/main" val="9375946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da.gov/media/136501/download" TargetMode="External"/><Relationship Id="rId2" Type="http://schemas.openxmlformats.org/officeDocument/2006/relationships/hyperlink" Target="mailto:CBERDCC_eMailSub@fda.hh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drugs/investigational-new-drug-ind-application/ind-application-reporting-protocol-amendm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QuickStyle" Target="../diagrams/quickStyle2.xml"/><Relationship Id="rId18" Type="http://schemas.openxmlformats.org/officeDocument/2006/relationships/diagramLayout" Target="../diagrams/layout3.xml"/><Relationship Id="rId3" Type="http://schemas.openxmlformats.org/officeDocument/2006/relationships/diagramData" Target="../diagrams/data1.xml"/><Relationship Id="rId21" Type="http://schemas.microsoft.com/office/2007/relationships/diagramDrawing" Target="../diagrams/drawing3.xml"/><Relationship Id="rId7" Type="http://schemas.microsoft.com/office/2007/relationships/diagramDrawing" Target="../diagrams/drawing1.xml"/><Relationship Id="rId12" Type="http://schemas.openxmlformats.org/officeDocument/2006/relationships/diagramLayout" Target="../diagrams/layout2.xml"/><Relationship Id="rId17" Type="http://schemas.openxmlformats.org/officeDocument/2006/relationships/diagramData" Target="../diagrams/data3.xml"/><Relationship Id="rId2" Type="http://schemas.openxmlformats.org/officeDocument/2006/relationships/image" Target="../media/image15.png"/><Relationship Id="rId16" Type="http://schemas.openxmlformats.org/officeDocument/2006/relationships/image" Target="../media/image19.png"/><Relationship Id="rId20"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18.png"/><Relationship Id="rId19" Type="http://schemas.openxmlformats.org/officeDocument/2006/relationships/diagramQuickStyle" Target="../diagrams/quickStyle3.xml"/><Relationship Id="rId4" Type="http://schemas.openxmlformats.org/officeDocument/2006/relationships/diagramLayout" Target="../diagrams/layout1.xml"/><Relationship Id="rId9" Type="http://schemas.openxmlformats.org/officeDocument/2006/relationships/image" Target="../media/image17.png"/><Relationship Id="rId14" Type="http://schemas.openxmlformats.org/officeDocument/2006/relationships/diagramColors" Target="../diagrams/colors2.xml"/><Relationship Id="rId22"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diagramQuickStyle" Target="../diagrams/quickStyle5.xml"/><Relationship Id="rId18" Type="http://schemas.openxmlformats.org/officeDocument/2006/relationships/diagramLayout" Target="../diagrams/layout6.xml"/><Relationship Id="rId3" Type="http://schemas.openxmlformats.org/officeDocument/2006/relationships/diagramData" Target="../diagrams/data4.xml"/><Relationship Id="rId21" Type="http://schemas.microsoft.com/office/2007/relationships/diagramDrawing" Target="../diagrams/drawing6.xml"/><Relationship Id="rId7" Type="http://schemas.microsoft.com/office/2007/relationships/diagramDrawing" Target="../diagrams/drawing4.xml"/><Relationship Id="rId12" Type="http://schemas.openxmlformats.org/officeDocument/2006/relationships/diagramLayout" Target="../diagrams/layout5.xml"/><Relationship Id="rId17" Type="http://schemas.openxmlformats.org/officeDocument/2006/relationships/diagramData" Target="../diagrams/data6.xml"/><Relationship Id="rId2" Type="http://schemas.openxmlformats.org/officeDocument/2006/relationships/image" Target="../media/image15.png"/><Relationship Id="rId16" Type="http://schemas.openxmlformats.org/officeDocument/2006/relationships/image" Target="../media/image19.png"/><Relationship Id="rId20"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Data" Target="../diagrams/data5.xml"/><Relationship Id="rId5" Type="http://schemas.openxmlformats.org/officeDocument/2006/relationships/diagramQuickStyle" Target="../diagrams/quickStyle4.xml"/><Relationship Id="rId15" Type="http://schemas.microsoft.com/office/2007/relationships/diagramDrawing" Target="../diagrams/drawing5.xml"/><Relationship Id="rId10" Type="http://schemas.openxmlformats.org/officeDocument/2006/relationships/image" Target="../media/image18.png"/><Relationship Id="rId19" Type="http://schemas.openxmlformats.org/officeDocument/2006/relationships/diagramQuickStyle" Target="../diagrams/quickStyle6.xml"/><Relationship Id="rId4" Type="http://schemas.openxmlformats.org/officeDocument/2006/relationships/diagramLayout" Target="../diagrams/layout4.xml"/><Relationship Id="rId9" Type="http://schemas.openxmlformats.org/officeDocument/2006/relationships/image" Target="../media/image17.png"/><Relationship Id="rId14" Type="http://schemas.openxmlformats.org/officeDocument/2006/relationships/diagramColors" Target="../diagrams/colors5.xml"/><Relationship Id="rId22"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hyperlink" Target="https://www.fda.gov/media/92604/download" TargetMode="External"/><Relationship Id="rId2" Type="http://schemas.openxmlformats.org/officeDocument/2006/relationships/hyperlink" Target="https://www.fda.gov/drugs/investigational-new-drug-ind-application/ind-application-procedures-investigators-responsibilities" TargetMode="External"/><Relationship Id="rId1" Type="http://schemas.openxmlformats.org/officeDocument/2006/relationships/slideLayout" Target="../slideLayouts/slideLayout2.xml"/><Relationship Id="rId5" Type="http://schemas.openxmlformats.org/officeDocument/2006/relationships/hyperlink" Target="https://www.fda.gov/media/136501/download" TargetMode="External"/><Relationship Id="rId4" Type="http://schemas.openxmlformats.org/officeDocument/2006/relationships/hyperlink" Target="https://www.fda.gov/media/150356/downloa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344" y="1036576"/>
            <a:ext cx="7027248" cy="1207008"/>
          </a:xfrm>
        </p:spPr>
        <p:txBody>
          <a:bodyPr/>
          <a:lstStyle/>
          <a:p>
            <a:pPr algn="ctr">
              <a:spcBef>
                <a:spcPts val="1000"/>
              </a:spcBef>
            </a:pPr>
            <a:r>
              <a:rPr lang="en-US" sz="3200" dirty="0">
                <a:solidFill>
                  <a:srgbClr val="000000"/>
                </a:solidFill>
                <a:latin typeface="Arial"/>
                <a:cs typeface="Arial"/>
              </a:rPr>
              <a:t>Sponsor-Investigator IND training: module 2</a:t>
            </a:r>
            <a:br>
              <a:rPr lang="en-US" sz="3200" dirty="0">
                <a:ea typeface="+mn-ea"/>
              </a:rPr>
            </a:br>
            <a:r>
              <a:rPr lang="en-US" sz="2400" dirty="0">
                <a:solidFill>
                  <a:srgbClr val="000000"/>
                </a:solidFill>
                <a:latin typeface="Arial"/>
                <a:ea typeface="+mn-ea"/>
                <a:cs typeface="Arial"/>
              </a:rPr>
              <a:t>Sponsor and Investigator Responsibilities</a:t>
            </a:r>
            <a:endParaRPr lang="en-US" sz="2400" cap="none">
              <a:ea typeface="+mn-ea"/>
            </a:endParaRPr>
          </a:p>
        </p:txBody>
      </p:sp>
      <p:sp>
        <p:nvSpPr>
          <p:cNvPr id="7" name="Subtitle 6"/>
          <p:cNvSpPr>
            <a:spLocks noGrp="1"/>
          </p:cNvSpPr>
          <p:nvPr>
            <p:ph type="subTitle" idx="1"/>
          </p:nvPr>
        </p:nvSpPr>
        <p:spPr>
          <a:xfrm>
            <a:off x="696134" y="2537985"/>
            <a:ext cx="5577589" cy="1236616"/>
          </a:xfrm>
        </p:spPr>
        <p:txBody>
          <a:bodyPr>
            <a:normAutofit fontScale="92500" lnSpcReduction="20000"/>
          </a:bodyPr>
          <a:lstStyle/>
          <a:p>
            <a:pPr algn="r"/>
            <a:endParaRPr lang="en-US" b="1" dirty="0"/>
          </a:p>
          <a:p>
            <a:pPr algn="r"/>
            <a:endParaRPr lang="en-US" b="1" dirty="0"/>
          </a:p>
          <a:p>
            <a:pPr algn="r"/>
            <a:r>
              <a:rPr lang="en-US" b="1" dirty="0">
                <a:solidFill>
                  <a:srgbClr val="000000"/>
                </a:solidFill>
              </a:rPr>
              <a:t>IND/IDE Support Program</a:t>
            </a:r>
            <a:endParaRPr lang="en-US" sz="1600" dirty="0">
              <a:solidFill>
                <a:srgbClr val="000000"/>
              </a:solidFill>
            </a:endParaRPr>
          </a:p>
        </p:txBody>
      </p:sp>
      <p:sp>
        <p:nvSpPr>
          <p:cNvPr id="8" name="Text Placeholder 7"/>
          <p:cNvSpPr>
            <a:spLocks noGrp="1"/>
          </p:cNvSpPr>
          <p:nvPr>
            <p:ph type="body" sz="quarter" idx="13"/>
          </p:nvPr>
        </p:nvSpPr>
        <p:spPr>
          <a:xfrm>
            <a:off x="696306" y="3938374"/>
            <a:ext cx="5577417" cy="404018"/>
          </a:xfrm>
        </p:spPr>
        <p:txBody>
          <a:bodyPr vert="horz" lIns="91440" tIns="45720" rIns="91440" bIns="45720" rtlCol="0" anchor="t">
            <a:normAutofit/>
          </a:bodyPr>
          <a:lstStyle/>
          <a:p>
            <a:pPr algn="r"/>
            <a:r>
              <a:rPr lang="en-US" sz="1600" b="1" dirty="0">
                <a:solidFill>
                  <a:srgbClr val="000000"/>
                </a:solidFill>
                <a:latin typeface="Arial"/>
                <a:cs typeface="Arial"/>
              </a:rPr>
              <a:t>May 8, 2023</a:t>
            </a:r>
          </a:p>
        </p:txBody>
      </p:sp>
    </p:spTree>
    <p:extLst>
      <p:ext uri="{BB962C8B-B14F-4D97-AF65-F5344CB8AC3E}">
        <p14:creationId xmlns:p14="http://schemas.microsoft.com/office/powerpoint/2010/main" val="68287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Monitoring: Review of ongoing investigations</a:t>
            </a:r>
          </a:p>
        </p:txBody>
      </p:sp>
      <p:sp>
        <p:nvSpPr>
          <p:cNvPr id="3" name="Content Placeholder 2"/>
          <p:cNvSpPr>
            <a:spLocks noGrp="1"/>
          </p:cNvSpPr>
          <p:nvPr>
            <p:ph idx="1"/>
          </p:nvPr>
        </p:nvSpPr>
        <p:spPr/>
        <p:txBody>
          <a:bodyPr/>
          <a:lstStyle/>
          <a:p>
            <a:pPr>
              <a:lnSpc>
                <a:spcPct val="110000"/>
              </a:lnSpc>
            </a:pPr>
            <a:r>
              <a:rPr lang="en-US" dirty="0">
                <a:solidFill>
                  <a:srgbClr val="000000"/>
                </a:solidFill>
              </a:rPr>
              <a:t>The sponsor must review and evaluate the evidence relating to the safety and effectiveness of the drug as it is obtained from the investigator. </a:t>
            </a:r>
          </a:p>
          <a:p>
            <a:pPr lvl="1">
              <a:lnSpc>
                <a:spcPct val="110000"/>
              </a:lnSpc>
            </a:pPr>
            <a:r>
              <a:rPr lang="en-US" sz="2600" dirty="0">
                <a:solidFill>
                  <a:srgbClr val="000000"/>
                </a:solidFill>
              </a:rPr>
              <a:t>The sponsors must make such reports to FDA regarding information relevant to the safety of the drug as are required under 312.32. </a:t>
            </a:r>
          </a:p>
          <a:p>
            <a:pPr lvl="1">
              <a:lnSpc>
                <a:spcPct val="110000"/>
              </a:lnSpc>
            </a:pPr>
            <a:r>
              <a:rPr lang="en-US" sz="2600" dirty="0">
                <a:solidFill>
                  <a:srgbClr val="000000"/>
                </a:solidFill>
              </a:rPr>
              <a:t>The sponsor must make annual reports on the progress of the investigation in accordance with 312.33. (21 CFR 312.56</a:t>
            </a:r>
            <a:r>
              <a:rPr lang="en-US" sz="2900" dirty="0">
                <a:solidFill>
                  <a:srgbClr val="000000"/>
                </a:solidFill>
              </a:rPr>
              <a:t>)</a:t>
            </a:r>
          </a:p>
          <a:p>
            <a:endParaRPr lang="en-US" dirty="0"/>
          </a:p>
        </p:txBody>
      </p:sp>
    </p:spTree>
    <p:extLst>
      <p:ext uri="{BB962C8B-B14F-4D97-AF65-F5344CB8AC3E}">
        <p14:creationId xmlns:p14="http://schemas.microsoft.com/office/powerpoint/2010/main" val="275270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11</a:t>
            </a:fld>
            <a:endParaRPr lang="en-US" dirty="0"/>
          </a:p>
        </p:txBody>
      </p:sp>
      <p:sp>
        <p:nvSpPr>
          <p:cNvPr id="3" name="Title 2"/>
          <p:cNvSpPr>
            <a:spLocks noGrp="1"/>
          </p:cNvSpPr>
          <p:nvPr>
            <p:ph type="title"/>
          </p:nvPr>
        </p:nvSpPr>
        <p:spPr>
          <a:xfrm>
            <a:off x="308398" y="1543930"/>
            <a:ext cx="11526255" cy="1050989"/>
          </a:xfrm>
        </p:spPr>
        <p:txBody>
          <a:bodyPr/>
          <a:lstStyle/>
          <a:p>
            <a:pPr algn="ctr"/>
            <a:r>
              <a:rPr lang="en-US" dirty="0">
                <a:latin typeface="Arial"/>
                <a:cs typeface="Arial"/>
              </a:rPr>
              <a:t>Submission and Maintenance of the Investigational New Drug Application (IND)</a:t>
            </a:r>
          </a:p>
        </p:txBody>
      </p:sp>
    </p:spTree>
    <p:extLst>
      <p:ext uri="{BB962C8B-B14F-4D97-AF65-F5344CB8AC3E}">
        <p14:creationId xmlns:p14="http://schemas.microsoft.com/office/powerpoint/2010/main" val="184009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44" y="256557"/>
            <a:ext cx="10691531" cy="1004962"/>
          </a:xfrm>
        </p:spPr>
        <p:txBody>
          <a:bodyPr/>
          <a:lstStyle/>
          <a:p>
            <a:pPr algn="ctr">
              <a:lnSpc>
                <a:spcPct val="100000"/>
              </a:lnSpc>
            </a:pPr>
            <a:r>
              <a:rPr lang="en-US" dirty="0">
                <a:latin typeface="Arial"/>
                <a:cs typeface="Arial"/>
              </a:rPr>
              <a:t>Preparing AN FDA submission</a:t>
            </a:r>
            <a:endParaRPr lang="en-US" sz="3200" i="1" dirty="0">
              <a:latin typeface="Arial"/>
              <a:cs typeface="Arial"/>
            </a:endParaRPr>
          </a:p>
        </p:txBody>
      </p:sp>
      <p:sp>
        <p:nvSpPr>
          <p:cNvPr id="3" name="Content Placeholder 2"/>
          <p:cNvSpPr>
            <a:spLocks noGrp="1"/>
          </p:cNvSpPr>
          <p:nvPr>
            <p:ph idx="1"/>
          </p:nvPr>
        </p:nvSpPr>
        <p:spPr>
          <a:xfrm>
            <a:off x="734635" y="1441890"/>
            <a:ext cx="10691531" cy="4230778"/>
          </a:xfrm>
        </p:spPr>
        <p:txBody>
          <a:bodyPr vert="horz" lIns="91440" tIns="45720" rIns="91440" bIns="45720" rtlCol="0" anchor="t">
            <a:normAutofit lnSpcReduction="10000"/>
          </a:bodyPr>
          <a:lstStyle/>
          <a:p>
            <a:pPr marL="0" indent="0">
              <a:buNone/>
            </a:pPr>
            <a:r>
              <a:rPr lang="en-US" dirty="0">
                <a:solidFill>
                  <a:srgbClr val="000000"/>
                </a:solidFill>
              </a:rPr>
              <a:t>Contents of submission:</a:t>
            </a:r>
            <a:endParaRPr lang="en-US"/>
          </a:p>
          <a:p>
            <a:r>
              <a:rPr lang="en-US" dirty="0">
                <a:solidFill>
                  <a:srgbClr val="000000"/>
                </a:solidFill>
                <a:latin typeface="Georgia"/>
              </a:rPr>
              <a:t>Cover letter clearly indicating the type of submission</a:t>
            </a:r>
          </a:p>
          <a:p>
            <a:r>
              <a:rPr lang="en-US" dirty="0">
                <a:solidFill>
                  <a:srgbClr val="000000"/>
                </a:solidFill>
                <a:latin typeface="Georgia"/>
              </a:rPr>
              <a:t>Form FDA 1571 is required with all correspondence</a:t>
            </a:r>
          </a:p>
          <a:p>
            <a:pPr lvl="1"/>
            <a:r>
              <a:rPr lang="en-US" dirty="0">
                <a:solidFill>
                  <a:srgbClr val="000000"/>
                </a:solidFill>
                <a:latin typeface="Georgia"/>
              </a:rPr>
              <a:t>Note: Form FDA 3926 may be used with single patient IND submissions</a:t>
            </a:r>
          </a:p>
          <a:p>
            <a:r>
              <a:rPr lang="en-US" dirty="0">
                <a:solidFill>
                  <a:srgbClr val="000000"/>
                </a:solidFill>
                <a:latin typeface="Georgia"/>
              </a:rPr>
              <a:t>Table of contents listing all documents or sections for the submission</a:t>
            </a:r>
          </a:p>
          <a:p>
            <a:r>
              <a:rPr lang="en-US" dirty="0">
                <a:solidFill>
                  <a:srgbClr val="000000"/>
                </a:solidFill>
                <a:latin typeface="Georgia"/>
              </a:rPr>
              <a:t>Use Templates for proper order and format of submissions</a:t>
            </a:r>
          </a:p>
          <a:p>
            <a:r>
              <a:rPr lang="en-US" dirty="0">
                <a:solidFill>
                  <a:srgbClr val="000000"/>
                </a:solidFill>
                <a:latin typeface="Georgia"/>
              </a:rPr>
              <a:t>For document revisions </a:t>
            </a:r>
          </a:p>
          <a:p>
            <a:pPr lvl="1"/>
            <a:r>
              <a:rPr lang="en-US" dirty="0">
                <a:solidFill>
                  <a:srgbClr val="000000"/>
                </a:solidFill>
                <a:latin typeface="Georgia"/>
              </a:rPr>
              <a:t>Submit Tracked and Clean versions of the documents</a:t>
            </a:r>
            <a:endParaRPr lang="en-US"/>
          </a:p>
          <a:p>
            <a:pPr lvl="1"/>
            <a:r>
              <a:rPr lang="en-US" dirty="0">
                <a:solidFill>
                  <a:srgbClr val="000000"/>
                </a:solidFill>
                <a:latin typeface="Georgia"/>
              </a:rPr>
              <a:t>Include Summary of Changes (for updated protocols, IBs, etc.)</a:t>
            </a:r>
          </a:p>
        </p:txBody>
      </p:sp>
    </p:spTree>
    <p:extLst>
      <p:ext uri="{BB962C8B-B14F-4D97-AF65-F5344CB8AC3E}">
        <p14:creationId xmlns:p14="http://schemas.microsoft.com/office/powerpoint/2010/main" val="306593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44" y="256557"/>
            <a:ext cx="10691531" cy="1004962"/>
          </a:xfrm>
        </p:spPr>
        <p:txBody>
          <a:bodyPr/>
          <a:lstStyle/>
          <a:p>
            <a:pPr algn="ctr">
              <a:lnSpc>
                <a:spcPct val="100000"/>
              </a:lnSpc>
            </a:pPr>
            <a:r>
              <a:rPr lang="en-US" dirty="0">
                <a:latin typeface="Arial"/>
                <a:cs typeface="Arial"/>
              </a:rPr>
              <a:t>Preparing AN FDA submission</a:t>
            </a:r>
            <a:endParaRPr lang="en-US" sz="3200" i="1" dirty="0">
              <a:latin typeface="Arial"/>
              <a:cs typeface="Arial"/>
            </a:endParaRPr>
          </a:p>
        </p:txBody>
      </p:sp>
      <p:sp>
        <p:nvSpPr>
          <p:cNvPr id="3" name="Content Placeholder 2"/>
          <p:cNvSpPr>
            <a:spLocks noGrp="1"/>
          </p:cNvSpPr>
          <p:nvPr>
            <p:ph idx="1"/>
          </p:nvPr>
        </p:nvSpPr>
        <p:spPr>
          <a:xfrm>
            <a:off x="734635" y="1441890"/>
            <a:ext cx="10691531" cy="950461"/>
          </a:xfrm>
        </p:spPr>
        <p:txBody>
          <a:bodyPr vert="horz" lIns="91440" tIns="45720" rIns="91440" bIns="45720" rtlCol="0" anchor="t">
            <a:normAutofit/>
          </a:bodyPr>
          <a:lstStyle/>
          <a:p>
            <a:r>
              <a:rPr lang="en-US" dirty="0">
                <a:solidFill>
                  <a:srgbClr val="000000"/>
                </a:solidFill>
                <a:latin typeface="Georgia"/>
              </a:rPr>
              <a:t>Submissions for drug studies are sent to the Center for Drug Evaluation and Research (CDER) Using NextGen Portal</a:t>
            </a:r>
          </a:p>
        </p:txBody>
      </p:sp>
      <p:pic>
        <p:nvPicPr>
          <p:cNvPr id="4" name="Picture 4" descr="Graphical user interface, website&#10;&#10;Description automatically generated">
            <a:extLst>
              <a:ext uri="{FF2B5EF4-FFF2-40B4-BE49-F238E27FC236}">
                <a16:creationId xmlns:a16="http://schemas.microsoft.com/office/drawing/2014/main" id="{7364DEA1-FE8F-C01E-8AC6-6CB82599CFC3}"/>
              </a:ext>
            </a:extLst>
          </p:cNvPr>
          <p:cNvPicPr>
            <a:picLocks noChangeAspect="1"/>
          </p:cNvPicPr>
          <p:nvPr/>
        </p:nvPicPr>
        <p:blipFill>
          <a:blip r:embed="rId3"/>
          <a:stretch>
            <a:fillRect/>
          </a:stretch>
        </p:blipFill>
        <p:spPr>
          <a:xfrm>
            <a:off x="2596377" y="2313082"/>
            <a:ext cx="6395222" cy="4452787"/>
          </a:xfrm>
          <a:prstGeom prst="rect">
            <a:avLst/>
          </a:prstGeom>
        </p:spPr>
      </p:pic>
    </p:spTree>
    <p:extLst>
      <p:ext uri="{BB962C8B-B14F-4D97-AF65-F5344CB8AC3E}">
        <p14:creationId xmlns:p14="http://schemas.microsoft.com/office/powerpoint/2010/main" val="184258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62" y="528844"/>
            <a:ext cx="10691531" cy="1004962"/>
          </a:xfrm>
        </p:spPr>
        <p:txBody>
          <a:bodyPr/>
          <a:lstStyle/>
          <a:p>
            <a:pPr algn="ctr"/>
            <a:r>
              <a:rPr lang="en-US" dirty="0">
                <a:latin typeface="Arial"/>
                <a:cs typeface="Arial"/>
              </a:rPr>
              <a:t>PREPARING AN FDA SUBMISSION</a:t>
            </a:r>
            <a:endParaRPr lang="en-US" b="0" dirty="0">
              <a:latin typeface="Arial"/>
              <a:cs typeface="Arial"/>
            </a:endParaRPr>
          </a:p>
        </p:txBody>
      </p:sp>
      <p:sp>
        <p:nvSpPr>
          <p:cNvPr id="3" name="Content Placeholder 2"/>
          <p:cNvSpPr>
            <a:spLocks noGrp="1"/>
          </p:cNvSpPr>
          <p:nvPr>
            <p:ph idx="1"/>
          </p:nvPr>
        </p:nvSpPr>
        <p:spPr>
          <a:xfrm>
            <a:off x="856343" y="1773096"/>
            <a:ext cx="10637750" cy="4244769"/>
          </a:xfrm>
        </p:spPr>
        <p:txBody>
          <a:bodyPr vert="horz" lIns="91440" tIns="45720" rIns="91440" bIns="45720" rtlCol="0" anchor="t">
            <a:normAutofit fontScale="92500" lnSpcReduction="10000"/>
          </a:bodyPr>
          <a:lstStyle/>
          <a:p>
            <a:r>
              <a:rPr lang="en-US" sz="3000" dirty="0">
                <a:solidFill>
                  <a:srgbClr val="000000"/>
                </a:solidFill>
                <a:latin typeface="Georgia"/>
              </a:rPr>
              <a:t>Submissions for studies of biologics are sent to CBER using </a:t>
            </a:r>
            <a:r>
              <a:rPr lang="en-US" sz="3000" dirty="0">
                <a:latin typeface="Georgia"/>
                <a:hlinkClick r:id="rId2"/>
              </a:rPr>
              <a:t>CBERDCC_eMailSub@fda.hhs.gov</a:t>
            </a:r>
            <a:r>
              <a:rPr lang="en-US" sz="3000" dirty="0">
                <a:latin typeface="Georgia"/>
              </a:rPr>
              <a:t> </a:t>
            </a:r>
            <a:r>
              <a:rPr lang="en-US" sz="3000" dirty="0">
                <a:solidFill>
                  <a:srgbClr val="000000"/>
                </a:solidFill>
                <a:latin typeface="Georgia"/>
              </a:rPr>
              <a:t>email</a:t>
            </a:r>
          </a:p>
          <a:p>
            <a:pPr lvl="1"/>
            <a:r>
              <a:rPr lang="en-US" dirty="0">
                <a:solidFill>
                  <a:srgbClr val="000000"/>
                </a:solidFill>
                <a:latin typeface="Georgia"/>
              </a:rPr>
              <a:t>Do not use "CHOP Secure" email – FDA will not be able to open these</a:t>
            </a:r>
          </a:p>
          <a:p>
            <a:pPr lvl="1"/>
            <a:r>
              <a:rPr lang="en-US" dirty="0">
                <a:solidFill>
                  <a:srgbClr val="000000"/>
                </a:solidFill>
                <a:latin typeface="Georgia"/>
              </a:rPr>
              <a:t>Page Numbers – Beginning to end, not just each section (page n of z)</a:t>
            </a:r>
          </a:p>
          <a:p>
            <a:pPr lvl="1"/>
            <a:r>
              <a:rPr lang="en-US" dirty="0">
                <a:solidFill>
                  <a:srgbClr val="000000"/>
                </a:solidFill>
                <a:latin typeface="Georgia"/>
              </a:rPr>
              <a:t>CBER submissions order of preferences (see </a:t>
            </a:r>
            <a:r>
              <a:rPr lang="en-US" dirty="0">
                <a:solidFill>
                  <a:srgbClr val="000000"/>
                </a:solidFill>
                <a:latin typeface="Georgia"/>
                <a:hlinkClick r:id="rId3"/>
              </a:rPr>
              <a:t>letter to sponsors</a:t>
            </a:r>
            <a:r>
              <a:rPr lang="en-US" dirty="0">
                <a:solidFill>
                  <a:srgbClr val="000000"/>
                </a:solidFill>
                <a:latin typeface="Georgia"/>
              </a:rPr>
              <a:t>)</a:t>
            </a:r>
            <a:endParaRPr lang="en-US" dirty="0">
              <a:solidFill>
                <a:srgbClr val="000000"/>
              </a:solidFill>
            </a:endParaRPr>
          </a:p>
          <a:p>
            <a:pPr lvl="2"/>
            <a:r>
              <a:rPr lang="en-US" dirty="0">
                <a:solidFill>
                  <a:srgbClr val="000000"/>
                </a:solidFill>
                <a:latin typeface="Georgia"/>
              </a:rPr>
              <a:t>ESG</a:t>
            </a:r>
          </a:p>
          <a:p>
            <a:pPr lvl="2"/>
            <a:r>
              <a:rPr lang="en-US" dirty="0">
                <a:solidFill>
                  <a:srgbClr val="000000"/>
                </a:solidFill>
                <a:latin typeface="Georgia"/>
              </a:rPr>
              <a:t>Email</a:t>
            </a:r>
          </a:p>
          <a:p>
            <a:pPr lvl="2"/>
            <a:r>
              <a:rPr lang="en-US" dirty="0">
                <a:solidFill>
                  <a:srgbClr val="000000"/>
                </a:solidFill>
                <a:latin typeface="Georgia"/>
              </a:rPr>
              <a:t>Electronic media</a:t>
            </a:r>
          </a:p>
          <a:p>
            <a:pPr lvl="2"/>
            <a:r>
              <a:rPr lang="en-US" dirty="0">
                <a:solidFill>
                  <a:srgbClr val="000000"/>
                </a:solidFill>
                <a:latin typeface="Georgia"/>
              </a:rPr>
              <a:t>Paper</a:t>
            </a:r>
          </a:p>
          <a:p>
            <a:pPr lvl="1"/>
            <a:r>
              <a:rPr lang="en-US" dirty="0">
                <a:solidFill>
                  <a:srgbClr val="000000"/>
                </a:solidFill>
                <a:latin typeface="Georgia"/>
              </a:rPr>
              <a:t>Note for all FDA Communications</a:t>
            </a:r>
            <a:endParaRPr lang="en-US" dirty="0">
              <a:solidFill>
                <a:srgbClr val="000000"/>
              </a:solidFill>
            </a:endParaRPr>
          </a:p>
          <a:p>
            <a:pPr lvl="2"/>
            <a:r>
              <a:rPr lang="en-US" dirty="0">
                <a:solidFill>
                  <a:srgbClr val="000000"/>
                </a:solidFill>
                <a:latin typeface="Georgia"/>
              </a:rPr>
              <a:t>You may email with the FDA RPM, CHOP email to FDA is secure. </a:t>
            </a:r>
            <a:endParaRPr lang="en-US" dirty="0">
              <a:solidFill>
                <a:srgbClr val="000000"/>
              </a:solidFill>
            </a:endParaRPr>
          </a:p>
          <a:p>
            <a:pPr lvl="2"/>
            <a:r>
              <a:rPr lang="en-US" dirty="0">
                <a:solidFill>
                  <a:srgbClr val="000000"/>
                </a:solidFill>
                <a:latin typeface="Georgia"/>
              </a:rPr>
              <a:t>Phone conversations with the FDA should always be followed by email to document correspondence.</a:t>
            </a:r>
            <a:endParaRPr lang="en-US">
              <a:solidFill>
                <a:srgbClr val="000000"/>
              </a:solidFill>
            </a:endParaRPr>
          </a:p>
        </p:txBody>
      </p:sp>
    </p:spTree>
    <p:extLst>
      <p:ext uri="{BB962C8B-B14F-4D97-AF65-F5344CB8AC3E}">
        <p14:creationId xmlns:p14="http://schemas.microsoft.com/office/powerpoint/2010/main" val="334084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15</a:t>
            </a:fld>
            <a:endParaRPr lang="en-US" dirty="0"/>
          </a:p>
        </p:txBody>
      </p:sp>
      <p:sp>
        <p:nvSpPr>
          <p:cNvPr id="3" name="Title 2"/>
          <p:cNvSpPr>
            <a:spLocks noGrp="1"/>
          </p:cNvSpPr>
          <p:nvPr>
            <p:ph type="title"/>
          </p:nvPr>
        </p:nvSpPr>
        <p:spPr>
          <a:xfrm>
            <a:off x="735861" y="428808"/>
            <a:ext cx="10708499" cy="1050989"/>
          </a:xfrm>
        </p:spPr>
        <p:txBody>
          <a:bodyPr/>
          <a:lstStyle/>
          <a:p>
            <a:pPr algn="ctr"/>
            <a:r>
              <a:rPr lang="en-US" dirty="0">
                <a:latin typeface="Arial"/>
                <a:cs typeface="Arial"/>
              </a:rPr>
              <a:t>Maintain the IND:</a:t>
            </a:r>
            <a:br>
              <a:rPr lang="en-US" dirty="0">
                <a:latin typeface="Arial"/>
                <a:cs typeface="Arial"/>
              </a:rPr>
            </a:br>
            <a:r>
              <a:rPr lang="en-US" dirty="0">
                <a:latin typeface="Arial"/>
                <a:cs typeface="Arial"/>
              </a:rPr>
              <a:t> amendments</a:t>
            </a:r>
          </a:p>
        </p:txBody>
      </p:sp>
      <p:pic>
        <p:nvPicPr>
          <p:cNvPr id="4" name="Picture 4" descr="Graphical user interface, text, application&#10;&#10;Description automatically generated">
            <a:extLst>
              <a:ext uri="{FF2B5EF4-FFF2-40B4-BE49-F238E27FC236}">
                <a16:creationId xmlns:a16="http://schemas.microsoft.com/office/drawing/2014/main" id="{5877B021-3142-F951-695C-B948E6E0B447}"/>
              </a:ext>
            </a:extLst>
          </p:cNvPr>
          <p:cNvPicPr>
            <a:picLocks noChangeAspect="1"/>
          </p:cNvPicPr>
          <p:nvPr/>
        </p:nvPicPr>
        <p:blipFill>
          <a:blip r:embed="rId2"/>
          <a:stretch>
            <a:fillRect/>
          </a:stretch>
        </p:blipFill>
        <p:spPr>
          <a:xfrm>
            <a:off x="2391937" y="1934760"/>
            <a:ext cx="7398833" cy="2849089"/>
          </a:xfrm>
          <a:prstGeom prst="rect">
            <a:avLst/>
          </a:prstGeom>
        </p:spPr>
      </p:pic>
    </p:spTree>
    <p:extLst>
      <p:ext uri="{BB962C8B-B14F-4D97-AF65-F5344CB8AC3E}">
        <p14:creationId xmlns:p14="http://schemas.microsoft.com/office/powerpoint/2010/main" val="196325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Amendments</a:t>
            </a:r>
            <a:endParaRPr lang="en-US" dirty="0"/>
          </a:p>
        </p:txBody>
      </p:sp>
      <p:sp>
        <p:nvSpPr>
          <p:cNvPr id="3" name="Content Placeholder 2"/>
          <p:cNvSpPr>
            <a:spLocks noGrp="1"/>
          </p:cNvSpPr>
          <p:nvPr>
            <p:ph idx="1"/>
          </p:nvPr>
        </p:nvSpPr>
        <p:spPr>
          <a:xfrm>
            <a:off x="759019" y="1301577"/>
            <a:ext cx="10691531" cy="4750879"/>
          </a:xfrm>
        </p:spPr>
        <p:txBody>
          <a:bodyPr vert="horz" lIns="91440" tIns="45720" rIns="91440" bIns="45720" rtlCol="0" anchor="t">
            <a:normAutofit lnSpcReduction="10000"/>
          </a:bodyPr>
          <a:lstStyle/>
          <a:p>
            <a:pPr>
              <a:lnSpc>
                <a:spcPct val="120000"/>
              </a:lnSpc>
            </a:pPr>
            <a:r>
              <a:rPr lang="en-US" dirty="0">
                <a:solidFill>
                  <a:srgbClr val="000000"/>
                </a:solidFill>
                <a:latin typeface="Georgia"/>
              </a:rPr>
              <a:t>Materials submitted to the FDA must be maintained</a:t>
            </a:r>
            <a:endParaRPr lang="en-US" dirty="0">
              <a:solidFill>
                <a:srgbClr val="000000"/>
              </a:solidFill>
            </a:endParaRPr>
          </a:p>
          <a:p>
            <a:pPr>
              <a:lnSpc>
                <a:spcPct val="120000"/>
              </a:lnSpc>
            </a:pPr>
            <a:r>
              <a:rPr lang="en-US" dirty="0">
                <a:solidFill>
                  <a:srgbClr val="000000"/>
                </a:solidFill>
                <a:latin typeface="Georgia"/>
              </a:rPr>
              <a:t>If revised, FDA is notified by submission of an amendment </a:t>
            </a:r>
            <a:endParaRPr lang="en-US" dirty="0">
              <a:solidFill>
                <a:srgbClr val="000000"/>
              </a:solidFill>
            </a:endParaRPr>
          </a:p>
          <a:p>
            <a:pPr>
              <a:lnSpc>
                <a:spcPct val="100000"/>
              </a:lnSpc>
            </a:pPr>
            <a:r>
              <a:rPr lang="en-US" dirty="0">
                <a:solidFill>
                  <a:srgbClr val="000000"/>
                </a:solidFill>
                <a:latin typeface="Georgia"/>
              </a:rPr>
              <a:t>Protocol or Information Amendments</a:t>
            </a:r>
          </a:p>
          <a:p>
            <a:pPr>
              <a:lnSpc>
                <a:spcPct val="100000"/>
              </a:lnSpc>
            </a:pPr>
            <a:r>
              <a:rPr lang="en-US" dirty="0">
                <a:solidFill>
                  <a:srgbClr val="000000"/>
                </a:solidFill>
                <a:latin typeface="Georgia"/>
              </a:rPr>
              <a:t>Changes to any of the following sections of the IND application:</a:t>
            </a:r>
            <a:endParaRPr lang="en-US"/>
          </a:p>
          <a:p>
            <a:pPr lvl="1">
              <a:lnSpc>
                <a:spcPct val="100000"/>
              </a:lnSpc>
            </a:pPr>
            <a:r>
              <a:rPr lang="en-US" dirty="0">
                <a:solidFill>
                  <a:srgbClr val="000000"/>
                </a:solidFill>
                <a:latin typeface="Georgia"/>
              </a:rPr>
              <a:t>Protocol, Plan, IB</a:t>
            </a:r>
            <a:endParaRPr lang="en-US" dirty="0">
              <a:solidFill>
                <a:srgbClr val="000000"/>
              </a:solidFill>
            </a:endParaRPr>
          </a:p>
          <a:p>
            <a:pPr lvl="1">
              <a:lnSpc>
                <a:spcPct val="100000"/>
              </a:lnSpc>
            </a:pPr>
            <a:r>
              <a:rPr lang="en-US" dirty="0">
                <a:solidFill>
                  <a:srgbClr val="000000"/>
                </a:solidFill>
                <a:latin typeface="Georgia"/>
              </a:rPr>
              <a:t>Chemistry, Manufacturing, and Control Information</a:t>
            </a:r>
          </a:p>
          <a:p>
            <a:pPr lvl="1">
              <a:lnSpc>
                <a:spcPct val="100000"/>
              </a:lnSpc>
            </a:pPr>
            <a:r>
              <a:rPr lang="en-US" dirty="0">
                <a:solidFill>
                  <a:srgbClr val="000000"/>
                </a:solidFill>
              </a:rPr>
              <a:t>Pharmacology and Toxicology Information</a:t>
            </a:r>
          </a:p>
          <a:p>
            <a:pPr lvl="1">
              <a:lnSpc>
                <a:spcPct val="100000"/>
              </a:lnSpc>
            </a:pPr>
            <a:r>
              <a:rPr lang="en-US" dirty="0">
                <a:solidFill>
                  <a:srgbClr val="000000"/>
                </a:solidFill>
              </a:rPr>
              <a:t>Previous human experience with the investigational drug</a:t>
            </a:r>
          </a:p>
          <a:p>
            <a:pPr lvl="1">
              <a:lnSpc>
                <a:spcPct val="100000"/>
              </a:lnSpc>
            </a:pPr>
            <a:r>
              <a:rPr lang="en-US" dirty="0">
                <a:solidFill>
                  <a:srgbClr val="000000"/>
                </a:solidFill>
                <a:latin typeface="Georgia"/>
              </a:rPr>
              <a:t>FDA Form 1572: Investigator Agreement </a:t>
            </a:r>
          </a:p>
          <a:p>
            <a:pPr lvl="1">
              <a:lnSpc>
                <a:spcPct val="100000"/>
              </a:lnSpc>
            </a:pPr>
            <a:r>
              <a:rPr lang="en-US" dirty="0">
                <a:solidFill>
                  <a:srgbClr val="000000"/>
                </a:solidFill>
                <a:latin typeface="Georgia"/>
              </a:rPr>
              <a:t>Additional information</a:t>
            </a:r>
          </a:p>
        </p:txBody>
      </p:sp>
    </p:spTree>
    <p:extLst>
      <p:ext uri="{BB962C8B-B14F-4D97-AF65-F5344CB8AC3E}">
        <p14:creationId xmlns:p14="http://schemas.microsoft.com/office/powerpoint/2010/main" val="2841377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Protocol amendments</a:t>
            </a:r>
          </a:p>
        </p:txBody>
      </p:sp>
      <p:sp>
        <p:nvSpPr>
          <p:cNvPr id="5" name="Content Placeholder 4"/>
          <p:cNvSpPr>
            <a:spLocks noGrp="1"/>
          </p:cNvSpPr>
          <p:nvPr>
            <p:ph idx="1"/>
          </p:nvPr>
        </p:nvSpPr>
        <p:spPr>
          <a:xfrm>
            <a:off x="771211" y="1548714"/>
            <a:ext cx="10691531" cy="4408741"/>
          </a:xfrm>
        </p:spPr>
        <p:txBody>
          <a:bodyPr/>
          <a:lstStyle/>
          <a:p>
            <a:r>
              <a:rPr lang="en-US" dirty="0"/>
              <a:t>*When feasible, When several submissions of new protocols or protocol changes are anticipated during a short period, the sponsor is encouraged, to the extent feasible, to include these all in a single submission</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68060620"/>
              </p:ext>
            </p:extLst>
          </p:nvPr>
        </p:nvGraphicFramePr>
        <p:xfrm>
          <a:off x="566853" y="1152292"/>
          <a:ext cx="11193336" cy="4330388"/>
        </p:xfrm>
        <a:graphic>
          <a:graphicData uri="http://schemas.openxmlformats.org/drawingml/2006/table">
            <a:tbl>
              <a:tblPr firstRow="1" firstCol="1" bandRow="1">
                <a:tableStyleId>{5C22544A-7EE6-4342-B048-85BDC9FD1C3A}</a:tableStyleId>
              </a:tblPr>
              <a:tblGrid>
                <a:gridCol w="2574073">
                  <a:extLst>
                    <a:ext uri="{9D8B030D-6E8A-4147-A177-3AD203B41FA5}">
                      <a16:colId xmlns:a16="http://schemas.microsoft.com/office/drawing/2014/main" val="351279280"/>
                    </a:ext>
                  </a:extLst>
                </a:gridCol>
                <a:gridCol w="2362421">
                  <a:extLst>
                    <a:ext uri="{9D8B030D-6E8A-4147-A177-3AD203B41FA5}">
                      <a16:colId xmlns:a16="http://schemas.microsoft.com/office/drawing/2014/main" val="2802447321"/>
                    </a:ext>
                  </a:extLst>
                </a:gridCol>
                <a:gridCol w="2769219">
                  <a:extLst>
                    <a:ext uri="{9D8B030D-6E8A-4147-A177-3AD203B41FA5}">
                      <a16:colId xmlns:a16="http://schemas.microsoft.com/office/drawing/2014/main" val="1060758089"/>
                    </a:ext>
                  </a:extLst>
                </a:gridCol>
                <a:gridCol w="3487623">
                  <a:extLst>
                    <a:ext uri="{9D8B030D-6E8A-4147-A177-3AD203B41FA5}">
                      <a16:colId xmlns:a16="http://schemas.microsoft.com/office/drawing/2014/main" val="3364444790"/>
                    </a:ext>
                  </a:extLst>
                </a:gridCol>
              </a:tblGrid>
              <a:tr h="541298">
                <a:tc>
                  <a:txBody>
                    <a:bodyPr/>
                    <a:lstStyle/>
                    <a:p>
                      <a:pPr marL="0" marR="0" algn="ctr">
                        <a:lnSpc>
                          <a:spcPct val="107000"/>
                        </a:lnSpc>
                        <a:spcBef>
                          <a:spcPts val="0"/>
                        </a:spcBef>
                        <a:spcAft>
                          <a:spcPts val="0"/>
                        </a:spcAft>
                      </a:pPr>
                      <a:r>
                        <a:rPr lang="en-US" sz="1600" dirty="0">
                          <a:solidFill>
                            <a:srgbClr val="000000"/>
                          </a:solidFill>
                          <a:effectLst/>
                        </a:rPr>
                        <a:t>Types of FDA Protocol Amendments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rPr>
                        <a:t>Purpose of Submission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rPr>
                        <a:t>When should it</a:t>
                      </a:r>
                      <a:r>
                        <a:rPr lang="en-US" sz="1600" baseline="0" dirty="0">
                          <a:solidFill>
                            <a:srgbClr val="000000"/>
                          </a:solidFill>
                          <a:effectLst/>
                        </a:rPr>
                        <a:t> be </a:t>
                      </a:r>
                      <a:r>
                        <a:rPr lang="en-US" sz="1600" dirty="0">
                          <a:solidFill>
                            <a:srgbClr val="000000"/>
                          </a:solidFill>
                          <a:effectLst/>
                        </a:rPr>
                        <a:t>submitted to the FDA?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solidFill>
                            <a:srgbClr val="000000"/>
                          </a:solidFill>
                          <a:effectLst/>
                        </a:rPr>
                        <a:t>Special Considerations?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6868228"/>
                  </a:ext>
                </a:extLst>
              </a:tr>
              <a:tr h="1082597">
                <a:tc>
                  <a:txBody>
                    <a:bodyPr/>
                    <a:lstStyle/>
                    <a:p>
                      <a:pPr marL="0" marR="0" algn="l">
                        <a:lnSpc>
                          <a:spcPct val="107000"/>
                        </a:lnSpc>
                        <a:spcBef>
                          <a:spcPts val="0"/>
                        </a:spcBef>
                        <a:spcAft>
                          <a:spcPts val="0"/>
                        </a:spcAft>
                      </a:pPr>
                      <a:r>
                        <a:rPr lang="en-US" sz="1600" dirty="0">
                          <a:solidFill>
                            <a:srgbClr val="000000"/>
                          </a:solidFill>
                          <a:effectLst/>
                        </a:rPr>
                        <a:t>Protocol </a:t>
                      </a:r>
                      <a:r>
                        <a:rPr lang="en-US" sz="1600" dirty="0" err="1">
                          <a:solidFill>
                            <a:srgbClr val="000000"/>
                          </a:solidFill>
                          <a:effectLst/>
                        </a:rPr>
                        <a:t>Amendment:New</a:t>
                      </a:r>
                      <a:r>
                        <a:rPr lang="en-US" sz="1600" dirty="0">
                          <a:solidFill>
                            <a:srgbClr val="000000"/>
                          </a:solidFill>
                          <a:effectLst/>
                        </a:rPr>
                        <a:t> Protocol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New protocol under existing active IND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New Protocols are expected to be submitted to the FDA prior to being implemented.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86914"/>
                  </a:ext>
                </a:extLst>
              </a:tr>
              <a:tr h="1894545">
                <a:tc>
                  <a:txBody>
                    <a:bodyPr/>
                    <a:lstStyle/>
                    <a:p>
                      <a:pPr marL="0" marR="0" lvl="0" algn="l">
                        <a:lnSpc>
                          <a:spcPct val="107000"/>
                        </a:lnSpc>
                        <a:spcBef>
                          <a:spcPts val="0"/>
                        </a:spcBef>
                        <a:spcAft>
                          <a:spcPts val="0"/>
                        </a:spcAft>
                        <a:buNone/>
                      </a:pPr>
                      <a:r>
                        <a:rPr lang="en-US" sz="1600" b="1" i="0" u="none" strike="noStrike" noProof="0" dirty="0">
                          <a:solidFill>
                            <a:srgbClr val="000000"/>
                          </a:solidFill>
                          <a:effectLst/>
                          <a:latin typeface="Georgia"/>
                        </a:rPr>
                        <a:t>Protocol Amendment:</a:t>
                      </a:r>
                      <a:endParaRPr lang="en-US" dirty="0"/>
                    </a:p>
                    <a:p>
                      <a:pPr marL="0" marR="0" lvl="0" algn="l">
                        <a:lnSpc>
                          <a:spcPct val="107000"/>
                        </a:lnSpc>
                        <a:spcBef>
                          <a:spcPts val="0"/>
                        </a:spcBef>
                        <a:spcAft>
                          <a:spcPts val="0"/>
                        </a:spcAft>
                        <a:buNone/>
                      </a:pPr>
                      <a:r>
                        <a:rPr lang="en-US" sz="1600" dirty="0">
                          <a:solidFill>
                            <a:srgbClr val="000000"/>
                          </a:solidFill>
                          <a:effectLst/>
                        </a:rPr>
                        <a:t>Change in Protocol</a:t>
                      </a:r>
                      <a:endParaRPr lang="en-US" sz="1600" dirty="0">
                        <a:solidFill>
                          <a:srgbClr val="000000"/>
                        </a:solidFill>
                        <a:effectLst/>
                        <a:latin typeface="Calibri"/>
                        <a:ea typeface="Calibri" panose="020F0502020204030204" pitchFamily="34" charset="0"/>
                        <a:cs typeface="Times New Roman"/>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There are changes to a previously submitted protocol that need to be communicated to the FDA.</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Changes </a:t>
                      </a:r>
                      <a:r>
                        <a:rPr lang="en-US" sz="1600" b="0" i="0" u="none" strike="noStrike" noProof="0" dirty="0">
                          <a:solidFill>
                            <a:srgbClr val="000000"/>
                          </a:solidFill>
                          <a:effectLst/>
                          <a:latin typeface="Georgia"/>
                        </a:rPr>
                        <a:t>are expected to be submitted to the FDA prior to being implemented.</a:t>
                      </a:r>
                    </a:p>
                    <a:p>
                      <a:pPr marL="0" marR="0" lvl="0" algn="l">
                        <a:lnSpc>
                          <a:spcPct val="107000"/>
                        </a:lnSpc>
                        <a:spcBef>
                          <a:spcPts val="0"/>
                        </a:spcBef>
                        <a:spcAft>
                          <a:spcPts val="0"/>
                        </a:spcAft>
                        <a:buNone/>
                      </a:pPr>
                      <a:endParaRPr lang="en-US" sz="1600" dirty="0">
                        <a:solidFill>
                          <a:srgbClr val="000000"/>
                        </a:solidFill>
                        <a:effectLst/>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This includes:</a:t>
                      </a:r>
                    </a:p>
                    <a:p>
                      <a:pPr marL="0" marR="0" algn="l">
                        <a:lnSpc>
                          <a:spcPct val="107000"/>
                        </a:lnSpc>
                        <a:spcBef>
                          <a:spcPts val="0"/>
                        </a:spcBef>
                        <a:spcAft>
                          <a:spcPts val="0"/>
                        </a:spcAft>
                      </a:pPr>
                      <a:r>
                        <a:rPr lang="en-US" sz="1600" dirty="0">
                          <a:solidFill>
                            <a:srgbClr val="000000"/>
                          </a:solidFill>
                          <a:effectLst/>
                        </a:rPr>
                        <a:t>-Phase 1 protocol changes that significantly affect subject safety</a:t>
                      </a:r>
                    </a:p>
                    <a:p>
                      <a:pPr marL="0" marR="0" algn="l">
                        <a:lnSpc>
                          <a:spcPct val="107000"/>
                        </a:lnSpc>
                        <a:spcBef>
                          <a:spcPts val="0"/>
                        </a:spcBef>
                        <a:spcAft>
                          <a:spcPts val="0"/>
                        </a:spcAft>
                      </a:pPr>
                      <a:r>
                        <a:rPr lang="en-US" sz="1600" dirty="0">
                          <a:solidFill>
                            <a:srgbClr val="000000"/>
                          </a:solidFill>
                          <a:effectLst/>
                        </a:rPr>
                        <a:t>-Phase 2 or 3 protocol changes that significantly affects subject safety, the scope of the investigation, or the scientific quality of the study</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843043"/>
                  </a:ext>
                </a:extLst>
              </a:tr>
              <a:tr h="811948">
                <a:tc>
                  <a:txBody>
                    <a:bodyPr/>
                    <a:lstStyle/>
                    <a:p>
                      <a:pPr marL="0" marR="0" lvl="0" algn="l">
                        <a:lnSpc>
                          <a:spcPct val="107000"/>
                        </a:lnSpc>
                        <a:spcBef>
                          <a:spcPts val="0"/>
                        </a:spcBef>
                        <a:spcAft>
                          <a:spcPts val="0"/>
                        </a:spcAft>
                        <a:buNone/>
                      </a:pPr>
                      <a:r>
                        <a:rPr lang="en-US" sz="1600" b="1" i="0" u="none" strike="noStrike" noProof="0" dirty="0">
                          <a:solidFill>
                            <a:srgbClr val="000000"/>
                          </a:solidFill>
                          <a:effectLst/>
                          <a:latin typeface="Georgia"/>
                        </a:rPr>
                        <a:t>Protocol </a:t>
                      </a:r>
                      <a:r>
                        <a:rPr lang="en-US" sz="1600" b="1" i="0" u="none" strike="noStrike" noProof="0" dirty="0" err="1">
                          <a:solidFill>
                            <a:srgbClr val="000000"/>
                          </a:solidFill>
                          <a:effectLst/>
                          <a:latin typeface="Georgia"/>
                        </a:rPr>
                        <a:t>Amendment:</a:t>
                      </a:r>
                      <a:r>
                        <a:rPr lang="en-US" sz="1600" dirty="0" err="1">
                          <a:solidFill>
                            <a:srgbClr val="000000"/>
                          </a:solidFill>
                          <a:effectLst/>
                        </a:rPr>
                        <a:t>New</a:t>
                      </a:r>
                      <a:r>
                        <a:rPr lang="en-US" sz="1600" dirty="0">
                          <a:solidFill>
                            <a:srgbClr val="000000"/>
                          </a:solidFill>
                          <a:effectLst/>
                        </a:rPr>
                        <a:t> Investigator (or)</a:t>
                      </a:r>
                    </a:p>
                    <a:p>
                      <a:pPr marL="0" marR="0" lvl="0" algn="l">
                        <a:lnSpc>
                          <a:spcPct val="107000"/>
                        </a:lnSpc>
                        <a:spcBef>
                          <a:spcPts val="0"/>
                        </a:spcBef>
                        <a:spcAft>
                          <a:spcPts val="0"/>
                        </a:spcAft>
                        <a:buNone/>
                      </a:pPr>
                      <a:r>
                        <a:rPr lang="en-US" sz="1600" dirty="0">
                          <a:solidFill>
                            <a:srgbClr val="000000"/>
                          </a:solidFill>
                          <a:effectLst/>
                        </a:rPr>
                        <a:t>(Change Investigator)</a:t>
                      </a: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A new investigator is added to a previously submitted protocol.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Within 30 days of the investigator being added.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600" dirty="0">
                          <a:solidFill>
                            <a:srgbClr val="000000"/>
                          </a:solidFill>
                          <a:effectLst/>
                        </a:rPr>
                        <a:t> -When there are multiple submissions of this type, they can be reported in 30 day intervals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4969977"/>
                  </a:ext>
                </a:extLst>
              </a:tr>
            </a:tbl>
          </a:graphicData>
        </a:graphic>
      </p:graphicFrame>
      <p:sp>
        <p:nvSpPr>
          <p:cNvPr id="9" name="TextBox 8"/>
          <p:cNvSpPr txBox="1"/>
          <p:nvPr/>
        </p:nvSpPr>
        <p:spPr>
          <a:xfrm>
            <a:off x="573165" y="5742926"/>
            <a:ext cx="11182175" cy="553998"/>
          </a:xfrm>
          <a:prstGeom prst="rect">
            <a:avLst/>
          </a:prstGeom>
          <a:noFill/>
        </p:spPr>
        <p:txBody>
          <a:bodyPr wrap="square" lIns="91440" tIns="45720" rIns="91440" bIns="45720" rtlCol="0" anchor="t">
            <a:spAutoFit/>
          </a:bodyPr>
          <a:lstStyle/>
          <a:p>
            <a:r>
              <a:rPr lang="en-US" sz="1400" dirty="0">
                <a:solidFill>
                  <a:srgbClr val="000000"/>
                </a:solidFill>
              </a:rPr>
              <a:t>Note: A protocol change intended to eliminate hazard to subjects may be implemented immediately, and  both FDA and IRB are notified.</a:t>
            </a:r>
          </a:p>
          <a:p>
            <a:r>
              <a:rPr lang="en-US" sz="1600" dirty="0">
                <a:solidFill>
                  <a:srgbClr val="0000FF"/>
                </a:solidFill>
                <a:hlinkClick r:id="rId3"/>
              </a:rPr>
              <a:t>https://www.fda.gov/drugs/investigational-new-drug-ind-application/ind-application-reporting-protocol-amendments</a:t>
            </a:r>
            <a:r>
              <a:rPr lang="en-US" sz="1600" dirty="0">
                <a:solidFill>
                  <a:srgbClr val="D11960"/>
                </a:solidFill>
              </a:rPr>
              <a:t> </a:t>
            </a:r>
          </a:p>
        </p:txBody>
      </p:sp>
    </p:spTree>
    <p:extLst>
      <p:ext uri="{BB962C8B-B14F-4D97-AF65-F5344CB8AC3E}">
        <p14:creationId xmlns:p14="http://schemas.microsoft.com/office/powerpoint/2010/main" val="980774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Protocol amendments</a:t>
            </a:r>
          </a:p>
        </p:txBody>
      </p:sp>
      <p:sp>
        <p:nvSpPr>
          <p:cNvPr id="3" name="Content Placeholder 2"/>
          <p:cNvSpPr>
            <a:spLocks noGrp="1"/>
          </p:cNvSpPr>
          <p:nvPr>
            <p:ph idx="1"/>
          </p:nvPr>
        </p:nvSpPr>
        <p:spPr>
          <a:xfrm>
            <a:off x="759019" y="1446494"/>
            <a:ext cx="10691531" cy="4622473"/>
          </a:xfrm>
        </p:spPr>
        <p:txBody>
          <a:bodyPr vert="horz" lIns="91440" tIns="45720" rIns="91440" bIns="45720" rtlCol="0" anchor="t">
            <a:normAutofit fontScale="70000" lnSpcReduction="20000"/>
          </a:bodyPr>
          <a:lstStyle/>
          <a:p>
            <a:pPr>
              <a:lnSpc>
                <a:spcPct val="120000"/>
              </a:lnSpc>
            </a:pPr>
            <a:r>
              <a:rPr lang="en-US" dirty="0">
                <a:solidFill>
                  <a:srgbClr val="000000"/>
                </a:solidFill>
              </a:rPr>
              <a:t>When several submissions of new protocols or protocol changes are anticipated during a short period, the sponsor is encouraged, to the extent feasible, to </a:t>
            </a:r>
            <a:r>
              <a:rPr lang="en-US" b="1" i="1" dirty="0">
                <a:solidFill>
                  <a:srgbClr val="000000"/>
                </a:solidFill>
              </a:rPr>
              <a:t>include these all in a single submission</a:t>
            </a:r>
            <a:r>
              <a:rPr lang="en-US" dirty="0">
                <a:solidFill>
                  <a:srgbClr val="000000"/>
                </a:solidFill>
              </a:rPr>
              <a:t>.</a:t>
            </a:r>
            <a:endParaRPr lang="en-US"/>
          </a:p>
          <a:p>
            <a:pPr>
              <a:lnSpc>
                <a:spcPct val="120000"/>
              </a:lnSpc>
            </a:pPr>
            <a:r>
              <a:rPr lang="en-US" dirty="0">
                <a:solidFill>
                  <a:srgbClr val="000000"/>
                </a:solidFill>
                <a:latin typeface="Georgia"/>
              </a:rPr>
              <a:t>If the sponsor would like the FDA to comment on the submission, this should be requested in the submission, and the specific questions for the FDA should be clearly listed. </a:t>
            </a:r>
          </a:p>
          <a:p>
            <a:pPr>
              <a:lnSpc>
                <a:spcPct val="120000"/>
              </a:lnSpc>
            </a:pPr>
            <a:r>
              <a:rPr lang="en-US" dirty="0">
                <a:solidFill>
                  <a:srgbClr val="000000"/>
                </a:solidFill>
                <a:latin typeface="Georgia"/>
              </a:rPr>
              <a:t>Amendments to the IND that contain new or revised protocols should: </a:t>
            </a:r>
            <a:endParaRPr lang="en-US" dirty="0"/>
          </a:p>
          <a:p>
            <a:pPr lvl="1">
              <a:lnSpc>
                <a:spcPct val="120000"/>
              </a:lnSpc>
            </a:pPr>
            <a:r>
              <a:rPr lang="en-US" dirty="0">
                <a:solidFill>
                  <a:srgbClr val="000000"/>
                </a:solidFill>
              </a:rPr>
              <a:t>Build logically on previous submissions</a:t>
            </a:r>
          </a:p>
          <a:p>
            <a:pPr lvl="1">
              <a:lnSpc>
                <a:spcPct val="120000"/>
              </a:lnSpc>
            </a:pPr>
            <a:r>
              <a:rPr lang="en-US" dirty="0">
                <a:solidFill>
                  <a:srgbClr val="000000"/>
                </a:solidFill>
              </a:rPr>
              <a:t>Be supported by additional information, and the rationale for the changes must be clearly explained</a:t>
            </a:r>
          </a:p>
          <a:p>
            <a:pPr>
              <a:lnSpc>
                <a:spcPct val="120000"/>
              </a:lnSpc>
            </a:pPr>
            <a:r>
              <a:rPr lang="en-US" dirty="0">
                <a:solidFill>
                  <a:srgbClr val="000000"/>
                </a:solidFill>
                <a:latin typeface="Georgia"/>
              </a:rPr>
              <a:t>Changes to existing Protocols or New Protocols under an Existing IND may be implemented provided two conditions are met (in either order):</a:t>
            </a:r>
          </a:p>
          <a:p>
            <a:pPr marL="914400" lvl="1" indent="-457200">
              <a:lnSpc>
                <a:spcPct val="120000"/>
              </a:lnSpc>
              <a:buFont typeface="+mj-lt"/>
              <a:buAutoNum type="arabicPeriod"/>
            </a:pPr>
            <a:r>
              <a:rPr lang="en-US" dirty="0">
                <a:solidFill>
                  <a:srgbClr val="000000"/>
                </a:solidFill>
                <a:latin typeface="Georgia"/>
              </a:rPr>
              <a:t>The sponsor has submitted the protocol or change to FDA for its review; and </a:t>
            </a:r>
            <a:endParaRPr lang="en-US" dirty="0">
              <a:solidFill>
                <a:srgbClr val="000000"/>
              </a:solidFill>
            </a:endParaRPr>
          </a:p>
          <a:p>
            <a:pPr marL="914400" lvl="1" indent="-457200">
              <a:lnSpc>
                <a:spcPct val="120000"/>
              </a:lnSpc>
              <a:buFont typeface="+mj-lt"/>
              <a:buAutoNum type="arabicPeriod"/>
            </a:pPr>
            <a:r>
              <a:rPr lang="en-US" dirty="0">
                <a:solidFill>
                  <a:srgbClr val="000000"/>
                </a:solidFill>
                <a:latin typeface="Georgia"/>
              </a:rPr>
              <a:t>The protocol has been approved by the Institutional Review Board (IRB).</a:t>
            </a:r>
            <a:endParaRPr lang="en-US" sz="100" dirty="0">
              <a:solidFill>
                <a:srgbClr val="000000"/>
              </a:solidFill>
              <a:latin typeface="Georgia"/>
            </a:endParaRPr>
          </a:p>
        </p:txBody>
      </p:sp>
    </p:spTree>
    <p:extLst>
      <p:ext uri="{BB962C8B-B14F-4D97-AF65-F5344CB8AC3E}">
        <p14:creationId xmlns:p14="http://schemas.microsoft.com/office/powerpoint/2010/main" val="424540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Information amendment</a:t>
            </a:r>
          </a:p>
        </p:txBody>
      </p:sp>
      <p:sp>
        <p:nvSpPr>
          <p:cNvPr id="3" name="Content Placeholder 2"/>
          <p:cNvSpPr>
            <a:spLocks noGrp="1"/>
          </p:cNvSpPr>
          <p:nvPr>
            <p:ph idx="1"/>
          </p:nvPr>
        </p:nvSpPr>
        <p:spPr>
          <a:xfrm>
            <a:off x="749726" y="1186299"/>
            <a:ext cx="10691531" cy="4657014"/>
          </a:xfrm>
        </p:spPr>
        <p:txBody>
          <a:bodyPr vert="horz" lIns="91440" tIns="45720" rIns="91440" bIns="45720" rtlCol="0" anchor="t">
            <a:noAutofit/>
          </a:bodyPr>
          <a:lstStyle/>
          <a:p>
            <a:pPr>
              <a:lnSpc>
                <a:spcPct val="120000"/>
              </a:lnSpc>
            </a:pPr>
            <a:r>
              <a:rPr lang="en-US" sz="2400" dirty="0">
                <a:solidFill>
                  <a:srgbClr val="000000"/>
                </a:solidFill>
                <a:latin typeface="Georgia"/>
              </a:rPr>
              <a:t>An information amendment is used to report essential information of the IND that is not within the scope of a protocol amendment, IND safety reports, or annual report. Examples of information requiring an information amendment include:</a:t>
            </a:r>
          </a:p>
          <a:p>
            <a:pPr lvl="1">
              <a:lnSpc>
                <a:spcPct val="120000"/>
              </a:lnSpc>
            </a:pPr>
            <a:r>
              <a:rPr lang="en-US" sz="1800" dirty="0">
                <a:solidFill>
                  <a:srgbClr val="000000"/>
                </a:solidFill>
                <a:latin typeface="Georgia"/>
              </a:rPr>
              <a:t>A report regarding the discontinuance of a clinical investigation</a:t>
            </a:r>
          </a:p>
          <a:p>
            <a:pPr lvl="1">
              <a:lnSpc>
                <a:spcPct val="100000"/>
              </a:lnSpc>
            </a:pPr>
            <a:r>
              <a:rPr lang="en-US" sz="1800" dirty="0">
                <a:solidFill>
                  <a:srgbClr val="000000"/>
                </a:solidFill>
                <a:latin typeface="Georgia"/>
              </a:rPr>
              <a:t>Chemistry, Manufacturing, and Control Information</a:t>
            </a:r>
            <a:endParaRPr lang="en-US" sz="1800"/>
          </a:p>
          <a:p>
            <a:pPr lvl="1">
              <a:lnSpc>
                <a:spcPct val="100000"/>
              </a:lnSpc>
            </a:pPr>
            <a:r>
              <a:rPr lang="en-US" sz="1800" dirty="0">
                <a:solidFill>
                  <a:srgbClr val="000000"/>
                </a:solidFill>
                <a:latin typeface="Georgia"/>
              </a:rPr>
              <a:t>Pharmacology and Toxicology Information</a:t>
            </a:r>
          </a:p>
          <a:p>
            <a:pPr lvl="1">
              <a:lnSpc>
                <a:spcPct val="100000"/>
              </a:lnSpc>
            </a:pPr>
            <a:r>
              <a:rPr lang="en-US" sz="1800" dirty="0">
                <a:solidFill>
                  <a:srgbClr val="000000"/>
                </a:solidFill>
                <a:latin typeface="Georgia"/>
              </a:rPr>
              <a:t>Previous human experience with the investigational drug</a:t>
            </a:r>
          </a:p>
          <a:p>
            <a:pPr lvl="1">
              <a:lnSpc>
                <a:spcPct val="100000"/>
              </a:lnSpc>
            </a:pPr>
            <a:r>
              <a:rPr lang="en-US" sz="1800" dirty="0">
                <a:solidFill>
                  <a:srgbClr val="000000"/>
                </a:solidFill>
                <a:latin typeface="Georgia"/>
              </a:rPr>
              <a:t>FDA Form 1572: Investigator Agreement (Changes other than New Investigator)</a:t>
            </a:r>
          </a:p>
          <a:p>
            <a:pPr lvl="1">
              <a:lnSpc>
                <a:spcPct val="100000"/>
              </a:lnSpc>
            </a:pPr>
            <a:r>
              <a:rPr lang="en-US" sz="1800" dirty="0">
                <a:solidFill>
                  <a:srgbClr val="000000"/>
                </a:solidFill>
                <a:latin typeface="Georgia"/>
              </a:rPr>
              <a:t>Additional information or changes related to the safety of the study or product</a:t>
            </a:r>
          </a:p>
          <a:p>
            <a:pPr>
              <a:lnSpc>
                <a:spcPct val="120000"/>
              </a:lnSpc>
            </a:pPr>
            <a:r>
              <a:rPr lang="en-US" sz="2000" dirty="0">
                <a:solidFill>
                  <a:srgbClr val="000000"/>
                </a:solidFill>
                <a:latin typeface="Georgia"/>
              </a:rPr>
              <a:t>IND Amendments should be submitted as necessary but not more than every 30 days.</a:t>
            </a:r>
          </a:p>
          <a:p>
            <a:pPr>
              <a:lnSpc>
                <a:spcPct val="120000"/>
              </a:lnSpc>
            </a:pPr>
            <a:endParaRPr lang="en-US" sz="8800" dirty="0">
              <a:solidFill>
                <a:srgbClr val="000000"/>
              </a:solidFill>
            </a:endParaRPr>
          </a:p>
        </p:txBody>
      </p:sp>
      <p:sp>
        <p:nvSpPr>
          <p:cNvPr id="4" name="TextBox 3"/>
          <p:cNvSpPr txBox="1"/>
          <p:nvPr/>
        </p:nvSpPr>
        <p:spPr>
          <a:xfrm>
            <a:off x="759019" y="5744063"/>
            <a:ext cx="8670730" cy="584775"/>
          </a:xfrm>
          <a:prstGeom prst="rect">
            <a:avLst/>
          </a:prstGeom>
          <a:noFill/>
        </p:spPr>
        <p:txBody>
          <a:bodyPr wrap="square" lIns="91440" tIns="45720" rIns="91440" bIns="45720" rtlCol="0" anchor="t">
            <a:spAutoFit/>
          </a:bodyPr>
          <a:lstStyle/>
          <a:p>
            <a:r>
              <a:rPr lang="en-US" sz="1600" dirty="0">
                <a:solidFill>
                  <a:srgbClr val="000000"/>
                </a:solidFill>
              </a:rPr>
              <a:t>For additional information about ‘Information Amendments’, specifically related to changes to the CMC section or the Pharmacology and Toxicology Section, please see supplement. </a:t>
            </a:r>
          </a:p>
        </p:txBody>
      </p:sp>
    </p:spTree>
    <p:extLst>
      <p:ext uri="{BB962C8B-B14F-4D97-AF65-F5344CB8AC3E}">
        <p14:creationId xmlns:p14="http://schemas.microsoft.com/office/powerpoint/2010/main" val="83837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7" y="311273"/>
            <a:ext cx="10691531" cy="1004962"/>
          </a:xfrm>
        </p:spPr>
        <p:txBody>
          <a:bodyPr/>
          <a:lstStyle/>
          <a:p>
            <a:pPr algn="ctr"/>
            <a:r>
              <a:rPr lang="en-US" dirty="0"/>
              <a:t>Overview</a:t>
            </a:r>
          </a:p>
        </p:txBody>
      </p:sp>
      <p:sp>
        <p:nvSpPr>
          <p:cNvPr id="3" name="Content Placeholder 2"/>
          <p:cNvSpPr>
            <a:spLocks noGrp="1"/>
          </p:cNvSpPr>
          <p:nvPr>
            <p:ph idx="4294967295"/>
          </p:nvPr>
        </p:nvSpPr>
        <p:spPr>
          <a:xfrm>
            <a:off x="759018" y="1480457"/>
            <a:ext cx="10691531" cy="4839605"/>
          </a:xfrm>
        </p:spPr>
        <p:txBody>
          <a:bodyPr>
            <a:normAutofit/>
          </a:bodyPr>
          <a:lstStyle/>
          <a:p>
            <a:pPr>
              <a:spcAft>
                <a:spcPts val="400"/>
              </a:spcAft>
            </a:pPr>
            <a:r>
              <a:rPr lang="en-US" dirty="0">
                <a:solidFill>
                  <a:srgbClr val="000000"/>
                </a:solidFill>
              </a:rPr>
              <a:t>Sponsor Regulatory Obligations </a:t>
            </a:r>
          </a:p>
          <a:p>
            <a:pPr>
              <a:spcAft>
                <a:spcPts val="400"/>
              </a:spcAft>
            </a:pPr>
            <a:r>
              <a:rPr lang="en-US" dirty="0">
                <a:solidFill>
                  <a:srgbClr val="000000"/>
                </a:solidFill>
              </a:rPr>
              <a:t>Investigator Regulatory Obligations</a:t>
            </a:r>
          </a:p>
          <a:p>
            <a:pPr>
              <a:spcAft>
                <a:spcPts val="400"/>
              </a:spcAft>
            </a:pPr>
            <a:r>
              <a:rPr lang="en-US" dirty="0">
                <a:solidFill>
                  <a:srgbClr val="000000"/>
                </a:solidFill>
              </a:rPr>
              <a:t>Overlapping Regulatory Obligations of Sponsors and Investigators</a:t>
            </a:r>
          </a:p>
          <a:p>
            <a:pPr>
              <a:spcAft>
                <a:spcPts val="400"/>
              </a:spcAft>
            </a:pPr>
            <a:r>
              <a:rPr lang="en-US" dirty="0">
                <a:solidFill>
                  <a:srgbClr val="000000"/>
                </a:solidFill>
              </a:rPr>
              <a:t>Summary: Required Reporting Documents</a:t>
            </a:r>
            <a:endParaRPr lang="en-US" sz="1000" dirty="0"/>
          </a:p>
          <a:p>
            <a:endParaRPr lang="en-US" i="1" dirty="0"/>
          </a:p>
        </p:txBody>
      </p:sp>
    </p:spTree>
    <p:extLst>
      <p:ext uri="{BB962C8B-B14F-4D97-AF65-F5344CB8AC3E}">
        <p14:creationId xmlns:p14="http://schemas.microsoft.com/office/powerpoint/2010/main" val="69032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20</a:t>
            </a:fld>
            <a:endParaRPr lang="en-US" dirty="0"/>
          </a:p>
        </p:txBody>
      </p:sp>
      <p:sp>
        <p:nvSpPr>
          <p:cNvPr id="3" name="Title 2"/>
          <p:cNvSpPr>
            <a:spLocks noGrp="1"/>
          </p:cNvSpPr>
          <p:nvPr>
            <p:ph type="title"/>
          </p:nvPr>
        </p:nvSpPr>
        <p:spPr>
          <a:xfrm>
            <a:off x="763739" y="512443"/>
            <a:ext cx="10689914" cy="1701476"/>
          </a:xfrm>
        </p:spPr>
        <p:txBody>
          <a:bodyPr/>
          <a:lstStyle/>
          <a:p>
            <a:pPr algn="ctr"/>
            <a:r>
              <a:rPr lang="en-US" dirty="0">
                <a:latin typeface="Arial"/>
                <a:cs typeface="Arial"/>
              </a:rPr>
              <a:t>MAINTAIN THE IND:</a:t>
            </a:r>
            <a:br>
              <a:rPr lang="en-US" dirty="0">
                <a:latin typeface="Arial"/>
                <a:cs typeface="Arial"/>
              </a:rPr>
            </a:br>
            <a:r>
              <a:rPr lang="en-US" dirty="0">
                <a:latin typeface="Arial"/>
                <a:cs typeface="Arial"/>
              </a:rPr>
              <a:t>REPORTING</a:t>
            </a:r>
            <a:br>
              <a:rPr lang="en-US" dirty="0">
                <a:latin typeface="Arial"/>
                <a:cs typeface="Arial"/>
              </a:rPr>
            </a:br>
            <a:r>
              <a:rPr lang="en-US" dirty="0">
                <a:latin typeface="Arial"/>
                <a:cs typeface="Arial"/>
              </a:rPr>
              <a:t>Ind safety reporting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9563" y="3192035"/>
            <a:ext cx="3399147" cy="22665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5592" y="3312591"/>
            <a:ext cx="3030279" cy="2025438"/>
          </a:xfrm>
          <a:prstGeom prst="rect">
            <a:avLst/>
          </a:prstGeom>
        </p:spPr>
      </p:pic>
    </p:spTree>
    <p:extLst>
      <p:ext uri="{BB962C8B-B14F-4D97-AF65-F5344CB8AC3E}">
        <p14:creationId xmlns:p14="http://schemas.microsoft.com/office/powerpoint/2010/main" val="3810006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 Safety Reporting</a:t>
            </a:r>
          </a:p>
        </p:txBody>
      </p:sp>
      <p:sp>
        <p:nvSpPr>
          <p:cNvPr id="3" name="Content Placeholder 2"/>
          <p:cNvSpPr>
            <a:spLocks noGrp="1"/>
          </p:cNvSpPr>
          <p:nvPr>
            <p:ph idx="1"/>
          </p:nvPr>
        </p:nvSpPr>
        <p:spPr>
          <a:xfrm>
            <a:off x="653143" y="1548714"/>
            <a:ext cx="10797407" cy="4634372"/>
          </a:xfrm>
        </p:spPr>
        <p:txBody>
          <a:bodyPr>
            <a:normAutofit fontScale="25000" lnSpcReduction="20000"/>
          </a:bodyPr>
          <a:lstStyle/>
          <a:p>
            <a:pPr>
              <a:lnSpc>
                <a:spcPct val="110000"/>
              </a:lnSpc>
            </a:pPr>
            <a:r>
              <a:rPr lang="en-US" sz="8000" dirty="0">
                <a:solidFill>
                  <a:srgbClr val="000000"/>
                </a:solidFill>
              </a:rPr>
              <a:t>It is the Sponsor’s responsibility to review all information relevant to the safety of the study drug, which can be obtained from the manufacturer, from publications, from FDA drug alerts, from foreign or domestic sources, or from other investigations including animal studies. </a:t>
            </a:r>
          </a:p>
          <a:p>
            <a:pPr>
              <a:lnSpc>
                <a:spcPct val="110000"/>
              </a:lnSpc>
            </a:pPr>
            <a:r>
              <a:rPr lang="en-US" sz="8000" dirty="0">
                <a:solidFill>
                  <a:srgbClr val="000000"/>
                </a:solidFill>
              </a:rPr>
              <a:t>The sponsor is required to submit IND safety reports for suspected adverse events/reactions that are observed in the clinical study, at domestic or foreign study sites. </a:t>
            </a:r>
          </a:p>
          <a:p>
            <a:pPr>
              <a:lnSpc>
                <a:spcPct val="120000"/>
              </a:lnSpc>
            </a:pPr>
            <a:r>
              <a:rPr lang="en-US" sz="8000" dirty="0">
                <a:solidFill>
                  <a:srgbClr val="000000"/>
                </a:solidFill>
              </a:rPr>
              <a:t>What needs to be reported?</a:t>
            </a:r>
          </a:p>
          <a:p>
            <a:pPr lvl="1">
              <a:lnSpc>
                <a:spcPct val="120000"/>
              </a:lnSpc>
            </a:pPr>
            <a:r>
              <a:rPr lang="en-US" sz="8000" dirty="0">
                <a:solidFill>
                  <a:srgbClr val="000000"/>
                </a:solidFill>
              </a:rPr>
              <a:t>Unexpected fatal or life-threatening suspected adverse reaction reports </a:t>
            </a:r>
          </a:p>
          <a:p>
            <a:pPr lvl="1">
              <a:lnSpc>
                <a:spcPct val="120000"/>
              </a:lnSpc>
            </a:pPr>
            <a:r>
              <a:rPr lang="en-US" sz="8000" dirty="0">
                <a:solidFill>
                  <a:srgbClr val="000000"/>
                </a:solidFill>
              </a:rPr>
              <a:t>Unexpected and serious suspected adverse reaction </a:t>
            </a:r>
          </a:p>
          <a:p>
            <a:pPr lvl="1">
              <a:lnSpc>
                <a:spcPct val="120000"/>
              </a:lnSpc>
            </a:pPr>
            <a:r>
              <a:rPr lang="en-US" sz="8000" dirty="0">
                <a:solidFill>
                  <a:srgbClr val="000000"/>
                </a:solidFill>
              </a:rPr>
              <a:t>Increased rate of occurrence of serious suspected adverse reactions</a:t>
            </a:r>
          </a:p>
          <a:p>
            <a:pPr lvl="1">
              <a:lnSpc>
                <a:spcPct val="120000"/>
              </a:lnSpc>
            </a:pPr>
            <a:r>
              <a:rPr lang="en-US" sz="8000" dirty="0">
                <a:solidFill>
                  <a:srgbClr val="000000"/>
                </a:solidFill>
              </a:rPr>
              <a:t>Findings from other studies, animal, and in-vitro testing that suggest a significant risk in humans exposed to the drug</a:t>
            </a:r>
            <a:endParaRPr lang="en-US" sz="8000" b="1" dirty="0">
              <a:solidFill>
                <a:srgbClr val="000000"/>
              </a:solidFill>
            </a:endParaRPr>
          </a:p>
          <a:p>
            <a:pPr marL="457200" lvl="1" indent="0">
              <a:lnSpc>
                <a:spcPct val="120000"/>
              </a:lnSpc>
              <a:buNone/>
            </a:pPr>
            <a:endParaRPr lang="en-US" sz="7200" dirty="0">
              <a:solidFill>
                <a:srgbClr val="000000"/>
              </a:solidFill>
            </a:endParaRPr>
          </a:p>
        </p:txBody>
      </p:sp>
    </p:spTree>
    <p:extLst>
      <p:ext uri="{BB962C8B-B14F-4D97-AF65-F5344CB8AC3E}">
        <p14:creationId xmlns:p14="http://schemas.microsoft.com/office/powerpoint/2010/main" val="1913317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Definitions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99627384"/>
              </p:ext>
            </p:extLst>
          </p:nvPr>
        </p:nvGraphicFramePr>
        <p:xfrm>
          <a:off x="768096" y="1301578"/>
          <a:ext cx="10682454" cy="4611541"/>
        </p:xfrm>
        <a:graphic>
          <a:graphicData uri="http://schemas.openxmlformats.org/drawingml/2006/table">
            <a:tbl>
              <a:tblPr firstRow="1" firstCol="1" bandRow="1">
                <a:tableStyleId>{5C22544A-7EE6-4342-B048-85BDC9FD1C3A}</a:tableStyleId>
              </a:tblPr>
              <a:tblGrid>
                <a:gridCol w="5336688">
                  <a:extLst>
                    <a:ext uri="{9D8B030D-6E8A-4147-A177-3AD203B41FA5}">
                      <a16:colId xmlns:a16="http://schemas.microsoft.com/office/drawing/2014/main" val="673682651"/>
                    </a:ext>
                  </a:extLst>
                </a:gridCol>
                <a:gridCol w="5345766">
                  <a:extLst>
                    <a:ext uri="{9D8B030D-6E8A-4147-A177-3AD203B41FA5}">
                      <a16:colId xmlns:a16="http://schemas.microsoft.com/office/drawing/2014/main" val="3814950275"/>
                    </a:ext>
                  </a:extLst>
                </a:gridCol>
              </a:tblGrid>
              <a:tr h="271261">
                <a:tc>
                  <a:txBody>
                    <a:bodyPr/>
                    <a:lstStyle/>
                    <a:p>
                      <a:pPr marL="0" marR="0">
                        <a:lnSpc>
                          <a:spcPct val="107000"/>
                        </a:lnSpc>
                        <a:spcBef>
                          <a:spcPts val="0"/>
                        </a:spcBef>
                        <a:spcAft>
                          <a:spcPts val="0"/>
                        </a:spcAft>
                      </a:pPr>
                      <a:r>
                        <a:rPr lang="en-US" sz="1600" dirty="0">
                          <a:solidFill>
                            <a:srgbClr val="000000"/>
                          </a:solidFill>
                          <a:effectLst/>
                        </a:rPr>
                        <a:t>Term</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000000"/>
                          </a:solidFill>
                          <a:effectLst/>
                        </a:rPr>
                        <a:t>Definition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398305"/>
                  </a:ext>
                </a:extLst>
              </a:tr>
              <a:tr h="842272">
                <a:tc>
                  <a:txBody>
                    <a:bodyPr/>
                    <a:lstStyle/>
                    <a:p>
                      <a:pPr marL="0" marR="0">
                        <a:lnSpc>
                          <a:spcPct val="107000"/>
                        </a:lnSpc>
                        <a:spcBef>
                          <a:spcPts val="0"/>
                        </a:spcBef>
                        <a:spcAft>
                          <a:spcPts val="0"/>
                        </a:spcAft>
                      </a:pPr>
                      <a:r>
                        <a:rPr lang="en-US" sz="1600" dirty="0">
                          <a:solidFill>
                            <a:srgbClr val="000000"/>
                          </a:solidFill>
                          <a:effectLst/>
                        </a:rPr>
                        <a:t>Adverse Event (AE)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Any untoward medical occurrence associated with the use of a drug in humans, whether or not considered drug related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961133"/>
                  </a:ext>
                </a:extLst>
              </a:tr>
              <a:tr h="1413282">
                <a:tc>
                  <a:txBody>
                    <a:bodyPr/>
                    <a:lstStyle/>
                    <a:p>
                      <a:pPr marL="0" marR="0">
                        <a:lnSpc>
                          <a:spcPct val="107000"/>
                        </a:lnSpc>
                        <a:spcBef>
                          <a:spcPts val="0"/>
                        </a:spcBef>
                        <a:spcAft>
                          <a:spcPts val="0"/>
                        </a:spcAft>
                      </a:pPr>
                      <a:r>
                        <a:rPr lang="en-US" sz="1600" dirty="0">
                          <a:solidFill>
                            <a:srgbClr val="000000"/>
                          </a:solidFill>
                          <a:effectLst/>
                        </a:rPr>
                        <a:t>Suspected Adverse Reaction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When there is a reasonable possibility that the drug caused the adverse event. </a:t>
                      </a:r>
                    </a:p>
                    <a:p>
                      <a:pPr marL="0" marR="0">
                        <a:lnSpc>
                          <a:spcPct val="107000"/>
                        </a:lnSpc>
                        <a:spcBef>
                          <a:spcPts val="0"/>
                        </a:spcBef>
                        <a:spcAft>
                          <a:spcPts val="0"/>
                        </a:spcAft>
                      </a:pPr>
                      <a:r>
                        <a:rPr lang="en-US" sz="1600" dirty="0">
                          <a:solidFill>
                            <a:srgbClr val="000000"/>
                          </a:solidFill>
                          <a:effectLst/>
                        </a:rPr>
                        <a:t>"Reasonable possibility" means there is evidence to suggest a causal relationship between the drug and the adverse event</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643549"/>
                  </a:ext>
                </a:extLst>
              </a:tr>
              <a:tr h="2084726">
                <a:tc>
                  <a:txBody>
                    <a:bodyPr/>
                    <a:lstStyle/>
                    <a:p>
                      <a:pPr marL="0" marR="0">
                        <a:lnSpc>
                          <a:spcPct val="107000"/>
                        </a:lnSpc>
                        <a:spcBef>
                          <a:spcPts val="0"/>
                        </a:spcBef>
                        <a:spcAft>
                          <a:spcPts val="0"/>
                        </a:spcAft>
                      </a:pPr>
                      <a:r>
                        <a:rPr lang="en-US" sz="1600">
                          <a:solidFill>
                            <a:srgbClr val="000000"/>
                          </a:solidFill>
                          <a:effectLst/>
                        </a:rPr>
                        <a:t>Life-threatening adverse event or Life-threatening suspected adverse reaction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An adverse event or suspected adverse reaction is considered "life-threatening" if, in the view of either the investigator or sponsor, its occurrence places the patient or subject at immediate risk of death. It is not an adverse event or suspected adverse reaction that, had it occurred in a more severe form, might have caused death.</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926203"/>
                  </a:ext>
                </a:extLst>
              </a:tr>
            </a:tbl>
          </a:graphicData>
        </a:graphic>
      </p:graphicFrame>
    </p:spTree>
    <p:extLst>
      <p:ext uri="{BB962C8B-B14F-4D97-AF65-F5344CB8AC3E}">
        <p14:creationId xmlns:p14="http://schemas.microsoft.com/office/powerpoint/2010/main" val="391951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Definitions (continued)</a:t>
            </a:r>
          </a:p>
        </p:txBody>
      </p:sp>
      <p:graphicFrame>
        <p:nvGraphicFramePr>
          <p:cNvPr id="6" name="Table 5"/>
          <p:cNvGraphicFramePr>
            <a:graphicFrameLocks noGrp="1"/>
          </p:cNvGraphicFramePr>
          <p:nvPr>
            <p:extLst>
              <p:ext uri="{D42A27DB-BD31-4B8C-83A1-F6EECF244321}">
                <p14:modId xmlns:p14="http://schemas.microsoft.com/office/powerpoint/2010/main" val="882461430"/>
              </p:ext>
            </p:extLst>
          </p:nvPr>
        </p:nvGraphicFramePr>
        <p:xfrm>
          <a:off x="576145" y="1040780"/>
          <a:ext cx="11097726" cy="5186093"/>
        </p:xfrm>
        <a:graphic>
          <a:graphicData uri="http://schemas.openxmlformats.org/drawingml/2006/table">
            <a:tbl>
              <a:tblPr firstRow="1" firstCol="1" bandRow="1">
                <a:tableStyleId>{5C22544A-7EE6-4342-B048-85BDC9FD1C3A}</a:tableStyleId>
              </a:tblPr>
              <a:tblGrid>
                <a:gridCol w="2586806">
                  <a:extLst>
                    <a:ext uri="{9D8B030D-6E8A-4147-A177-3AD203B41FA5}">
                      <a16:colId xmlns:a16="http://schemas.microsoft.com/office/drawing/2014/main" val="3955401237"/>
                    </a:ext>
                  </a:extLst>
                </a:gridCol>
                <a:gridCol w="8510920">
                  <a:extLst>
                    <a:ext uri="{9D8B030D-6E8A-4147-A177-3AD203B41FA5}">
                      <a16:colId xmlns:a16="http://schemas.microsoft.com/office/drawing/2014/main" val="3682443423"/>
                    </a:ext>
                  </a:extLst>
                </a:gridCol>
              </a:tblGrid>
              <a:tr h="254619">
                <a:tc>
                  <a:txBody>
                    <a:bodyPr/>
                    <a:lstStyle/>
                    <a:p>
                      <a:pPr marL="0" marR="0">
                        <a:lnSpc>
                          <a:spcPct val="107000"/>
                        </a:lnSpc>
                        <a:spcBef>
                          <a:spcPts val="0"/>
                        </a:spcBef>
                        <a:spcAft>
                          <a:spcPts val="0"/>
                        </a:spcAft>
                      </a:pPr>
                      <a:r>
                        <a:rPr lang="en-US" sz="1600" dirty="0">
                          <a:solidFill>
                            <a:srgbClr val="000000"/>
                          </a:solidFill>
                          <a:effectLst/>
                          <a:latin typeface="+mn-lt"/>
                          <a:ea typeface="+mn-ea"/>
                          <a:cs typeface="+mn-cs"/>
                        </a:rPr>
                        <a:t>Term</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marL="0" marR="0">
                        <a:lnSpc>
                          <a:spcPct val="107000"/>
                        </a:lnSpc>
                        <a:spcBef>
                          <a:spcPts val="0"/>
                        </a:spcBef>
                        <a:spcAft>
                          <a:spcPts val="0"/>
                        </a:spcAft>
                      </a:pPr>
                      <a:r>
                        <a:rPr lang="en-US" sz="1600" dirty="0">
                          <a:solidFill>
                            <a:srgbClr val="000000"/>
                          </a:solidFill>
                          <a:effectLst/>
                        </a:rPr>
                        <a:t>Definition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3090821502"/>
                  </a:ext>
                </a:extLst>
              </a:tr>
              <a:tr h="3055434">
                <a:tc>
                  <a:txBody>
                    <a:bodyPr/>
                    <a:lstStyle/>
                    <a:p>
                      <a:pPr marL="0" marR="0">
                        <a:lnSpc>
                          <a:spcPct val="107000"/>
                        </a:lnSpc>
                        <a:spcBef>
                          <a:spcPts val="0"/>
                        </a:spcBef>
                        <a:spcAft>
                          <a:spcPts val="0"/>
                        </a:spcAft>
                      </a:pPr>
                      <a:r>
                        <a:rPr lang="en-US" sz="1600" dirty="0">
                          <a:solidFill>
                            <a:srgbClr val="000000"/>
                          </a:solidFill>
                          <a:effectLst/>
                        </a:rPr>
                        <a:t>Serious adverse event* or serious suspected adverse reaction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marL="0" marR="0">
                        <a:lnSpc>
                          <a:spcPct val="107000"/>
                        </a:lnSpc>
                        <a:spcBef>
                          <a:spcPts val="0"/>
                        </a:spcBef>
                        <a:spcAft>
                          <a:spcPts val="0"/>
                        </a:spcAft>
                      </a:pPr>
                      <a:r>
                        <a:rPr lang="en-US" sz="1600" dirty="0">
                          <a:solidFill>
                            <a:srgbClr val="000000"/>
                          </a:solidFill>
                          <a:effectLst/>
                        </a:rPr>
                        <a:t>An adverse event or suspected adverse reaction is considered "serious" if, in the view of either the investigator or sponsor, it results in any of the following outcomes:</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Death, </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a life-threatening adverse event, </a:t>
                      </a:r>
                      <a:endParaRPr lang="en-US"/>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inpatient hospitalization or prolongation of existing hospitalization, </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a persistent or significant incapacity or substantial disruption of the ability to conduct normal life functions, </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or a congenital anomaly/birth defect. </a:t>
                      </a: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000000"/>
                          </a:solidFill>
                          <a:effectLst/>
                        </a:rPr>
                        <a:t>Important medical events that may not result in death, be life-threatening, or require hospitalization may be considered serious when, based upon appropriate medical judgment, they may jeopardize the patient or subject and may require medical or surgical intervention to prevent one of the outcomes listed in this definition.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solidFill>
                      <a:schemeClr val="bg1"/>
                    </a:solidFill>
                  </a:tcPr>
                </a:tc>
                <a:extLst>
                  <a:ext uri="{0D108BD9-81ED-4DB2-BD59-A6C34878D82A}">
                    <a16:rowId xmlns:a16="http://schemas.microsoft.com/office/drawing/2014/main" val="518712323"/>
                  </a:ext>
                </a:extLst>
              </a:tr>
              <a:tr h="1782336">
                <a:tc>
                  <a:txBody>
                    <a:bodyPr/>
                    <a:lstStyle/>
                    <a:p>
                      <a:pPr marL="0" marR="0">
                        <a:lnSpc>
                          <a:spcPct val="107000"/>
                        </a:lnSpc>
                        <a:spcBef>
                          <a:spcPts val="0"/>
                        </a:spcBef>
                        <a:spcAft>
                          <a:spcPts val="0"/>
                        </a:spcAft>
                      </a:pPr>
                      <a:r>
                        <a:rPr lang="en-US" sz="1600" dirty="0">
                          <a:solidFill>
                            <a:srgbClr val="000000"/>
                          </a:solidFill>
                          <a:effectLst/>
                        </a:rPr>
                        <a:t>Unexpected adverse event or unexpected suspected adverse reaction.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tc>
                  <a:txBody>
                    <a:bodyPr/>
                    <a:lstStyle/>
                    <a:p>
                      <a:pPr marL="0" marR="0">
                        <a:lnSpc>
                          <a:spcPct val="107000"/>
                        </a:lnSpc>
                        <a:spcBef>
                          <a:spcPts val="0"/>
                        </a:spcBef>
                        <a:spcAft>
                          <a:spcPts val="0"/>
                        </a:spcAft>
                      </a:pPr>
                      <a:r>
                        <a:rPr lang="en-US" sz="1600" dirty="0">
                          <a:solidFill>
                            <a:srgbClr val="000000"/>
                          </a:solidFill>
                          <a:effectLst/>
                        </a:rPr>
                        <a:t>An adverse event or suspected adverse reaction is considered "unexpected" if:</a:t>
                      </a:r>
                    </a:p>
                    <a:p>
                      <a:pPr marL="742950" marR="0" lvl="1" indent="-285750">
                        <a:lnSpc>
                          <a:spcPct val="107000"/>
                        </a:lnSpc>
                        <a:spcBef>
                          <a:spcPts val="0"/>
                        </a:spcBef>
                        <a:spcAft>
                          <a:spcPts val="0"/>
                        </a:spcAft>
                        <a:buFont typeface="Arial" panose="020B0604020202020204" pitchFamily="34" charset="0"/>
                        <a:buChar char="•"/>
                      </a:pPr>
                      <a:r>
                        <a:rPr lang="en-US" sz="1600" dirty="0">
                          <a:solidFill>
                            <a:srgbClr val="000000"/>
                          </a:solidFill>
                          <a:effectLst/>
                        </a:rPr>
                        <a:t>It is not listed in the study documents (protocol, IB, consent, </a:t>
                      </a:r>
                      <a:r>
                        <a:rPr lang="en-US" sz="1600" dirty="0" err="1">
                          <a:solidFill>
                            <a:srgbClr val="000000"/>
                          </a:solidFill>
                          <a:effectLst/>
                        </a:rPr>
                        <a:t>etc</a:t>
                      </a:r>
                      <a:r>
                        <a:rPr lang="en-US" sz="1600" dirty="0">
                          <a:solidFill>
                            <a:srgbClr val="000000"/>
                          </a:solidFill>
                          <a:effectLst/>
                        </a:rPr>
                        <a:t>) or is not listed at the specificity or severity (or frequency) that has been observed; </a:t>
                      </a:r>
                    </a:p>
                    <a:p>
                      <a:pPr marL="742950" marR="0" lvl="1" indent="-285750">
                        <a:lnSpc>
                          <a:spcPct val="107000"/>
                        </a:lnSpc>
                        <a:spcBef>
                          <a:spcPts val="0"/>
                        </a:spcBef>
                        <a:spcAft>
                          <a:spcPts val="0"/>
                        </a:spcAft>
                        <a:buFont typeface="Arial" panose="020B0604020202020204" pitchFamily="34" charset="0"/>
                        <a:buChar char="•"/>
                        <a:tabLst>
                          <a:tab pos="457200" algn="l"/>
                        </a:tabLst>
                      </a:pPr>
                      <a:r>
                        <a:rPr lang="en-US" sz="1600" dirty="0">
                          <a:solidFill>
                            <a:srgbClr val="000000"/>
                          </a:solidFill>
                          <a:effectLst/>
                        </a:rPr>
                        <a:t>"Unexpected," also refers to adverse events or suspected adverse reactions that are mentioned in the investigator’s brochure as occurring with a class of drugs or as anticipated from the pharmacological properties of the drug, but are not specifically mentioned as occurring with the particular drug under investigation.</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960" marR="44960" marT="0" marB="0"/>
                </a:tc>
                <a:extLst>
                  <a:ext uri="{0D108BD9-81ED-4DB2-BD59-A6C34878D82A}">
                    <a16:rowId xmlns:a16="http://schemas.microsoft.com/office/drawing/2014/main" val="743417447"/>
                  </a:ext>
                </a:extLst>
              </a:tr>
            </a:tbl>
          </a:graphicData>
        </a:graphic>
      </p:graphicFrame>
      <p:sp>
        <p:nvSpPr>
          <p:cNvPr id="10" name="TextBox 9"/>
          <p:cNvSpPr txBox="1"/>
          <p:nvPr/>
        </p:nvSpPr>
        <p:spPr>
          <a:xfrm>
            <a:off x="770997" y="6412992"/>
            <a:ext cx="7234022" cy="307777"/>
          </a:xfrm>
          <a:prstGeom prst="rect">
            <a:avLst/>
          </a:prstGeom>
          <a:noFill/>
        </p:spPr>
        <p:txBody>
          <a:bodyPr wrap="square" lIns="91440" tIns="45720" rIns="91440" bIns="45720" rtlCol="0" anchor="t">
            <a:spAutoFit/>
          </a:bodyPr>
          <a:lstStyle/>
          <a:p>
            <a:r>
              <a:rPr lang="en-US" sz="1400" dirty="0">
                <a:solidFill>
                  <a:srgbClr val="000000"/>
                </a:solidFill>
              </a:rPr>
              <a:t>Protocol may include differing definitions of serious adverse event (look first at protocol)*</a:t>
            </a:r>
          </a:p>
        </p:txBody>
      </p:sp>
    </p:spTree>
    <p:extLst>
      <p:ext uri="{BB962C8B-B14F-4D97-AF65-F5344CB8AC3E}">
        <p14:creationId xmlns:p14="http://schemas.microsoft.com/office/powerpoint/2010/main" val="3300942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Sponsor Review of safety information</a:t>
            </a:r>
          </a:p>
        </p:txBody>
      </p:sp>
      <p:sp>
        <p:nvSpPr>
          <p:cNvPr id="3" name="Content Placeholder 2"/>
          <p:cNvSpPr>
            <a:spLocks noGrp="1"/>
          </p:cNvSpPr>
          <p:nvPr>
            <p:ph idx="1"/>
          </p:nvPr>
        </p:nvSpPr>
        <p:spPr>
          <a:xfrm>
            <a:off x="638629" y="1548714"/>
            <a:ext cx="10811921" cy="4997229"/>
          </a:xfrm>
        </p:spPr>
        <p:txBody>
          <a:bodyPr>
            <a:normAutofit fontScale="85000" lnSpcReduction="20000"/>
          </a:bodyPr>
          <a:lstStyle/>
          <a:p>
            <a:pPr marL="0" indent="0">
              <a:lnSpc>
                <a:spcPct val="110000"/>
              </a:lnSpc>
              <a:buNone/>
            </a:pPr>
            <a:r>
              <a:rPr lang="en-US" dirty="0">
                <a:solidFill>
                  <a:srgbClr val="000000"/>
                </a:solidFill>
              </a:rPr>
              <a:t>The sponsor must promptly review all information:</a:t>
            </a:r>
          </a:p>
          <a:p>
            <a:pPr>
              <a:lnSpc>
                <a:spcPct val="110000"/>
              </a:lnSpc>
            </a:pPr>
            <a:r>
              <a:rPr lang="en-US" dirty="0">
                <a:solidFill>
                  <a:srgbClr val="000000"/>
                </a:solidFill>
              </a:rPr>
              <a:t>Relevant to the safety of the drug obtained from investigations</a:t>
            </a:r>
          </a:p>
          <a:p>
            <a:pPr>
              <a:lnSpc>
                <a:spcPct val="110000"/>
              </a:lnSpc>
            </a:pPr>
            <a:r>
              <a:rPr lang="en-US" dirty="0">
                <a:solidFill>
                  <a:srgbClr val="000000"/>
                </a:solidFill>
              </a:rPr>
              <a:t>Received by the sponsor from foreign or domestic sources, including: </a:t>
            </a:r>
          </a:p>
          <a:p>
            <a:pPr lvl="1">
              <a:lnSpc>
                <a:spcPct val="110000"/>
              </a:lnSpc>
            </a:pPr>
            <a:r>
              <a:rPr lang="en-US" dirty="0">
                <a:solidFill>
                  <a:srgbClr val="000000"/>
                </a:solidFill>
              </a:rPr>
              <a:t>Information derived from any clinical or epidemiological investigations, </a:t>
            </a:r>
          </a:p>
          <a:p>
            <a:pPr lvl="1">
              <a:lnSpc>
                <a:spcPct val="110000"/>
              </a:lnSpc>
            </a:pPr>
            <a:r>
              <a:rPr lang="en-US" dirty="0">
                <a:solidFill>
                  <a:srgbClr val="000000"/>
                </a:solidFill>
              </a:rPr>
              <a:t>Animal or in vitro studies, </a:t>
            </a:r>
          </a:p>
          <a:p>
            <a:pPr lvl="1">
              <a:lnSpc>
                <a:spcPct val="110000"/>
              </a:lnSpc>
            </a:pPr>
            <a:r>
              <a:rPr lang="en-US" dirty="0">
                <a:solidFill>
                  <a:srgbClr val="000000"/>
                </a:solidFill>
              </a:rPr>
              <a:t>Reports in the scientific literature, </a:t>
            </a:r>
          </a:p>
          <a:p>
            <a:pPr lvl="1">
              <a:lnSpc>
                <a:spcPct val="110000"/>
              </a:lnSpc>
            </a:pPr>
            <a:r>
              <a:rPr lang="en-US" dirty="0">
                <a:solidFill>
                  <a:srgbClr val="000000"/>
                </a:solidFill>
              </a:rPr>
              <a:t>Unpublished scientific papers, </a:t>
            </a:r>
          </a:p>
          <a:p>
            <a:pPr lvl="1">
              <a:lnSpc>
                <a:spcPct val="110000"/>
              </a:lnSpc>
            </a:pPr>
            <a:r>
              <a:rPr lang="en-US" dirty="0">
                <a:solidFill>
                  <a:srgbClr val="000000"/>
                </a:solidFill>
              </a:rPr>
              <a:t>Reports from foreign regulatory authorities and </a:t>
            </a:r>
          </a:p>
          <a:p>
            <a:pPr lvl="1">
              <a:lnSpc>
                <a:spcPct val="110000"/>
              </a:lnSpc>
            </a:pPr>
            <a:r>
              <a:rPr lang="en-US" dirty="0">
                <a:solidFill>
                  <a:srgbClr val="000000"/>
                </a:solidFill>
              </a:rPr>
              <a:t>Any reports of foreign commercial marketing experience (for drugs not approved in the US).</a:t>
            </a:r>
          </a:p>
          <a:p>
            <a:pPr lvl="1">
              <a:lnSpc>
                <a:spcPct val="110000"/>
              </a:lnSpc>
            </a:pPr>
            <a:endParaRPr lang="en-US" dirty="0">
              <a:solidFill>
                <a:srgbClr val="000000"/>
              </a:solidFill>
            </a:endParaRPr>
          </a:p>
          <a:p>
            <a:pPr>
              <a:lnSpc>
                <a:spcPct val="110000"/>
              </a:lnSpc>
            </a:pPr>
            <a:r>
              <a:rPr lang="en-US" dirty="0">
                <a:solidFill>
                  <a:srgbClr val="000000"/>
                </a:solidFill>
              </a:rPr>
              <a:t>Any information that suggests increased risk requires prompt reporting to the FDA and Investigators</a:t>
            </a:r>
          </a:p>
          <a:p>
            <a:endParaRPr lang="en-US" dirty="0"/>
          </a:p>
        </p:txBody>
      </p:sp>
    </p:spTree>
    <p:extLst>
      <p:ext uri="{BB962C8B-B14F-4D97-AF65-F5344CB8AC3E}">
        <p14:creationId xmlns:p14="http://schemas.microsoft.com/office/powerpoint/2010/main" val="2739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0"/>
            <a:ext cx="10691531" cy="1004962"/>
          </a:xfrm>
        </p:spPr>
        <p:txBody>
          <a:bodyPr/>
          <a:lstStyle/>
          <a:p>
            <a:pPr algn="ctr"/>
            <a:r>
              <a:rPr lang="en-US" dirty="0"/>
              <a:t>Types of safety reports</a:t>
            </a:r>
          </a:p>
        </p:txBody>
      </p:sp>
      <p:sp>
        <p:nvSpPr>
          <p:cNvPr id="7" name="TextBox 6"/>
          <p:cNvSpPr txBox="1"/>
          <p:nvPr/>
        </p:nvSpPr>
        <p:spPr>
          <a:xfrm>
            <a:off x="759019" y="5641675"/>
            <a:ext cx="10315068" cy="923330"/>
          </a:xfrm>
          <a:prstGeom prst="rect">
            <a:avLst/>
          </a:prstGeom>
          <a:noFill/>
        </p:spPr>
        <p:txBody>
          <a:bodyPr wrap="square" rtlCol="0">
            <a:spAutoFit/>
          </a:bodyPr>
          <a:lstStyle/>
          <a:p>
            <a:r>
              <a:rPr lang="en-US" dirty="0">
                <a:solidFill>
                  <a:srgbClr val="000000"/>
                </a:solidFill>
              </a:rPr>
              <a:t>*Adverse Events or Adverse Reactions that were initially determined to not be reportable, but later found to be reportable should follow this timeline for reporting.</a:t>
            </a:r>
          </a:p>
          <a:p>
            <a:endParaRPr lang="en-US" dirty="0">
              <a:solidFill>
                <a:srgbClr val="00000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18978082"/>
              </p:ext>
            </p:extLst>
          </p:nvPr>
        </p:nvGraphicFramePr>
        <p:xfrm>
          <a:off x="759018" y="803361"/>
          <a:ext cx="10315069" cy="4733094"/>
        </p:xfrm>
        <a:graphic>
          <a:graphicData uri="http://schemas.openxmlformats.org/drawingml/2006/table">
            <a:tbl>
              <a:tblPr firstRow="1" firstCol="1" bandRow="1"/>
              <a:tblGrid>
                <a:gridCol w="3827269">
                  <a:extLst>
                    <a:ext uri="{9D8B030D-6E8A-4147-A177-3AD203B41FA5}">
                      <a16:colId xmlns:a16="http://schemas.microsoft.com/office/drawing/2014/main" val="891019898"/>
                    </a:ext>
                  </a:extLst>
                </a:gridCol>
                <a:gridCol w="2630249">
                  <a:extLst>
                    <a:ext uri="{9D8B030D-6E8A-4147-A177-3AD203B41FA5}">
                      <a16:colId xmlns:a16="http://schemas.microsoft.com/office/drawing/2014/main" val="1550134975"/>
                    </a:ext>
                  </a:extLst>
                </a:gridCol>
                <a:gridCol w="3857551">
                  <a:extLst>
                    <a:ext uri="{9D8B030D-6E8A-4147-A177-3AD203B41FA5}">
                      <a16:colId xmlns:a16="http://schemas.microsoft.com/office/drawing/2014/main" val="3710181883"/>
                    </a:ext>
                  </a:extLst>
                </a:gridCol>
              </a:tblGrid>
              <a:tr h="554592">
                <a:tc>
                  <a:txBody>
                    <a:bodyPr/>
                    <a:lstStyle/>
                    <a:p>
                      <a:pPr marL="0" marR="0" algn="ctr">
                        <a:lnSpc>
                          <a:spcPct val="107000"/>
                        </a:lnSpc>
                        <a:spcBef>
                          <a:spcPts val="0"/>
                        </a:spcBef>
                        <a:spcAft>
                          <a:spcPts val="800"/>
                        </a:spcAft>
                      </a:pPr>
                      <a:r>
                        <a:rPr lang="en-US" sz="1800" b="1" dirty="0">
                          <a:solidFill>
                            <a:srgbClr val="000000"/>
                          </a:solidFill>
                          <a:effectLst/>
                          <a:latin typeface="+mn-lt"/>
                          <a:ea typeface="Calibri" panose="020F0502020204030204" pitchFamily="34" charset="0"/>
                          <a:cs typeface="Times New Roman" panose="02020603050405020304" pitchFamily="18" charset="0"/>
                        </a:rPr>
                        <a:t>Type of Event</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9CC9"/>
                    </a:solidFill>
                  </a:tcPr>
                </a:tc>
                <a:tc>
                  <a:txBody>
                    <a:bodyPr/>
                    <a:lstStyle/>
                    <a:p>
                      <a:pPr marL="0" marR="0" algn="ctr">
                        <a:lnSpc>
                          <a:spcPct val="107000"/>
                        </a:lnSpc>
                        <a:spcBef>
                          <a:spcPts val="0"/>
                        </a:spcBef>
                        <a:spcAft>
                          <a:spcPts val="800"/>
                        </a:spcAft>
                      </a:pPr>
                      <a:r>
                        <a:rPr lang="en-US" sz="1800" b="1">
                          <a:solidFill>
                            <a:srgbClr val="000000"/>
                          </a:solidFill>
                          <a:effectLst/>
                          <a:latin typeface="+mn-lt"/>
                          <a:ea typeface="Calibri" panose="020F0502020204030204" pitchFamily="34" charset="0"/>
                          <a:cs typeface="Times New Roman" panose="02020603050405020304" pitchFamily="18" charset="0"/>
                        </a:rPr>
                        <a:t>Types of Safety Reports</a:t>
                      </a:r>
                      <a:endParaRPr lang="en-US" sz="1800">
                        <a:solidFill>
                          <a:srgbClr val="000000"/>
                        </a:solidFill>
                        <a:effectLst/>
                        <a:latin typeface="+mn-lt"/>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9CC9"/>
                    </a:solidFill>
                  </a:tcPr>
                </a:tc>
                <a:tc>
                  <a:txBody>
                    <a:bodyPr/>
                    <a:lstStyle/>
                    <a:p>
                      <a:pPr marL="0" marR="0" algn="ctr">
                        <a:lnSpc>
                          <a:spcPct val="107000"/>
                        </a:lnSpc>
                        <a:spcBef>
                          <a:spcPts val="0"/>
                        </a:spcBef>
                        <a:spcAft>
                          <a:spcPts val="800"/>
                        </a:spcAft>
                      </a:pPr>
                      <a:r>
                        <a:rPr lang="en-US" sz="1800" b="1" dirty="0">
                          <a:solidFill>
                            <a:srgbClr val="000000"/>
                          </a:solidFill>
                          <a:effectLst/>
                          <a:latin typeface="+mn-lt"/>
                          <a:ea typeface="Calibri" panose="020F0502020204030204" pitchFamily="34" charset="0"/>
                          <a:cs typeface="Times New Roman" panose="02020603050405020304" pitchFamily="18" charset="0"/>
                        </a:rPr>
                        <a:t>FDA</a:t>
                      </a:r>
                      <a:r>
                        <a:rPr lang="en-US" sz="1800" b="1" baseline="0" dirty="0">
                          <a:solidFill>
                            <a:srgbClr val="000000"/>
                          </a:solidFill>
                          <a:effectLst/>
                          <a:latin typeface="+mn-lt"/>
                          <a:ea typeface="Calibri" panose="020F0502020204030204" pitchFamily="34" charset="0"/>
                          <a:cs typeface="Times New Roman" panose="02020603050405020304" pitchFamily="18" charset="0"/>
                        </a:rPr>
                        <a:t> Reporting Timeframe</a:t>
                      </a:r>
                      <a:endParaRPr lang="en-US" sz="1800" dirty="0">
                        <a:solidFill>
                          <a:srgbClr val="000000"/>
                        </a:solidFill>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9CC9"/>
                    </a:solidFill>
                  </a:tcPr>
                </a:tc>
                <a:extLst>
                  <a:ext uri="{0D108BD9-81ED-4DB2-BD59-A6C34878D82A}">
                    <a16:rowId xmlns:a16="http://schemas.microsoft.com/office/drawing/2014/main" val="1813195942"/>
                  </a:ext>
                </a:extLst>
              </a:tr>
              <a:tr h="1486152">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Unexpected fatal or life threatening adverse event or adverse reaction associated with the study drug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Telephone/Fax</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No later than 7 days of receipt of information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extLst>
                  <a:ext uri="{0D108BD9-81ED-4DB2-BD59-A6C34878D82A}">
                    <a16:rowId xmlns:a16="http://schemas.microsoft.com/office/drawing/2014/main" val="3704555181"/>
                  </a:ext>
                </a:extLst>
              </a:tr>
              <a:tr h="883286">
                <a:tc>
                  <a:txBody>
                    <a:bodyPr/>
                    <a:lstStyle/>
                    <a:p>
                      <a:pPr marL="0" marR="0" algn="ctr">
                        <a:lnSpc>
                          <a:spcPct val="107000"/>
                        </a:lnSpc>
                        <a:spcBef>
                          <a:spcPts val="0"/>
                        </a:spcBef>
                        <a:spcAft>
                          <a:spcPts val="800"/>
                        </a:spcAft>
                      </a:pPr>
                      <a:r>
                        <a:rPr lang="en-US" sz="1800" dirty="0">
                          <a:solidFill>
                            <a:srgbClr val="000000"/>
                          </a:solidFill>
                          <a:effectLst/>
                          <a:latin typeface="+mn-lt"/>
                          <a:ea typeface="Calibri" panose="020F0502020204030204" pitchFamily="34" charset="0"/>
                          <a:cs typeface="Times New Roman" panose="02020603050405020304" pitchFamily="18" charset="0"/>
                        </a:rPr>
                        <a:t>Serious and Unexpected adverse events or adverse reactions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Written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No later than 15 days of receipt of information*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extLst>
                  <a:ext uri="{0D108BD9-81ED-4DB2-BD59-A6C34878D82A}">
                    <a16:rowId xmlns:a16="http://schemas.microsoft.com/office/drawing/2014/main" val="2073074819"/>
                  </a:ext>
                </a:extLst>
              </a:tr>
              <a:tr h="1787584">
                <a:tc>
                  <a:txBody>
                    <a:bodyPr/>
                    <a:lstStyle/>
                    <a:p>
                      <a:pPr marL="0" marR="0" algn="ctr">
                        <a:lnSpc>
                          <a:spcPct val="107000"/>
                        </a:lnSpc>
                        <a:spcBef>
                          <a:spcPts val="0"/>
                        </a:spcBef>
                        <a:spcAft>
                          <a:spcPts val="800"/>
                        </a:spcAft>
                      </a:pPr>
                      <a:r>
                        <a:rPr lang="en-US" sz="1800" dirty="0">
                          <a:solidFill>
                            <a:srgbClr val="000000"/>
                          </a:solidFill>
                          <a:effectLst/>
                          <a:latin typeface="+mn-lt"/>
                          <a:ea typeface="Calibri" panose="020F0502020204030204" pitchFamily="34" charset="0"/>
                          <a:cs typeface="Times New Roman" panose="02020603050405020304" pitchFamily="18" charset="0"/>
                        </a:rPr>
                        <a:t>New/additional information relevant to the initial report is received (ex: new test results, change in clinical course, additional procedures, </a:t>
                      </a:r>
                      <a:r>
                        <a:rPr lang="en-US" sz="1800" dirty="0" err="1">
                          <a:solidFill>
                            <a:srgbClr val="000000"/>
                          </a:solidFill>
                          <a:effectLst/>
                          <a:latin typeface="+mn-lt"/>
                          <a:ea typeface="Calibri" panose="020F0502020204030204" pitchFamily="34" charset="0"/>
                          <a:cs typeface="Times New Roman" panose="02020603050405020304" pitchFamily="18" charset="0"/>
                        </a:rPr>
                        <a:t>etc</a:t>
                      </a:r>
                      <a:r>
                        <a:rPr lang="en-US" sz="1800" dirty="0">
                          <a:solidFill>
                            <a:srgbClr val="000000"/>
                          </a:solidFill>
                          <a:effectLst/>
                          <a:latin typeface="+mn-lt"/>
                          <a:ea typeface="Calibri" panose="020F0502020204030204" pitchFamily="34"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a:solidFill>
                            <a:srgbClr val="000000"/>
                          </a:solidFill>
                          <a:effectLst/>
                          <a:latin typeface="+mn-lt"/>
                          <a:ea typeface="Calibri" panose="020F0502020204030204" pitchFamily="34" charset="0"/>
                          <a:cs typeface="Times New Roman" panose="02020603050405020304" pitchFamily="18" charset="0"/>
                        </a:rPr>
                        <a:t>Follow-Up</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tc>
                  <a:txBody>
                    <a:bodyPr/>
                    <a:lstStyle/>
                    <a:p>
                      <a:pPr marL="0" marR="0" algn="ctr">
                        <a:lnSpc>
                          <a:spcPct val="107000"/>
                        </a:lnSpc>
                        <a:spcBef>
                          <a:spcPts val="0"/>
                        </a:spcBef>
                        <a:spcAft>
                          <a:spcPts val="800"/>
                        </a:spcAft>
                      </a:pPr>
                      <a:r>
                        <a:rPr lang="en-US" sz="1800" dirty="0">
                          <a:solidFill>
                            <a:srgbClr val="000000"/>
                          </a:solidFill>
                          <a:effectLst/>
                          <a:latin typeface="+mn-lt"/>
                          <a:ea typeface="Calibri" panose="020F0502020204030204" pitchFamily="34" charset="0"/>
                          <a:cs typeface="Times New Roman" panose="02020603050405020304" pitchFamily="18" charset="0"/>
                        </a:rPr>
                        <a:t>In a timely manner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DEEB"/>
                    </a:solidFill>
                  </a:tcPr>
                </a:tc>
                <a:extLst>
                  <a:ext uri="{0D108BD9-81ED-4DB2-BD59-A6C34878D82A}">
                    <a16:rowId xmlns:a16="http://schemas.microsoft.com/office/drawing/2014/main" val="3178185954"/>
                  </a:ext>
                </a:extLst>
              </a:tr>
            </a:tbl>
          </a:graphicData>
        </a:graphic>
      </p:graphicFrame>
    </p:spTree>
    <p:extLst>
      <p:ext uri="{BB962C8B-B14F-4D97-AF65-F5344CB8AC3E}">
        <p14:creationId xmlns:p14="http://schemas.microsoft.com/office/powerpoint/2010/main" val="3987189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IND Safety Reporting</a:t>
            </a:r>
          </a:p>
        </p:txBody>
      </p:sp>
      <p:sp>
        <p:nvSpPr>
          <p:cNvPr id="3" name="Content Placeholder 2"/>
          <p:cNvSpPr>
            <a:spLocks noGrp="1"/>
          </p:cNvSpPr>
          <p:nvPr>
            <p:ph idx="1"/>
          </p:nvPr>
        </p:nvSpPr>
        <p:spPr>
          <a:xfrm>
            <a:off x="214647" y="1315002"/>
            <a:ext cx="5890137" cy="5021419"/>
          </a:xfrm>
        </p:spPr>
        <p:txBody>
          <a:bodyPr>
            <a:normAutofit fontScale="85000" lnSpcReduction="10000"/>
          </a:bodyPr>
          <a:lstStyle/>
          <a:p>
            <a:r>
              <a:rPr lang="en-US" dirty="0">
                <a:solidFill>
                  <a:srgbClr val="000000"/>
                </a:solidFill>
              </a:rPr>
              <a:t>Safety Reports are sent to the FDA using the FDA Form 3500A (</a:t>
            </a:r>
            <a:r>
              <a:rPr lang="en-US" dirty="0" err="1">
                <a:solidFill>
                  <a:srgbClr val="000000"/>
                </a:solidFill>
              </a:rPr>
              <a:t>MedWatch</a:t>
            </a:r>
            <a:r>
              <a:rPr lang="en-US" dirty="0">
                <a:solidFill>
                  <a:srgbClr val="000000"/>
                </a:solidFill>
              </a:rPr>
              <a:t>)</a:t>
            </a:r>
          </a:p>
          <a:p>
            <a:r>
              <a:rPr lang="en-US" dirty="0">
                <a:solidFill>
                  <a:srgbClr val="000000"/>
                </a:solidFill>
              </a:rPr>
              <a:t>FDA may require a sponsor to submit IND safety reports in a format or at a frequency different than that required. </a:t>
            </a:r>
          </a:p>
          <a:p>
            <a:r>
              <a:rPr lang="en-US" dirty="0">
                <a:solidFill>
                  <a:srgbClr val="000000"/>
                </a:solidFill>
              </a:rPr>
              <a:t>The sponsor may also follow a different reporting format or frequency, which is usually proposed in the initial IND application.  </a:t>
            </a:r>
          </a:p>
          <a:p>
            <a:r>
              <a:rPr lang="en-US" dirty="0">
                <a:solidFill>
                  <a:srgbClr val="000000"/>
                </a:solidFill>
              </a:rPr>
              <a:t>If the adverse event/adverse reaction does not meet criteria for expedited FDA reporting, it would get reported either as an informational amendment or included the annual report. </a:t>
            </a:r>
          </a:p>
        </p:txBody>
      </p:sp>
      <p:pic>
        <p:nvPicPr>
          <p:cNvPr id="4" name="Picture 3"/>
          <p:cNvPicPr>
            <a:picLocks noChangeAspect="1"/>
          </p:cNvPicPr>
          <p:nvPr/>
        </p:nvPicPr>
        <p:blipFill>
          <a:blip r:embed="rId2"/>
          <a:stretch>
            <a:fillRect/>
          </a:stretch>
        </p:blipFill>
        <p:spPr>
          <a:xfrm>
            <a:off x="6104784" y="1315002"/>
            <a:ext cx="5827572" cy="4872448"/>
          </a:xfrm>
          <a:prstGeom prst="rect">
            <a:avLst/>
          </a:prstGeom>
        </p:spPr>
      </p:pic>
    </p:spTree>
    <p:extLst>
      <p:ext uri="{BB962C8B-B14F-4D97-AF65-F5344CB8AC3E}">
        <p14:creationId xmlns:p14="http://schemas.microsoft.com/office/powerpoint/2010/main" val="577831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27</a:t>
            </a:fld>
            <a:endParaRPr lang="en-US" dirty="0"/>
          </a:p>
        </p:txBody>
      </p:sp>
      <p:sp>
        <p:nvSpPr>
          <p:cNvPr id="3" name="Title 2"/>
          <p:cNvSpPr>
            <a:spLocks noGrp="1"/>
          </p:cNvSpPr>
          <p:nvPr>
            <p:ph type="title"/>
          </p:nvPr>
        </p:nvSpPr>
        <p:spPr/>
        <p:txBody>
          <a:bodyPr/>
          <a:lstStyle/>
          <a:p>
            <a:pPr algn="ctr"/>
            <a:r>
              <a:rPr lang="en-US" dirty="0"/>
              <a:t>IND Annual REPORTING</a:t>
            </a:r>
          </a:p>
        </p:txBody>
      </p:sp>
    </p:spTree>
    <p:extLst>
      <p:ext uri="{BB962C8B-B14F-4D97-AF65-F5344CB8AC3E}">
        <p14:creationId xmlns:p14="http://schemas.microsoft.com/office/powerpoint/2010/main" val="2549798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Arial"/>
                <a:cs typeface="Arial"/>
              </a:rPr>
              <a:t>MAINTAIN THE IND</a:t>
            </a:r>
            <a:br>
              <a:rPr lang="en-US" dirty="0">
                <a:latin typeface="Arial"/>
                <a:cs typeface="Arial"/>
              </a:rPr>
            </a:br>
            <a:r>
              <a:rPr lang="en-US" dirty="0">
                <a:latin typeface="Arial"/>
                <a:cs typeface="Arial"/>
              </a:rPr>
              <a:t>REPORTING</a:t>
            </a:r>
            <a:br>
              <a:rPr lang="en-US" dirty="0">
                <a:latin typeface="Arial"/>
                <a:cs typeface="Arial"/>
              </a:rPr>
            </a:br>
            <a:r>
              <a:rPr lang="en-US" dirty="0">
                <a:latin typeface="Arial"/>
                <a:cs typeface="Arial"/>
              </a:rPr>
              <a:t>IND annual report</a:t>
            </a:r>
          </a:p>
        </p:txBody>
      </p:sp>
      <p:sp>
        <p:nvSpPr>
          <p:cNvPr id="5" name="Content Placeholder 4"/>
          <p:cNvSpPr>
            <a:spLocks noGrp="1"/>
          </p:cNvSpPr>
          <p:nvPr>
            <p:ph idx="1"/>
          </p:nvPr>
        </p:nvSpPr>
        <p:spPr>
          <a:xfrm>
            <a:off x="759019" y="1718460"/>
            <a:ext cx="10691531" cy="4435597"/>
          </a:xfrm>
        </p:spPr>
        <p:txBody>
          <a:bodyPr vert="horz" lIns="91440" tIns="45720" rIns="91440" bIns="45720" rtlCol="0" anchor="t">
            <a:normAutofit/>
          </a:bodyPr>
          <a:lstStyle/>
          <a:p>
            <a:r>
              <a:rPr lang="en-US" dirty="0">
                <a:solidFill>
                  <a:srgbClr val="000000"/>
                </a:solidFill>
                <a:latin typeface="Georgia"/>
              </a:rPr>
              <a:t>All INDs (including </a:t>
            </a:r>
            <a:r>
              <a:rPr lang="en-US" dirty="0" err="1">
                <a:solidFill>
                  <a:srgbClr val="000000"/>
                </a:solidFill>
                <a:latin typeface="Georgia"/>
              </a:rPr>
              <a:t>sINDs</a:t>
            </a:r>
            <a:r>
              <a:rPr lang="en-US" dirty="0">
                <a:solidFill>
                  <a:srgbClr val="000000"/>
                </a:solidFill>
                <a:latin typeface="Georgia"/>
              </a:rPr>
              <a:t> and </a:t>
            </a:r>
            <a:r>
              <a:rPr lang="en-US" dirty="0" err="1">
                <a:solidFill>
                  <a:srgbClr val="000000"/>
                </a:solidFill>
                <a:latin typeface="Georgia"/>
              </a:rPr>
              <a:t>eINDs</a:t>
            </a:r>
            <a:r>
              <a:rPr lang="en-US" dirty="0">
                <a:solidFill>
                  <a:srgbClr val="000000"/>
                </a:solidFill>
                <a:latin typeface="Georgia"/>
              </a:rPr>
              <a:t>) require annual reporting</a:t>
            </a:r>
            <a:endParaRPr lang="en-US" dirty="0">
              <a:solidFill>
                <a:srgbClr val="000000"/>
              </a:solidFill>
            </a:endParaRPr>
          </a:p>
          <a:p>
            <a:r>
              <a:rPr lang="en-US" dirty="0">
                <a:solidFill>
                  <a:srgbClr val="000000"/>
                </a:solidFill>
                <a:latin typeface="Georgia"/>
              </a:rPr>
              <a:t>Annual Reports must be submitted within 60 days (+/-) of the Anniversary date that the IND went into effect.</a:t>
            </a:r>
          </a:p>
          <a:p>
            <a:r>
              <a:rPr lang="en-US" dirty="0">
                <a:solidFill>
                  <a:srgbClr val="000000"/>
                </a:solidFill>
              </a:rPr>
              <a:t>Sections Include:</a:t>
            </a:r>
          </a:p>
          <a:p>
            <a:pPr marL="0" indent="0">
              <a:buNone/>
            </a:pPr>
            <a:r>
              <a:rPr lang="en-US" dirty="0">
                <a:solidFill>
                  <a:srgbClr val="000000"/>
                </a:solidFill>
              </a:rPr>
              <a:t>	1) Summary of the IND and Reporting Period</a:t>
            </a:r>
          </a:p>
          <a:p>
            <a:pPr marL="0" indent="0">
              <a:buNone/>
            </a:pPr>
            <a:r>
              <a:rPr lang="en-US" dirty="0">
                <a:solidFill>
                  <a:srgbClr val="000000"/>
                </a:solidFill>
              </a:rPr>
              <a:t>	2) Summary Information</a:t>
            </a:r>
          </a:p>
          <a:p>
            <a:pPr marL="0" indent="0">
              <a:buNone/>
            </a:pPr>
            <a:r>
              <a:rPr lang="en-US" dirty="0">
                <a:solidFill>
                  <a:srgbClr val="000000"/>
                </a:solidFill>
              </a:rPr>
              <a:t>	3) Protocol Modifications</a:t>
            </a:r>
          </a:p>
          <a:p>
            <a:pPr marL="0" indent="0">
              <a:buNone/>
            </a:pPr>
            <a:r>
              <a:rPr lang="en-US" dirty="0">
                <a:solidFill>
                  <a:srgbClr val="000000"/>
                </a:solidFill>
              </a:rPr>
              <a:t>	4) Outstanding Business with Respect to the IND</a:t>
            </a:r>
          </a:p>
        </p:txBody>
      </p:sp>
      <p:sp>
        <p:nvSpPr>
          <p:cNvPr id="3" name="Rectangle 2"/>
          <p:cNvSpPr/>
          <p:nvPr/>
        </p:nvSpPr>
        <p:spPr>
          <a:xfrm>
            <a:off x="759788" y="5637384"/>
            <a:ext cx="9385962" cy="584775"/>
          </a:xfrm>
          <a:prstGeom prst="rect">
            <a:avLst/>
          </a:prstGeom>
        </p:spPr>
        <p:txBody>
          <a:bodyPr wrap="square" lIns="91440" tIns="45720" rIns="91440" bIns="45720" anchor="t">
            <a:spAutoFit/>
          </a:bodyPr>
          <a:lstStyle/>
          <a:p>
            <a:r>
              <a:rPr lang="en-US" sz="1600" dirty="0">
                <a:solidFill>
                  <a:srgbClr val="000000"/>
                </a:solidFill>
              </a:rPr>
              <a:t>Note: Modifications of the experimental design of Phase 1 studies that do not affect critical safety assessments are required to be reported to FDA only in the annual report. (312.23 IND Application)</a:t>
            </a:r>
          </a:p>
        </p:txBody>
      </p:sp>
    </p:spTree>
    <p:extLst>
      <p:ext uri="{BB962C8B-B14F-4D97-AF65-F5344CB8AC3E}">
        <p14:creationId xmlns:p14="http://schemas.microsoft.com/office/powerpoint/2010/main" val="925136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IND annual Reports</a:t>
            </a:r>
          </a:p>
        </p:txBody>
      </p:sp>
      <p:sp>
        <p:nvSpPr>
          <p:cNvPr id="3" name="Content Placeholder 2"/>
          <p:cNvSpPr>
            <a:spLocks noGrp="1"/>
          </p:cNvSpPr>
          <p:nvPr>
            <p:ph idx="1"/>
          </p:nvPr>
        </p:nvSpPr>
        <p:spPr>
          <a:xfrm>
            <a:off x="851645" y="1301578"/>
            <a:ext cx="10506277" cy="5369892"/>
          </a:xfrm>
        </p:spPr>
        <p:txBody>
          <a:bodyPr>
            <a:normAutofit/>
          </a:bodyPr>
          <a:lstStyle/>
          <a:p>
            <a:pPr>
              <a:lnSpc>
                <a:spcPct val="120000"/>
              </a:lnSpc>
            </a:pPr>
            <a:r>
              <a:rPr lang="en-US" dirty="0">
                <a:solidFill>
                  <a:srgbClr val="000000"/>
                </a:solidFill>
              </a:rPr>
              <a:t>The Annual Report needs to include the following information:</a:t>
            </a:r>
          </a:p>
          <a:p>
            <a:pPr lvl="1">
              <a:lnSpc>
                <a:spcPct val="120000"/>
              </a:lnSpc>
            </a:pPr>
            <a:r>
              <a:rPr lang="en-US" dirty="0">
                <a:solidFill>
                  <a:srgbClr val="000000"/>
                </a:solidFill>
              </a:rPr>
              <a:t>Title, protocol number, purpose, patient population, status of the study </a:t>
            </a:r>
          </a:p>
          <a:p>
            <a:pPr lvl="1">
              <a:lnSpc>
                <a:spcPct val="120000"/>
              </a:lnSpc>
            </a:pPr>
            <a:r>
              <a:rPr lang="en-US" dirty="0">
                <a:solidFill>
                  <a:srgbClr val="000000"/>
                </a:solidFill>
              </a:rPr>
              <a:t>The total number of subjects initially planned for inclusion in the study; the number entered into the study to date, tabulated by age group, gender, and race; the number whose participation in the study was completed as planned; and the number who dropped out of the study for any reason.</a:t>
            </a:r>
          </a:p>
          <a:p>
            <a:pPr lvl="1">
              <a:lnSpc>
                <a:spcPct val="120000"/>
              </a:lnSpc>
            </a:pPr>
            <a:r>
              <a:rPr lang="en-US" dirty="0">
                <a:solidFill>
                  <a:srgbClr val="000000"/>
                </a:solidFill>
              </a:rPr>
              <a:t>Summary information obtained during the previous year's clinical and nonclinical investigations, including if the study has been completed, or if interim results are known, a brief description of any available study results.</a:t>
            </a:r>
          </a:p>
          <a:p>
            <a:pPr>
              <a:lnSpc>
                <a:spcPct val="120000"/>
              </a:lnSpc>
            </a:pPr>
            <a:endParaRPr lang="en-US" dirty="0">
              <a:solidFill>
                <a:srgbClr val="000000"/>
              </a:solidFill>
            </a:endParaRPr>
          </a:p>
          <a:p>
            <a:pPr>
              <a:lnSpc>
                <a:spcPct val="120000"/>
              </a:lnSpc>
            </a:pPr>
            <a:endParaRPr lang="en-US" sz="1000" dirty="0">
              <a:solidFill>
                <a:srgbClr val="000000"/>
              </a:solidFill>
            </a:endParaRPr>
          </a:p>
          <a:p>
            <a:pPr lvl="1"/>
            <a:endParaRPr lang="en-US" dirty="0"/>
          </a:p>
        </p:txBody>
      </p:sp>
    </p:spTree>
    <p:extLst>
      <p:ext uri="{BB962C8B-B14F-4D97-AF65-F5344CB8AC3E}">
        <p14:creationId xmlns:p14="http://schemas.microsoft.com/office/powerpoint/2010/main" val="193711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Sponsor Regulatory obligations</a:t>
            </a:r>
          </a:p>
        </p:txBody>
      </p:sp>
      <p:sp>
        <p:nvSpPr>
          <p:cNvPr id="5" name="Content Placeholder 4"/>
          <p:cNvSpPr>
            <a:spLocks noGrp="1"/>
          </p:cNvSpPr>
          <p:nvPr>
            <p:ph idx="1"/>
          </p:nvPr>
        </p:nvSpPr>
        <p:spPr/>
        <p:txBody>
          <a:bodyPr>
            <a:normAutofit/>
          </a:bodyPr>
          <a:lstStyle/>
          <a:p>
            <a:r>
              <a:rPr lang="en-US" dirty="0">
                <a:solidFill>
                  <a:srgbClr val="000000"/>
                </a:solidFill>
              </a:rPr>
              <a:t>Selecting and Informing Site Investigators</a:t>
            </a:r>
          </a:p>
          <a:p>
            <a:r>
              <a:rPr lang="en-US" dirty="0">
                <a:solidFill>
                  <a:srgbClr val="000000"/>
                </a:solidFill>
              </a:rPr>
              <a:t>Monitoring: Review of Ongoing Investigations</a:t>
            </a:r>
          </a:p>
          <a:p>
            <a:r>
              <a:rPr lang="en-US" dirty="0">
                <a:solidFill>
                  <a:srgbClr val="000000"/>
                </a:solidFill>
              </a:rPr>
              <a:t>Maintain the IND: IND Change Reporting and Progress/Status Reporting</a:t>
            </a:r>
          </a:p>
          <a:p>
            <a:r>
              <a:rPr lang="en-US" dirty="0">
                <a:solidFill>
                  <a:srgbClr val="000000"/>
                </a:solidFill>
              </a:rPr>
              <a:t>Drug Safety (IND Safety Reporting)</a:t>
            </a:r>
          </a:p>
          <a:p>
            <a:r>
              <a:rPr lang="en-US" dirty="0">
                <a:solidFill>
                  <a:srgbClr val="000000"/>
                </a:solidFill>
              </a:rPr>
              <a:t>IND Protocol(s) and Review</a:t>
            </a:r>
          </a:p>
          <a:p>
            <a:r>
              <a:rPr lang="en-US" dirty="0">
                <a:solidFill>
                  <a:srgbClr val="000000"/>
                </a:solidFill>
              </a:rPr>
              <a:t>Pharmacology and Toxicology</a:t>
            </a:r>
          </a:p>
          <a:p>
            <a:r>
              <a:rPr lang="en-US" dirty="0">
                <a:solidFill>
                  <a:srgbClr val="000000"/>
                </a:solidFill>
              </a:rPr>
              <a:t>Investigational Product Handling and Accountability</a:t>
            </a:r>
          </a:p>
        </p:txBody>
      </p:sp>
    </p:spTree>
    <p:extLst>
      <p:ext uri="{BB962C8B-B14F-4D97-AF65-F5344CB8AC3E}">
        <p14:creationId xmlns:p14="http://schemas.microsoft.com/office/powerpoint/2010/main" val="1665585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30</a:t>
            </a:fld>
            <a:endParaRPr lang="en-US" dirty="0"/>
          </a:p>
        </p:txBody>
      </p:sp>
      <p:sp>
        <p:nvSpPr>
          <p:cNvPr id="3" name="Title 2"/>
          <p:cNvSpPr>
            <a:spLocks noGrp="1"/>
          </p:cNvSpPr>
          <p:nvPr>
            <p:ph type="title"/>
          </p:nvPr>
        </p:nvSpPr>
        <p:spPr/>
        <p:txBody>
          <a:bodyPr/>
          <a:lstStyle/>
          <a:p>
            <a:pPr algn="ctr"/>
            <a:r>
              <a:rPr lang="en-US" dirty="0"/>
              <a:t>Other </a:t>
            </a:r>
            <a:r>
              <a:rPr lang="en-US" dirty="0" err="1"/>
              <a:t>ind</a:t>
            </a:r>
            <a:r>
              <a:rPr lang="en-US" dirty="0"/>
              <a:t> reporting for sponsors</a:t>
            </a:r>
          </a:p>
        </p:txBody>
      </p:sp>
    </p:spTree>
    <p:extLst>
      <p:ext uri="{BB962C8B-B14F-4D97-AF65-F5344CB8AC3E}">
        <p14:creationId xmlns:p14="http://schemas.microsoft.com/office/powerpoint/2010/main" val="303049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Inactivation/reactivation</a:t>
            </a:r>
          </a:p>
        </p:txBody>
      </p:sp>
      <p:sp>
        <p:nvSpPr>
          <p:cNvPr id="5" name="Content Placeholder 4"/>
          <p:cNvSpPr>
            <a:spLocks noGrp="1"/>
          </p:cNvSpPr>
          <p:nvPr>
            <p:ph idx="1"/>
          </p:nvPr>
        </p:nvSpPr>
        <p:spPr/>
        <p:txBody>
          <a:bodyPr/>
          <a:lstStyle/>
          <a:p>
            <a:r>
              <a:rPr lang="en-US" dirty="0"/>
              <a:t>If no subjects are enrolled on the study for over two years, or the study is on clinical hold for longer than a year, the FDA may inactivate the IND. </a:t>
            </a:r>
          </a:p>
          <a:p>
            <a:r>
              <a:rPr lang="en-US" dirty="0"/>
              <a:t>If the sponsor would like to reactivate the IND, a protocol amendment must be submitted. The FDA will respond within 30 days of receipt. </a:t>
            </a:r>
          </a:p>
        </p:txBody>
      </p:sp>
    </p:spTree>
    <p:extLst>
      <p:ext uri="{BB962C8B-B14F-4D97-AF65-F5344CB8AC3E}">
        <p14:creationId xmlns:p14="http://schemas.microsoft.com/office/powerpoint/2010/main" val="345652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 in sponsor</a:t>
            </a:r>
          </a:p>
        </p:txBody>
      </p:sp>
      <p:sp>
        <p:nvSpPr>
          <p:cNvPr id="3" name="Content Placeholder 2"/>
          <p:cNvSpPr>
            <a:spLocks noGrp="1"/>
          </p:cNvSpPr>
          <p:nvPr>
            <p:ph idx="1"/>
          </p:nvPr>
        </p:nvSpPr>
        <p:spPr>
          <a:xfrm>
            <a:off x="759019" y="1447114"/>
            <a:ext cx="10691531" cy="4939172"/>
          </a:xfrm>
        </p:spPr>
        <p:txBody>
          <a:bodyPr>
            <a:normAutofit fontScale="92500" lnSpcReduction="20000"/>
          </a:bodyPr>
          <a:lstStyle/>
          <a:p>
            <a:pPr>
              <a:lnSpc>
                <a:spcPct val="120000"/>
              </a:lnSpc>
            </a:pPr>
            <a:r>
              <a:rPr lang="en-US" dirty="0">
                <a:solidFill>
                  <a:srgbClr val="000000"/>
                </a:solidFill>
              </a:rPr>
              <a:t>To transfer ownership of an IND to another party, the holder needs to notify the FDA in writing. The letter should include the following:</a:t>
            </a:r>
          </a:p>
          <a:p>
            <a:pPr lvl="1">
              <a:lnSpc>
                <a:spcPct val="120000"/>
              </a:lnSpc>
            </a:pPr>
            <a:r>
              <a:rPr lang="en-US" dirty="0">
                <a:solidFill>
                  <a:srgbClr val="000000"/>
                </a:solidFill>
              </a:rPr>
              <a:t>Name of transferee </a:t>
            </a:r>
          </a:p>
          <a:p>
            <a:pPr lvl="1">
              <a:lnSpc>
                <a:spcPct val="120000"/>
              </a:lnSpc>
            </a:pPr>
            <a:r>
              <a:rPr lang="en-US" dirty="0">
                <a:solidFill>
                  <a:srgbClr val="000000"/>
                </a:solidFill>
              </a:rPr>
              <a:t>Address of transferee </a:t>
            </a:r>
          </a:p>
          <a:p>
            <a:pPr lvl="1">
              <a:lnSpc>
                <a:spcPct val="120000"/>
              </a:lnSpc>
            </a:pPr>
            <a:r>
              <a:rPr lang="en-US" dirty="0">
                <a:solidFill>
                  <a:srgbClr val="000000"/>
                </a:solidFill>
              </a:rPr>
              <a:t>Name of responsible official of transferee </a:t>
            </a:r>
          </a:p>
          <a:p>
            <a:pPr lvl="1">
              <a:lnSpc>
                <a:spcPct val="120000"/>
              </a:lnSpc>
            </a:pPr>
            <a:r>
              <a:rPr lang="en-US" dirty="0">
                <a:solidFill>
                  <a:srgbClr val="000000"/>
                </a:solidFill>
              </a:rPr>
              <a:t>Effective date of transfer </a:t>
            </a:r>
          </a:p>
          <a:p>
            <a:pPr lvl="1">
              <a:lnSpc>
                <a:spcPct val="120000"/>
              </a:lnSpc>
            </a:pPr>
            <a:r>
              <a:rPr lang="en-US" dirty="0">
                <a:solidFill>
                  <a:srgbClr val="000000"/>
                </a:solidFill>
              </a:rPr>
              <a:t>Signature of the transferring official </a:t>
            </a:r>
          </a:p>
          <a:p>
            <a:pPr lvl="1">
              <a:lnSpc>
                <a:spcPct val="120000"/>
              </a:lnSpc>
            </a:pPr>
            <a:r>
              <a:rPr lang="en-US" dirty="0">
                <a:solidFill>
                  <a:srgbClr val="000000"/>
                </a:solidFill>
              </a:rPr>
              <a:t>Typewritten name and title of the transferring official. </a:t>
            </a:r>
          </a:p>
          <a:p>
            <a:pPr>
              <a:lnSpc>
                <a:spcPct val="120000"/>
              </a:lnSpc>
            </a:pPr>
            <a:r>
              <a:rPr lang="en-US" dirty="0">
                <a:solidFill>
                  <a:srgbClr val="000000"/>
                </a:solidFill>
              </a:rPr>
              <a:t>The new holder should submit a letter of acceptance of the transfer and an update of the information contained in the IND, where appropriate.</a:t>
            </a:r>
          </a:p>
          <a:p>
            <a:endParaRPr lang="en-US" dirty="0"/>
          </a:p>
        </p:txBody>
      </p:sp>
    </p:spTree>
    <p:extLst>
      <p:ext uri="{BB962C8B-B14F-4D97-AF65-F5344CB8AC3E}">
        <p14:creationId xmlns:p14="http://schemas.microsoft.com/office/powerpoint/2010/main" val="361612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Withdrawal and termination</a:t>
            </a:r>
          </a:p>
        </p:txBody>
      </p:sp>
      <p:sp>
        <p:nvSpPr>
          <p:cNvPr id="3" name="Content Placeholder 2"/>
          <p:cNvSpPr>
            <a:spLocks noGrp="1"/>
          </p:cNvSpPr>
          <p:nvPr>
            <p:ph idx="1"/>
          </p:nvPr>
        </p:nvSpPr>
        <p:spPr/>
        <p:txBody>
          <a:bodyPr/>
          <a:lstStyle/>
          <a:p>
            <a:r>
              <a:rPr lang="en-US" dirty="0">
                <a:solidFill>
                  <a:srgbClr val="000000"/>
                </a:solidFill>
              </a:rPr>
              <a:t>A Sponsor may choose to withdraw (or close out) an IND at any time, via a Close Out Report</a:t>
            </a:r>
          </a:p>
          <a:p>
            <a:pPr lvl="1"/>
            <a:r>
              <a:rPr lang="en-US" dirty="0">
                <a:solidFill>
                  <a:srgbClr val="000000"/>
                </a:solidFill>
              </a:rPr>
              <a:t>All investigations end, protocol is also closed with the IRB</a:t>
            </a:r>
          </a:p>
          <a:p>
            <a:r>
              <a:rPr lang="en-US" dirty="0">
                <a:solidFill>
                  <a:srgbClr val="000000"/>
                </a:solidFill>
              </a:rPr>
              <a:t>The FDA may decide to terminate an IND</a:t>
            </a:r>
          </a:p>
          <a:p>
            <a:pPr lvl="1"/>
            <a:r>
              <a:rPr lang="en-US" dirty="0">
                <a:solidFill>
                  <a:srgbClr val="000000"/>
                </a:solidFill>
              </a:rPr>
              <a:t>This may be due to deficiencies in the IND, how a study was conducted, or if the study has been in inactive status for greater than 5 years </a:t>
            </a:r>
          </a:p>
          <a:p>
            <a:endParaRPr lang="en-US" dirty="0">
              <a:solidFill>
                <a:srgbClr val="000000"/>
              </a:solidFill>
            </a:endParaRPr>
          </a:p>
          <a:p>
            <a:endParaRPr lang="en-US" dirty="0">
              <a:solidFill>
                <a:srgbClr val="000000"/>
              </a:solidFill>
            </a:endParaRPr>
          </a:p>
          <a:p>
            <a:r>
              <a:rPr lang="en-US" dirty="0">
                <a:solidFill>
                  <a:srgbClr val="000000"/>
                </a:solidFill>
              </a:rPr>
              <a:t>Templates available: Through the IND/IDE Support Program</a:t>
            </a:r>
          </a:p>
          <a:p>
            <a:endParaRPr lang="en-US" dirty="0"/>
          </a:p>
        </p:txBody>
      </p:sp>
    </p:spTree>
    <p:extLst>
      <p:ext uri="{BB962C8B-B14F-4D97-AF65-F5344CB8AC3E}">
        <p14:creationId xmlns:p14="http://schemas.microsoft.com/office/powerpoint/2010/main" val="3157016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34</a:t>
            </a:fld>
            <a:endParaRPr lang="en-US" dirty="0"/>
          </a:p>
        </p:txBody>
      </p:sp>
      <p:sp>
        <p:nvSpPr>
          <p:cNvPr id="3" name="Title 2"/>
          <p:cNvSpPr>
            <a:spLocks noGrp="1"/>
          </p:cNvSpPr>
          <p:nvPr>
            <p:ph type="title"/>
          </p:nvPr>
        </p:nvSpPr>
        <p:spPr>
          <a:xfrm>
            <a:off x="304800" y="1543930"/>
            <a:ext cx="11777472" cy="1050989"/>
          </a:xfrm>
        </p:spPr>
        <p:txBody>
          <a:bodyPr/>
          <a:lstStyle/>
          <a:p>
            <a:pPr algn="ctr"/>
            <a:r>
              <a:rPr lang="en-US" dirty="0"/>
              <a:t>Investigator Regulatory obligations</a:t>
            </a:r>
          </a:p>
        </p:txBody>
      </p:sp>
    </p:spTree>
    <p:extLst>
      <p:ext uri="{BB962C8B-B14F-4D97-AF65-F5344CB8AC3E}">
        <p14:creationId xmlns:p14="http://schemas.microsoft.com/office/powerpoint/2010/main" val="2904077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Regulatory obligations of an investigator</a:t>
            </a:r>
            <a:endParaRPr lang="en-US" i="1" dirty="0"/>
          </a:p>
        </p:txBody>
      </p:sp>
      <p:sp>
        <p:nvSpPr>
          <p:cNvPr id="3" name="Content Placeholder 2"/>
          <p:cNvSpPr>
            <a:spLocks noGrp="1"/>
          </p:cNvSpPr>
          <p:nvPr>
            <p:ph idx="1"/>
          </p:nvPr>
        </p:nvSpPr>
        <p:spPr/>
        <p:txBody>
          <a:bodyPr/>
          <a:lstStyle/>
          <a:p>
            <a:pPr>
              <a:lnSpc>
                <a:spcPct val="150000"/>
              </a:lnSpc>
            </a:pPr>
            <a:r>
              <a:rPr lang="en-US" dirty="0">
                <a:solidFill>
                  <a:srgbClr val="000000"/>
                </a:solidFill>
              </a:rPr>
              <a:t>Personally supervise investigation</a:t>
            </a:r>
          </a:p>
          <a:p>
            <a:pPr>
              <a:lnSpc>
                <a:spcPct val="150000"/>
              </a:lnSpc>
            </a:pPr>
            <a:r>
              <a:rPr lang="en-US" dirty="0">
                <a:solidFill>
                  <a:srgbClr val="000000"/>
                </a:solidFill>
              </a:rPr>
              <a:t>Protocol and regulatory compliance </a:t>
            </a:r>
          </a:p>
          <a:p>
            <a:pPr>
              <a:lnSpc>
                <a:spcPct val="150000"/>
              </a:lnSpc>
            </a:pPr>
            <a:r>
              <a:rPr lang="en-US" dirty="0">
                <a:solidFill>
                  <a:srgbClr val="000000"/>
                </a:solidFill>
              </a:rPr>
              <a:t>Protect rights, safety, welfare of subjects</a:t>
            </a:r>
          </a:p>
          <a:p>
            <a:pPr>
              <a:lnSpc>
                <a:spcPct val="150000"/>
              </a:lnSpc>
            </a:pPr>
            <a:r>
              <a:rPr lang="en-US" dirty="0">
                <a:solidFill>
                  <a:srgbClr val="000000"/>
                </a:solidFill>
              </a:rPr>
              <a:t>Obtain informed consent</a:t>
            </a:r>
          </a:p>
          <a:p>
            <a:pPr>
              <a:lnSpc>
                <a:spcPct val="150000"/>
              </a:lnSpc>
            </a:pPr>
            <a:r>
              <a:rPr lang="en-US" dirty="0">
                <a:solidFill>
                  <a:srgbClr val="000000"/>
                </a:solidFill>
              </a:rPr>
              <a:t>Obtain and maintain subject case histories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521" y="1548714"/>
            <a:ext cx="3732029" cy="2488019"/>
          </a:xfrm>
          <a:prstGeom prst="rect">
            <a:avLst/>
          </a:prstGeom>
        </p:spPr>
      </p:pic>
    </p:spTree>
    <p:extLst>
      <p:ext uri="{BB962C8B-B14F-4D97-AF65-F5344CB8AC3E}">
        <p14:creationId xmlns:p14="http://schemas.microsoft.com/office/powerpoint/2010/main" val="3955707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Personally supervise the investigation</a:t>
            </a:r>
          </a:p>
        </p:txBody>
      </p:sp>
      <p:sp>
        <p:nvSpPr>
          <p:cNvPr id="3" name="Content Placeholder 2"/>
          <p:cNvSpPr>
            <a:spLocks noGrp="1"/>
          </p:cNvSpPr>
          <p:nvPr>
            <p:ph idx="1"/>
          </p:nvPr>
        </p:nvSpPr>
        <p:spPr>
          <a:xfrm>
            <a:off x="759019" y="1576423"/>
            <a:ext cx="10691531" cy="4408741"/>
          </a:xfrm>
        </p:spPr>
        <p:txBody>
          <a:bodyPr>
            <a:normAutofit/>
          </a:bodyPr>
          <a:lstStyle/>
          <a:p>
            <a:pPr>
              <a:lnSpc>
                <a:spcPct val="110000"/>
              </a:lnSpc>
            </a:pPr>
            <a:r>
              <a:rPr lang="en-US" dirty="0">
                <a:solidFill>
                  <a:srgbClr val="000000"/>
                </a:solidFill>
              </a:rPr>
              <a:t>The investigator will:</a:t>
            </a:r>
          </a:p>
          <a:p>
            <a:pPr lvl="1">
              <a:lnSpc>
                <a:spcPct val="110000"/>
              </a:lnSpc>
            </a:pPr>
            <a:r>
              <a:rPr lang="en-US" dirty="0">
                <a:solidFill>
                  <a:srgbClr val="000000"/>
                </a:solidFill>
              </a:rPr>
              <a:t>personally conduct or supervise the study conduct at the site</a:t>
            </a:r>
          </a:p>
          <a:p>
            <a:pPr lvl="1">
              <a:lnSpc>
                <a:spcPct val="110000"/>
              </a:lnSpc>
            </a:pPr>
            <a:r>
              <a:rPr lang="en-US" dirty="0">
                <a:solidFill>
                  <a:srgbClr val="000000"/>
                </a:solidFill>
              </a:rPr>
              <a:t>ensure that individuals involved in the study conduct (</a:t>
            </a:r>
            <a:r>
              <a:rPr lang="en-US" dirty="0" err="1">
                <a:solidFill>
                  <a:srgbClr val="000000"/>
                </a:solidFill>
              </a:rPr>
              <a:t>ie</a:t>
            </a:r>
            <a:r>
              <a:rPr lang="en-US" dirty="0">
                <a:solidFill>
                  <a:srgbClr val="000000"/>
                </a:solidFill>
              </a:rPr>
              <a:t> on delegation of authority log) are informed about their obligations with regards to the study.</a:t>
            </a:r>
          </a:p>
          <a:p>
            <a:pPr lvl="1">
              <a:lnSpc>
                <a:spcPct val="110000"/>
              </a:lnSpc>
            </a:pPr>
            <a:r>
              <a:rPr lang="en-US" dirty="0">
                <a:solidFill>
                  <a:srgbClr val="000000"/>
                </a:solidFill>
              </a:rPr>
              <a:t>This includes (but is not limited t0):</a:t>
            </a:r>
          </a:p>
          <a:p>
            <a:pPr lvl="2">
              <a:lnSpc>
                <a:spcPct val="110000"/>
              </a:lnSpc>
            </a:pPr>
            <a:r>
              <a:rPr lang="en-US" dirty="0">
                <a:solidFill>
                  <a:srgbClr val="000000"/>
                </a:solidFill>
              </a:rPr>
              <a:t>Developing procedures as needed</a:t>
            </a:r>
          </a:p>
          <a:p>
            <a:pPr lvl="2">
              <a:lnSpc>
                <a:spcPct val="110000"/>
              </a:lnSpc>
            </a:pPr>
            <a:r>
              <a:rPr lang="en-US" dirty="0">
                <a:solidFill>
                  <a:srgbClr val="000000"/>
                </a:solidFill>
              </a:rPr>
              <a:t>Conducting training as needed</a:t>
            </a:r>
          </a:p>
          <a:p>
            <a:pPr lvl="2">
              <a:lnSpc>
                <a:spcPct val="110000"/>
              </a:lnSpc>
            </a:pPr>
            <a:r>
              <a:rPr lang="en-US" dirty="0">
                <a:solidFill>
                  <a:srgbClr val="000000"/>
                </a:solidFill>
              </a:rPr>
              <a:t>Holding and documenting routine meetings</a:t>
            </a:r>
          </a:p>
          <a:p>
            <a:pPr marL="457200" lvl="1" indent="0">
              <a:lnSpc>
                <a:spcPct val="110000"/>
              </a:lnSpc>
              <a:buNone/>
            </a:pPr>
            <a:endParaRPr lang="en-US" dirty="0">
              <a:solidFill>
                <a:srgbClr val="000000"/>
              </a:solidFill>
            </a:endParaRPr>
          </a:p>
          <a:p>
            <a:endParaRPr lang="en-US" dirty="0"/>
          </a:p>
        </p:txBody>
      </p:sp>
    </p:spTree>
    <p:extLst>
      <p:ext uri="{BB962C8B-B14F-4D97-AF65-F5344CB8AC3E}">
        <p14:creationId xmlns:p14="http://schemas.microsoft.com/office/powerpoint/2010/main" val="3628874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Protocol &amp; regulatory compliance</a:t>
            </a:r>
          </a:p>
        </p:txBody>
      </p:sp>
      <p:sp>
        <p:nvSpPr>
          <p:cNvPr id="3" name="Content Placeholder 2"/>
          <p:cNvSpPr>
            <a:spLocks noGrp="1"/>
          </p:cNvSpPr>
          <p:nvPr>
            <p:ph idx="1"/>
          </p:nvPr>
        </p:nvSpPr>
        <p:spPr>
          <a:xfrm>
            <a:off x="677051" y="1461627"/>
            <a:ext cx="10855465" cy="4924657"/>
          </a:xfrm>
        </p:spPr>
        <p:txBody>
          <a:bodyPr>
            <a:normAutofit/>
          </a:bodyPr>
          <a:lstStyle/>
          <a:p>
            <a:pPr>
              <a:lnSpc>
                <a:spcPct val="120000"/>
              </a:lnSpc>
            </a:pPr>
            <a:r>
              <a:rPr lang="en-US" sz="2900" dirty="0">
                <a:solidFill>
                  <a:srgbClr val="000000"/>
                </a:solidFill>
              </a:rPr>
              <a:t>The Investigator must:</a:t>
            </a:r>
          </a:p>
          <a:p>
            <a:pPr lvl="1">
              <a:lnSpc>
                <a:spcPct val="120000"/>
              </a:lnSpc>
            </a:pPr>
            <a:r>
              <a:rPr lang="en-US" sz="2500" dirty="0">
                <a:solidFill>
                  <a:srgbClr val="000000"/>
                </a:solidFill>
              </a:rPr>
              <a:t>Adhere to the study protocol and ensure that the investigation at their site is conducted accordingly</a:t>
            </a:r>
          </a:p>
          <a:p>
            <a:pPr lvl="1">
              <a:lnSpc>
                <a:spcPct val="120000"/>
              </a:lnSpc>
            </a:pPr>
            <a:r>
              <a:rPr lang="en-US" sz="2500" dirty="0">
                <a:solidFill>
                  <a:srgbClr val="000000"/>
                </a:solidFill>
              </a:rPr>
              <a:t>Provide timely progress and final reports to the sponsor</a:t>
            </a:r>
          </a:p>
          <a:p>
            <a:pPr lvl="1">
              <a:lnSpc>
                <a:spcPct val="120000"/>
              </a:lnSpc>
            </a:pPr>
            <a:r>
              <a:rPr lang="en-US" dirty="0">
                <a:solidFill>
                  <a:srgbClr val="000000"/>
                </a:solidFill>
              </a:rPr>
              <a:t>Assure they have appropriate IRB approval and oversight</a:t>
            </a:r>
          </a:p>
          <a:p>
            <a:pPr lvl="1"/>
            <a:r>
              <a:rPr lang="en-US" dirty="0">
                <a:solidFill>
                  <a:srgbClr val="000000"/>
                </a:solidFill>
              </a:rPr>
              <a:t>Promptly report to the IRB all changes in the research activity</a:t>
            </a:r>
          </a:p>
          <a:p>
            <a:pPr lvl="1"/>
            <a:r>
              <a:rPr lang="en-US" dirty="0">
                <a:solidFill>
                  <a:srgbClr val="000000"/>
                </a:solidFill>
              </a:rPr>
              <a:t>Report all unanticipated problems involving risk to human subjects or others</a:t>
            </a:r>
          </a:p>
          <a:p>
            <a:pPr lvl="1"/>
            <a:r>
              <a:rPr lang="en-US" dirty="0">
                <a:solidFill>
                  <a:srgbClr val="000000"/>
                </a:solidFill>
              </a:rPr>
              <a:t>Agree not to make any changes in the research without IRB approval, except where necessary to eliminate apparent immediate hazards to human subjects</a:t>
            </a:r>
          </a:p>
          <a:p>
            <a:pPr>
              <a:lnSpc>
                <a:spcPct val="120000"/>
              </a:lnSpc>
            </a:pPr>
            <a:endParaRPr lang="en-US" dirty="0">
              <a:solidFill>
                <a:srgbClr val="000000"/>
              </a:solidFill>
            </a:endParaRPr>
          </a:p>
          <a:p>
            <a:endParaRPr lang="en-US" dirty="0"/>
          </a:p>
        </p:txBody>
      </p:sp>
    </p:spTree>
    <p:extLst>
      <p:ext uri="{BB962C8B-B14F-4D97-AF65-F5344CB8AC3E}">
        <p14:creationId xmlns:p14="http://schemas.microsoft.com/office/powerpoint/2010/main" val="3197955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Protect rights, safety, and welfare</a:t>
            </a:r>
          </a:p>
        </p:txBody>
      </p:sp>
      <p:sp>
        <p:nvSpPr>
          <p:cNvPr id="3" name="Content Placeholder 2"/>
          <p:cNvSpPr>
            <a:spLocks noGrp="1"/>
          </p:cNvSpPr>
          <p:nvPr>
            <p:ph idx="1"/>
          </p:nvPr>
        </p:nvSpPr>
        <p:spPr>
          <a:xfrm>
            <a:off x="885372" y="1553029"/>
            <a:ext cx="10928036" cy="4883398"/>
          </a:xfrm>
        </p:spPr>
        <p:txBody>
          <a:bodyPr>
            <a:normAutofit/>
          </a:bodyPr>
          <a:lstStyle/>
          <a:p>
            <a:pPr>
              <a:lnSpc>
                <a:spcPct val="110000"/>
              </a:lnSpc>
            </a:pPr>
            <a:r>
              <a:rPr lang="en-US" dirty="0">
                <a:solidFill>
                  <a:srgbClr val="000000"/>
                </a:solidFill>
              </a:rPr>
              <a:t>An investigator is responsible for protecting the rights, safety, and welfare of study subjects</a:t>
            </a:r>
          </a:p>
          <a:p>
            <a:pPr>
              <a:lnSpc>
                <a:spcPct val="110000"/>
              </a:lnSpc>
            </a:pPr>
            <a:r>
              <a:rPr lang="en-US" dirty="0">
                <a:solidFill>
                  <a:srgbClr val="000000"/>
                </a:solidFill>
              </a:rPr>
              <a:t>This includes reading and understanding the information in the investigator's brochure, including the potential risks and side effects of the drug</a:t>
            </a:r>
          </a:p>
          <a:p>
            <a:pPr>
              <a:lnSpc>
                <a:spcPct val="110000"/>
              </a:lnSpc>
            </a:pPr>
            <a:r>
              <a:rPr lang="en-US" dirty="0">
                <a:solidFill>
                  <a:srgbClr val="000000"/>
                </a:solidFill>
              </a:rPr>
              <a:t>The investigator must also agree to report to the sponsor adverse experiences that occur in the course of the investigation(s)</a:t>
            </a:r>
          </a:p>
          <a:p>
            <a:pPr marL="0" indent="0">
              <a:buNone/>
            </a:pPr>
            <a:endParaRPr lang="en-US" dirty="0"/>
          </a:p>
        </p:txBody>
      </p:sp>
    </p:spTree>
    <p:extLst>
      <p:ext uri="{BB962C8B-B14F-4D97-AF65-F5344CB8AC3E}">
        <p14:creationId xmlns:p14="http://schemas.microsoft.com/office/powerpoint/2010/main" val="1722860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Obtain informed consent</a:t>
            </a:r>
          </a:p>
        </p:txBody>
      </p:sp>
      <p:sp>
        <p:nvSpPr>
          <p:cNvPr id="3" name="Content Placeholder 2"/>
          <p:cNvSpPr>
            <a:spLocks noGrp="1"/>
          </p:cNvSpPr>
          <p:nvPr>
            <p:ph idx="1"/>
          </p:nvPr>
        </p:nvSpPr>
        <p:spPr>
          <a:xfrm>
            <a:off x="759019" y="1301578"/>
            <a:ext cx="10691531" cy="5110511"/>
          </a:xfrm>
        </p:spPr>
        <p:txBody>
          <a:bodyPr numCol="2">
            <a:normAutofit/>
          </a:bodyPr>
          <a:lstStyle/>
          <a:p>
            <a:r>
              <a:rPr lang="en-US" sz="2400" dirty="0">
                <a:solidFill>
                  <a:srgbClr val="000000"/>
                </a:solidFill>
              </a:rPr>
              <a:t>An investigator is required to obtain the informed consent of each subject who is enrolled to the study in accordance with regulations.</a:t>
            </a:r>
          </a:p>
          <a:p>
            <a:r>
              <a:rPr lang="en-US" sz="2400" dirty="0">
                <a:solidFill>
                  <a:srgbClr val="000000"/>
                </a:solidFill>
              </a:rPr>
              <a:t>The investigator is responsible to inform any potential subjects that the drugs are being used for investigational purposes and will ensure that the requirements relating to obtaining informed consent are met.</a:t>
            </a:r>
            <a:endParaRPr lang="en-US" sz="2400" dirty="0"/>
          </a:p>
          <a:p>
            <a:r>
              <a:rPr lang="en-US" sz="2400" dirty="0">
                <a:solidFill>
                  <a:srgbClr val="000000"/>
                </a:solidFill>
              </a:rPr>
              <a:t>Document the informed consent process (conducted prior to participation in the study)</a:t>
            </a:r>
          </a:p>
          <a:p>
            <a:r>
              <a:rPr lang="en-US" sz="2400" dirty="0">
                <a:solidFill>
                  <a:srgbClr val="000000"/>
                </a:solidFill>
              </a:rPr>
              <a:t>Obtain both parental signatures, if required</a:t>
            </a:r>
          </a:p>
          <a:p>
            <a:r>
              <a:rPr lang="en-US" sz="2400" dirty="0">
                <a:solidFill>
                  <a:srgbClr val="000000"/>
                </a:solidFill>
              </a:rPr>
              <a:t>Provide a copy of the consent to the subject/family</a:t>
            </a:r>
          </a:p>
          <a:p>
            <a:pPr marL="0" indent="0">
              <a:buNone/>
            </a:pPr>
            <a:endParaRPr lang="en-US" dirty="0">
              <a:solidFill>
                <a:srgbClr val="0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6645" y="2799643"/>
            <a:ext cx="5073905" cy="3382603"/>
          </a:xfrm>
          <a:prstGeom prst="rect">
            <a:avLst/>
          </a:prstGeom>
        </p:spPr>
      </p:pic>
    </p:spTree>
    <p:extLst>
      <p:ext uri="{BB962C8B-B14F-4D97-AF65-F5344CB8AC3E}">
        <p14:creationId xmlns:p14="http://schemas.microsoft.com/office/powerpoint/2010/main" val="427626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4</a:t>
            </a:fld>
            <a:endParaRPr lang="en-US" dirty="0"/>
          </a:p>
        </p:txBody>
      </p:sp>
      <p:sp>
        <p:nvSpPr>
          <p:cNvPr id="3" name="Title 2"/>
          <p:cNvSpPr>
            <a:spLocks noGrp="1"/>
          </p:cNvSpPr>
          <p:nvPr>
            <p:ph type="title"/>
          </p:nvPr>
        </p:nvSpPr>
        <p:spPr>
          <a:xfrm>
            <a:off x="745153" y="416879"/>
            <a:ext cx="10708499" cy="1050989"/>
          </a:xfrm>
        </p:spPr>
        <p:txBody>
          <a:bodyPr/>
          <a:lstStyle/>
          <a:p>
            <a:r>
              <a:rPr lang="en-US" dirty="0"/>
              <a:t>Selecting and informing investigators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313" y="1467868"/>
            <a:ext cx="6110177" cy="4582633"/>
          </a:xfrm>
          <a:prstGeom prst="rect">
            <a:avLst/>
          </a:prstGeom>
        </p:spPr>
      </p:pic>
    </p:spTree>
    <p:extLst>
      <p:ext uri="{BB962C8B-B14F-4D97-AF65-F5344CB8AC3E}">
        <p14:creationId xmlns:p14="http://schemas.microsoft.com/office/powerpoint/2010/main" val="1559402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Subject case histories</a:t>
            </a:r>
          </a:p>
        </p:txBody>
      </p:sp>
      <p:sp>
        <p:nvSpPr>
          <p:cNvPr id="3" name="Content Placeholder 2"/>
          <p:cNvSpPr>
            <a:spLocks noGrp="1"/>
          </p:cNvSpPr>
          <p:nvPr>
            <p:ph idx="1"/>
          </p:nvPr>
        </p:nvSpPr>
        <p:spPr/>
        <p:txBody>
          <a:bodyPr vert="horz" lIns="91440" tIns="45720" rIns="91440" bIns="45720" rtlCol="0" anchor="t">
            <a:normAutofit/>
          </a:bodyPr>
          <a:lstStyle/>
          <a:p>
            <a:pPr>
              <a:lnSpc>
                <a:spcPct val="100000"/>
              </a:lnSpc>
            </a:pPr>
            <a:r>
              <a:rPr lang="en-US" dirty="0">
                <a:solidFill>
                  <a:srgbClr val="000000"/>
                </a:solidFill>
              </a:rPr>
              <a:t>An Investigator is responsible for maintaining case histories for all study participants. </a:t>
            </a:r>
          </a:p>
          <a:p>
            <a:pPr>
              <a:lnSpc>
                <a:spcPct val="100000"/>
              </a:lnSpc>
            </a:pPr>
            <a:r>
              <a:rPr lang="en-US" dirty="0">
                <a:solidFill>
                  <a:srgbClr val="000000"/>
                </a:solidFill>
              </a:rPr>
              <a:t>This includes (but is not limited to):</a:t>
            </a:r>
          </a:p>
          <a:p>
            <a:pPr lvl="1">
              <a:lnSpc>
                <a:spcPct val="100000"/>
              </a:lnSpc>
            </a:pPr>
            <a:r>
              <a:rPr lang="en-US" dirty="0">
                <a:solidFill>
                  <a:srgbClr val="000000"/>
                </a:solidFill>
                <a:latin typeface="Georgia"/>
              </a:rPr>
              <a:t>Signed and dated consent forms, including documentation of informed consent process conducted prior to study participation.</a:t>
            </a:r>
          </a:p>
          <a:p>
            <a:pPr lvl="1">
              <a:lnSpc>
                <a:spcPct val="100000"/>
              </a:lnSpc>
            </a:pPr>
            <a:r>
              <a:rPr lang="en-US" dirty="0">
                <a:solidFill>
                  <a:srgbClr val="000000"/>
                </a:solidFill>
                <a:latin typeface="Georgia"/>
              </a:rPr>
              <a:t>Medical records (EPIC charts, progress notes, etc.)</a:t>
            </a: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88128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41</a:t>
            </a:fld>
            <a:endParaRPr lang="en-US" dirty="0"/>
          </a:p>
        </p:txBody>
      </p:sp>
      <p:sp>
        <p:nvSpPr>
          <p:cNvPr id="3" name="Title 2"/>
          <p:cNvSpPr>
            <a:spLocks noGrp="1"/>
          </p:cNvSpPr>
          <p:nvPr>
            <p:ph type="title"/>
          </p:nvPr>
        </p:nvSpPr>
        <p:spPr/>
        <p:txBody>
          <a:bodyPr/>
          <a:lstStyle/>
          <a:p>
            <a:pPr algn="ctr"/>
            <a:r>
              <a:rPr lang="en-US" dirty="0"/>
              <a:t>Overlapping sponsor and investigator responsibilities</a:t>
            </a:r>
          </a:p>
        </p:txBody>
      </p:sp>
    </p:spTree>
    <p:extLst>
      <p:ext uri="{BB962C8B-B14F-4D97-AF65-F5344CB8AC3E}">
        <p14:creationId xmlns:p14="http://schemas.microsoft.com/office/powerpoint/2010/main" val="2174341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obligations</a:t>
            </a:r>
          </a:p>
        </p:txBody>
      </p:sp>
      <p:pic>
        <p:nvPicPr>
          <p:cNvPr id="5" name="Picture 4"/>
          <p:cNvPicPr>
            <a:picLocks noChangeAspect="1"/>
          </p:cNvPicPr>
          <p:nvPr/>
        </p:nvPicPr>
        <p:blipFill>
          <a:blip r:embed="rId2"/>
          <a:stretch>
            <a:fillRect/>
          </a:stretch>
        </p:blipFill>
        <p:spPr>
          <a:xfrm>
            <a:off x="0" y="1371599"/>
            <a:ext cx="3473588" cy="771025"/>
          </a:xfrm>
          <a:prstGeom prst="rect">
            <a:avLst/>
          </a:prstGeom>
        </p:spPr>
      </p:pic>
      <p:graphicFrame>
        <p:nvGraphicFramePr>
          <p:cNvPr id="6" name="Content Placeholder 10"/>
          <p:cNvGraphicFramePr>
            <a:graphicFrameLocks noGrp="1"/>
          </p:cNvGraphicFramePr>
          <p:nvPr>
            <p:ph sz="quarter" idx="4294967295"/>
            <p:extLst>
              <p:ext uri="{D42A27DB-BD31-4B8C-83A1-F6EECF244321}">
                <p14:modId xmlns:p14="http://schemas.microsoft.com/office/powerpoint/2010/main" val="636164029"/>
              </p:ext>
            </p:extLst>
          </p:nvPr>
        </p:nvGraphicFramePr>
        <p:xfrm>
          <a:off x="-466389" y="2078100"/>
          <a:ext cx="4119275" cy="363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3950977" y="1957661"/>
            <a:ext cx="3645605" cy="800053"/>
          </a:xfrm>
          <a:prstGeom prst="rect">
            <a:avLst/>
          </a:prstGeom>
        </p:spPr>
      </p:pic>
      <p:pic>
        <p:nvPicPr>
          <p:cNvPr id="8" name="Picture 7"/>
          <p:cNvPicPr>
            <a:picLocks noChangeAspect="1"/>
          </p:cNvPicPr>
          <p:nvPr/>
        </p:nvPicPr>
        <p:blipFill>
          <a:blip r:embed="rId9"/>
          <a:stretch>
            <a:fillRect/>
          </a:stretch>
        </p:blipFill>
        <p:spPr>
          <a:xfrm>
            <a:off x="8204939" y="1301578"/>
            <a:ext cx="3517060" cy="861321"/>
          </a:xfrm>
          <a:prstGeom prst="rect">
            <a:avLst/>
          </a:prstGeom>
        </p:spPr>
      </p:pic>
      <p:pic>
        <p:nvPicPr>
          <p:cNvPr id="9" name="Picture 8"/>
          <p:cNvPicPr>
            <a:picLocks noChangeAspect="1"/>
          </p:cNvPicPr>
          <p:nvPr/>
        </p:nvPicPr>
        <p:blipFill>
          <a:blip r:embed="rId10"/>
          <a:stretch>
            <a:fillRect/>
          </a:stretch>
        </p:blipFill>
        <p:spPr>
          <a:xfrm>
            <a:off x="188686" y="5147096"/>
            <a:ext cx="1614338" cy="719769"/>
          </a:xfrm>
          <a:prstGeom prst="rect">
            <a:avLst/>
          </a:prstGeom>
        </p:spPr>
      </p:pic>
      <p:graphicFrame>
        <p:nvGraphicFramePr>
          <p:cNvPr id="11" name="Content Placeholder 12"/>
          <p:cNvGraphicFramePr>
            <a:graphicFrameLocks/>
          </p:cNvGraphicFramePr>
          <p:nvPr>
            <p:extLst>
              <p:ext uri="{D42A27DB-BD31-4B8C-83A1-F6EECF244321}">
                <p14:modId xmlns:p14="http://schemas.microsoft.com/office/powerpoint/2010/main" val="2488221231"/>
              </p:ext>
            </p:extLst>
          </p:nvPr>
        </p:nvGraphicFramePr>
        <p:xfrm>
          <a:off x="3808019" y="2757714"/>
          <a:ext cx="4241787" cy="388634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2" name="Picture 11"/>
          <p:cNvPicPr>
            <a:picLocks noChangeAspect="1"/>
          </p:cNvPicPr>
          <p:nvPr/>
        </p:nvPicPr>
        <p:blipFill>
          <a:blip r:embed="rId16"/>
          <a:stretch>
            <a:fillRect/>
          </a:stretch>
        </p:blipFill>
        <p:spPr>
          <a:xfrm>
            <a:off x="3950977" y="6037943"/>
            <a:ext cx="3430375" cy="718457"/>
          </a:xfrm>
          <a:prstGeom prst="rect">
            <a:avLst/>
          </a:prstGeom>
        </p:spPr>
      </p:pic>
      <p:graphicFrame>
        <p:nvGraphicFramePr>
          <p:cNvPr id="14" name="Content Placeholder 12"/>
          <p:cNvGraphicFramePr>
            <a:graphicFrameLocks noGrp="1"/>
          </p:cNvGraphicFramePr>
          <p:nvPr>
            <p:ph sz="quarter" idx="4294967295"/>
            <p:extLst>
              <p:ext uri="{D42A27DB-BD31-4B8C-83A1-F6EECF244321}">
                <p14:modId xmlns:p14="http://schemas.microsoft.com/office/powerpoint/2010/main" val="4207393732"/>
              </p:ext>
            </p:extLst>
          </p:nvPr>
        </p:nvGraphicFramePr>
        <p:xfrm>
          <a:off x="8204939" y="2078100"/>
          <a:ext cx="3833064" cy="36324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5" name="Picture 14"/>
          <p:cNvPicPr>
            <a:picLocks noChangeAspect="1"/>
          </p:cNvPicPr>
          <p:nvPr/>
        </p:nvPicPr>
        <p:blipFill>
          <a:blip r:embed="rId22"/>
          <a:stretch>
            <a:fillRect/>
          </a:stretch>
        </p:blipFill>
        <p:spPr>
          <a:xfrm>
            <a:off x="8431311" y="5147096"/>
            <a:ext cx="1914162" cy="644103"/>
          </a:xfrm>
          <a:prstGeom prst="rect">
            <a:avLst/>
          </a:prstGeom>
        </p:spPr>
      </p:pic>
    </p:spTree>
    <p:extLst>
      <p:ext uri="{BB962C8B-B14F-4D97-AF65-F5344CB8AC3E}">
        <p14:creationId xmlns:p14="http://schemas.microsoft.com/office/powerpoint/2010/main" val="1844341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a:t>
            </a:r>
            <a:r>
              <a:rPr lang="en-US" sz="3200" i="1" dirty="0"/>
              <a:t>sponsor &amp; investigator</a:t>
            </a:r>
            <a:endParaRPr lang="en-US" dirty="0"/>
          </a:p>
        </p:txBody>
      </p:sp>
      <p:sp>
        <p:nvSpPr>
          <p:cNvPr id="3" name="Content Placeholder 2"/>
          <p:cNvSpPr>
            <a:spLocks noGrp="1"/>
          </p:cNvSpPr>
          <p:nvPr>
            <p:ph idx="1"/>
          </p:nvPr>
        </p:nvSpPr>
        <p:spPr/>
        <p:txBody>
          <a:bodyPr/>
          <a:lstStyle/>
          <a:p>
            <a:r>
              <a:rPr lang="en-US" dirty="0">
                <a:solidFill>
                  <a:srgbClr val="000000"/>
                </a:solidFill>
              </a:rPr>
              <a:t>Recordkeeping</a:t>
            </a:r>
          </a:p>
          <a:p>
            <a:pPr lvl="1"/>
            <a:r>
              <a:rPr lang="en-US" dirty="0">
                <a:solidFill>
                  <a:srgbClr val="000000"/>
                </a:solidFill>
              </a:rPr>
              <a:t>Regulatory</a:t>
            </a:r>
          </a:p>
          <a:p>
            <a:pPr lvl="1"/>
            <a:r>
              <a:rPr lang="en-US" dirty="0">
                <a:solidFill>
                  <a:srgbClr val="000000"/>
                </a:solidFill>
              </a:rPr>
              <a:t>Investigational Product</a:t>
            </a:r>
          </a:p>
          <a:p>
            <a:pPr lvl="1"/>
            <a:r>
              <a:rPr lang="en-US" dirty="0">
                <a:solidFill>
                  <a:srgbClr val="000000"/>
                </a:solidFill>
              </a:rPr>
              <a:t>Data collected under IND</a:t>
            </a:r>
          </a:p>
          <a:p>
            <a:r>
              <a:rPr lang="en-US" dirty="0">
                <a:solidFill>
                  <a:srgbClr val="000000"/>
                </a:solidFill>
              </a:rPr>
              <a:t>Investigational Drug Control/</a:t>
            </a:r>
          </a:p>
          <a:p>
            <a:pPr marL="0" indent="0">
              <a:buNone/>
            </a:pPr>
            <a:r>
              <a:rPr lang="en-US" dirty="0">
                <a:solidFill>
                  <a:srgbClr val="000000"/>
                </a:solidFill>
              </a:rPr>
              <a:t>   Accountability</a:t>
            </a:r>
          </a:p>
          <a:p>
            <a:r>
              <a:rPr lang="en-US" dirty="0">
                <a:solidFill>
                  <a:srgbClr val="000000"/>
                </a:solidFill>
              </a:rPr>
              <a:t>Permit Inspection of records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199" y="1771033"/>
            <a:ext cx="3951420" cy="2868593"/>
          </a:xfrm>
          <a:prstGeom prst="rect">
            <a:avLst/>
          </a:prstGeom>
        </p:spPr>
      </p:pic>
    </p:spTree>
    <p:extLst>
      <p:ext uri="{BB962C8B-B14F-4D97-AF65-F5344CB8AC3E}">
        <p14:creationId xmlns:p14="http://schemas.microsoft.com/office/powerpoint/2010/main" val="251625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0"/>
            <a:ext cx="10691531" cy="1004962"/>
          </a:xfrm>
        </p:spPr>
        <p:txBody>
          <a:bodyPr/>
          <a:lstStyle/>
          <a:p>
            <a:pPr algn="ctr"/>
            <a:r>
              <a:rPr lang="en-US" dirty="0"/>
              <a:t>Recordkeeping responsibilities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7075444"/>
              </p:ext>
            </p:extLst>
          </p:nvPr>
        </p:nvGraphicFramePr>
        <p:xfrm>
          <a:off x="747727" y="1098380"/>
          <a:ext cx="10913694" cy="4838528"/>
        </p:xfrm>
        <a:graphic>
          <a:graphicData uri="http://schemas.openxmlformats.org/drawingml/2006/table">
            <a:tbl>
              <a:tblPr firstRow="1" firstCol="1" bandRow="1">
                <a:tableStyleId>{5C22544A-7EE6-4342-B048-85BDC9FD1C3A}</a:tableStyleId>
              </a:tblPr>
              <a:tblGrid>
                <a:gridCol w="3637120">
                  <a:extLst>
                    <a:ext uri="{9D8B030D-6E8A-4147-A177-3AD203B41FA5}">
                      <a16:colId xmlns:a16="http://schemas.microsoft.com/office/drawing/2014/main" val="3520542927"/>
                    </a:ext>
                  </a:extLst>
                </a:gridCol>
                <a:gridCol w="3638287">
                  <a:extLst>
                    <a:ext uri="{9D8B030D-6E8A-4147-A177-3AD203B41FA5}">
                      <a16:colId xmlns:a16="http://schemas.microsoft.com/office/drawing/2014/main" val="287054589"/>
                    </a:ext>
                  </a:extLst>
                </a:gridCol>
                <a:gridCol w="3638287">
                  <a:extLst>
                    <a:ext uri="{9D8B030D-6E8A-4147-A177-3AD203B41FA5}">
                      <a16:colId xmlns:a16="http://schemas.microsoft.com/office/drawing/2014/main" val="3195578315"/>
                    </a:ext>
                  </a:extLst>
                </a:gridCol>
              </a:tblGrid>
              <a:tr h="381893">
                <a:tc>
                  <a:txBody>
                    <a:bodyPr/>
                    <a:lstStyle/>
                    <a:p>
                      <a:pPr marL="0" marR="0">
                        <a:lnSpc>
                          <a:spcPct val="107000"/>
                        </a:lnSpc>
                        <a:spcBef>
                          <a:spcPts val="0"/>
                        </a:spcBef>
                        <a:spcAft>
                          <a:spcPts val="0"/>
                        </a:spcAft>
                      </a:pPr>
                      <a:r>
                        <a:rPr lang="en-US" sz="1600" dirty="0">
                          <a:solidFill>
                            <a:srgbClr val="000000"/>
                          </a:solidFill>
                          <a:effectLst/>
                        </a:rPr>
                        <a:t>Recordkeeping Type</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000000"/>
                          </a:solidFill>
                          <a:effectLst/>
                        </a:rPr>
                        <a:t>Sponsor Responsibility</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Investigator Responsibility</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5163426"/>
                  </a:ext>
                </a:extLst>
              </a:tr>
              <a:tr h="773490">
                <a:tc>
                  <a:txBody>
                    <a:bodyPr/>
                    <a:lstStyle/>
                    <a:p>
                      <a:pPr marL="0" marR="0">
                        <a:lnSpc>
                          <a:spcPct val="107000"/>
                        </a:lnSpc>
                        <a:spcBef>
                          <a:spcPts val="0"/>
                        </a:spcBef>
                        <a:spcAft>
                          <a:spcPts val="0"/>
                        </a:spcAft>
                      </a:pPr>
                      <a:r>
                        <a:rPr lang="en-US" sz="1600">
                          <a:solidFill>
                            <a:srgbClr val="000000"/>
                          </a:solidFill>
                          <a:effectLst/>
                        </a:rPr>
                        <a:t>Study Drug</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rgbClr val="000000"/>
                          </a:solidFill>
                          <a:effectLst/>
                        </a:rPr>
                        <a:t>Responsible for the receipt, shipment, and disposition of the study drug for all sites.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Responsible for the receipt and disposition of study drug, from when it gets on site to when it leaves the site.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1003934"/>
                  </a:ext>
                </a:extLst>
              </a:tr>
              <a:tr h="969289">
                <a:tc>
                  <a:txBody>
                    <a:bodyPr/>
                    <a:lstStyle/>
                    <a:p>
                      <a:pPr marL="0" marR="0">
                        <a:lnSpc>
                          <a:spcPct val="107000"/>
                        </a:lnSpc>
                        <a:spcBef>
                          <a:spcPts val="0"/>
                        </a:spcBef>
                        <a:spcAft>
                          <a:spcPts val="0"/>
                        </a:spcAft>
                      </a:pPr>
                      <a:r>
                        <a:rPr lang="en-US" sz="1600">
                          <a:solidFill>
                            <a:srgbClr val="000000"/>
                          </a:solidFill>
                          <a:effectLst/>
                        </a:rPr>
                        <a:t>Case Histories</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The Sponsor maintains case histories. They keep the de-identified study data that is provided by the investigational sites.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The investigator is required to create and maintain study participant’s case histories.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4785565"/>
                  </a:ext>
                </a:extLst>
              </a:tr>
              <a:tr h="1360886">
                <a:tc>
                  <a:txBody>
                    <a:bodyPr/>
                    <a:lstStyle/>
                    <a:p>
                      <a:pPr marL="0" marR="0">
                        <a:lnSpc>
                          <a:spcPct val="107000"/>
                        </a:lnSpc>
                        <a:spcBef>
                          <a:spcPts val="0"/>
                        </a:spcBef>
                        <a:spcAft>
                          <a:spcPts val="0"/>
                        </a:spcAft>
                      </a:pPr>
                      <a:r>
                        <a:rPr lang="en-US" sz="1600">
                          <a:solidFill>
                            <a:srgbClr val="000000"/>
                          </a:solidFill>
                          <a:effectLst/>
                        </a:rPr>
                        <a:t>Record Retention</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Retain records for all sites for 2 years (after marketing application for drug is approved) or for 2 years after shipment of study drug was discontinued and FDA was notified.</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Same as Sponsor; CHOP record retention policy requires records be maintained for at least 10 years after</a:t>
                      </a:r>
                      <a:r>
                        <a:rPr lang="en-US" sz="1600" baseline="0" dirty="0">
                          <a:solidFill>
                            <a:srgbClr val="000000"/>
                          </a:solidFill>
                          <a:effectLst/>
                        </a:rPr>
                        <a:t> subject turns 18</a:t>
                      </a:r>
                      <a:r>
                        <a:rPr lang="en-US" sz="1600" dirty="0">
                          <a:solidFill>
                            <a:srgbClr val="000000"/>
                          </a:solidFill>
                          <a:effectLst/>
                        </a:rPr>
                        <a:t> (for greater than minimal risk studies).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1710150"/>
                  </a:ext>
                </a:extLst>
              </a:tr>
              <a:tr h="1165087">
                <a:tc>
                  <a:txBody>
                    <a:bodyPr/>
                    <a:lstStyle/>
                    <a:p>
                      <a:pPr marL="0" marR="0">
                        <a:lnSpc>
                          <a:spcPct val="107000"/>
                        </a:lnSpc>
                        <a:spcBef>
                          <a:spcPts val="0"/>
                        </a:spcBef>
                        <a:spcAft>
                          <a:spcPts val="0"/>
                        </a:spcAft>
                      </a:pPr>
                      <a:r>
                        <a:rPr lang="en-US" sz="1600">
                          <a:solidFill>
                            <a:srgbClr val="000000"/>
                          </a:solidFill>
                          <a:effectLst/>
                        </a:rPr>
                        <a:t>Financial Interest</a:t>
                      </a:r>
                      <a:endParaRPr lang="en-US"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Responsible to maintain records of financial interest (generally financial disclosure forms) for all investigators at all sites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rgbClr val="000000"/>
                          </a:solidFill>
                          <a:effectLst/>
                        </a:rPr>
                        <a:t>Responsible to maintain records of financial interest of investigators at the site; also responsible to update sponsor within 1 year of study closure with any updates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983832"/>
                  </a:ext>
                </a:extLst>
              </a:tr>
            </a:tbl>
          </a:graphicData>
        </a:graphic>
      </p:graphicFrame>
    </p:spTree>
    <p:extLst>
      <p:ext uri="{BB962C8B-B14F-4D97-AF65-F5344CB8AC3E}">
        <p14:creationId xmlns:p14="http://schemas.microsoft.com/office/powerpoint/2010/main" val="720297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Investigational drug control</a:t>
            </a:r>
          </a:p>
        </p:txBody>
      </p:sp>
      <p:sp>
        <p:nvSpPr>
          <p:cNvPr id="3" name="Content Placeholder 2"/>
          <p:cNvSpPr>
            <a:spLocks noGrp="1"/>
          </p:cNvSpPr>
          <p:nvPr>
            <p:ph idx="1"/>
          </p:nvPr>
        </p:nvSpPr>
        <p:spPr/>
        <p:txBody>
          <a:bodyPr numCol="2">
            <a:normAutofit fontScale="25000" lnSpcReduction="20000"/>
          </a:bodyPr>
          <a:lstStyle/>
          <a:p>
            <a:pPr marL="0" indent="0">
              <a:lnSpc>
                <a:spcPct val="120000"/>
              </a:lnSpc>
              <a:buNone/>
            </a:pPr>
            <a:r>
              <a:rPr lang="en-US" sz="8000" b="1" dirty="0">
                <a:solidFill>
                  <a:srgbClr val="000000"/>
                </a:solidFill>
              </a:rPr>
              <a:t>Sponsor:</a:t>
            </a:r>
          </a:p>
          <a:p>
            <a:pPr>
              <a:lnSpc>
                <a:spcPct val="120000"/>
              </a:lnSpc>
            </a:pPr>
            <a:r>
              <a:rPr lang="en-US" sz="8000" dirty="0">
                <a:solidFill>
                  <a:srgbClr val="000000"/>
                </a:solidFill>
              </a:rPr>
              <a:t>Ships study drug to investigators participating in the investigation.</a:t>
            </a:r>
          </a:p>
          <a:p>
            <a:pPr>
              <a:lnSpc>
                <a:spcPct val="120000"/>
              </a:lnSpc>
            </a:pPr>
            <a:r>
              <a:rPr lang="en-US" sz="8000" dirty="0">
                <a:solidFill>
                  <a:srgbClr val="000000"/>
                </a:solidFill>
              </a:rPr>
              <a:t>CHOP policy mandates use of the CHOP Investigational Drug Service for INDs</a:t>
            </a:r>
          </a:p>
          <a:p>
            <a:pPr>
              <a:lnSpc>
                <a:spcPct val="120000"/>
              </a:lnSpc>
            </a:pPr>
            <a:r>
              <a:rPr lang="en-US" sz="8000" dirty="0">
                <a:solidFill>
                  <a:srgbClr val="000000"/>
                </a:solidFill>
              </a:rPr>
              <a:t>The sponsor ensures that all unused study drug (from sites) is either returned or destroyed.</a:t>
            </a:r>
          </a:p>
          <a:p>
            <a:pPr marL="0" indent="0">
              <a:lnSpc>
                <a:spcPct val="120000"/>
              </a:lnSpc>
              <a:buNone/>
            </a:pPr>
            <a:r>
              <a:rPr lang="en-US" sz="8000" dirty="0">
                <a:solidFill>
                  <a:srgbClr val="000000"/>
                </a:solidFill>
              </a:rPr>
              <a:t>				</a:t>
            </a:r>
            <a:endParaRPr lang="en-US" sz="8000" b="1" dirty="0">
              <a:solidFill>
                <a:srgbClr val="000000"/>
              </a:solidFill>
            </a:endParaRPr>
          </a:p>
          <a:p>
            <a:pPr marL="0" indent="0">
              <a:lnSpc>
                <a:spcPct val="120000"/>
              </a:lnSpc>
              <a:buNone/>
            </a:pPr>
            <a:endParaRPr lang="en-US" sz="8000" b="1" dirty="0">
              <a:solidFill>
                <a:srgbClr val="000000"/>
              </a:solidFill>
            </a:endParaRPr>
          </a:p>
          <a:p>
            <a:pPr marL="0" indent="0">
              <a:lnSpc>
                <a:spcPct val="120000"/>
              </a:lnSpc>
              <a:buNone/>
            </a:pPr>
            <a:endParaRPr lang="en-US" sz="8000" b="1" dirty="0">
              <a:solidFill>
                <a:srgbClr val="000000"/>
              </a:solidFill>
            </a:endParaRPr>
          </a:p>
          <a:p>
            <a:pPr marL="0" indent="0">
              <a:lnSpc>
                <a:spcPct val="120000"/>
              </a:lnSpc>
              <a:buNone/>
            </a:pPr>
            <a:endParaRPr lang="en-US" sz="8000" b="1" dirty="0">
              <a:solidFill>
                <a:srgbClr val="000000"/>
              </a:solidFill>
            </a:endParaRPr>
          </a:p>
          <a:p>
            <a:pPr marL="0" indent="0">
              <a:lnSpc>
                <a:spcPct val="120000"/>
              </a:lnSpc>
              <a:buNone/>
            </a:pPr>
            <a:r>
              <a:rPr lang="en-US" sz="8000" dirty="0">
                <a:solidFill>
                  <a:srgbClr val="000000"/>
                </a:solidFill>
              </a:rPr>
              <a:t>Title 21 CFR 312.61, 312.69</a:t>
            </a:r>
          </a:p>
          <a:p>
            <a:pPr>
              <a:lnSpc>
                <a:spcPct val="120000"/>
              </a:lnSpc>
            </a:pPr>
            <a:endParaRPr lang="en-US" sz="8000" dirty="0">
              <a:solidFill>
                <a:srgbClr val="000000"/>
              </a:solidFill>
            </a:endParaRPr>
          </a:p>
          <a:p>
            <a:pPr marL="0" indent="0">
              <a:lnSpc>
                <a:spcPct val="120000"/>
              </a:lnSpc>
              <a:buNone/>
            </a:pPr>
            <a:r>
              <a:rPr lang="en-US" sz="8000" b="1" dirty="0">
                <a:solidFill>
                  <a:srgbClr val="000000"/>
                </a:solidFill>
              </a:rPr>
              <a:t>Investigator:</a:t>
            </a:r>
            <a:endParaRPr lang="en-US" sz="8000" dirty="0">
              <a:solidFill>
                <a:srgbClr val="000000"/>
              </a:solidFill>
            </a:endParaRPr>
          </a:p>
          <a:p>
            <a:pPr>
              <a:lnSpc>
                <a:spcPct val="120000"/>
              </a:lnSpc>
            </a:pPr>
            <a:r>
              <a:rPr lang="en-US" sz="8000" dirty="0">
                <a:solidFill>
                  <a:srgbClr val="000000"/>
                </a:solidFill>
              </a:rPr>
              <a:t>Ensures the study drug is given only to study participants, and is administered under their supervision or by a delegated sub-investigator</a:t>
            </a:r>
          </a:p>
          <a:p>
            <a:pPr>
              <a:lnSpc>
                <a:spcPct val="120000"/>
              </a:lnSpc>
            </a:pPr>
            <a:r>
              <a:rPr lang="en-US" sz="8000" dirty="0">
                <a:solidFill>
                  <a:srgbClr val="000000"/>
                </a:solidFill>
              </a:rPr>
              <a:t>Additional storage protections are required under Sec. 312.69 if the study drug is a controlled substance in order to prevent theft</a:t>
            </a:r>
          </a:p>
          <a:p>
            <a:endParaRPr lang="en-US" sz="8000" dirty="0"/>
          </a:p>
          <a:p>
            <a:endParaRPr lang="en-US" sz="8000" dirty="0"/>
          </a:p>
          <a:p>
            <a:endParaRPr lang="en-US" sz="8000" dirty="0"/>
          </a:p>
          <a:p>
            <a:endParaRPr lang="en-US" sz="8000" dirty="0"/>
          </a:p>
          <a:p>
            <a:endParaRPr lang="en-US" sz="5600" dirty="0"/>
          </a:p>
          <a:p>
            <a:endParaRPr lang="en-US" sz="5600" dirty="0"/>
          </a:p>
          <a:p>
            <a:endParaRPr lang="en-US" sz="5600" dirty="0"/>
          </a:p>
          <a:p>
            <a:endParaRPr lang="en-US" sz="5600" dirty="0"/>
          </a:p>
          <a:p>
            <a:endParaRPr lang="en-US" dirty="0"/>
          </a:p>
        </p:txBody>
      </p:sp>
    </p:spTree>
    <p:extLst>
      <p:ext uri="{BB962C8B-B14F-4D97-AF65-F5344CB8AC3E}">
        <p14:creationId xmlns:p14="http://schemas.microsoft.com/office/powerpoint/2010/main" val="4014858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211272"/>
            <a:ext cx="10691531" cy="1004962"/>
          </a:xfrm>
        </p:spPr>
        <p:txBody>
          <a:bodyPr/>
          <a:lstStyle/>
          <a:p>
            <a:pPr algn="ctr"/>
            <a:r>
              <a:rPr lang="en-US" dirty="0"/>
              <a:t>Inspection of records: </a:t>
            </a:r>
            <a:r>
              <a:rPr lang="en-US" sz="3200" i="1" dirty="0"/>
              <a:t>sponsor</a:t>
            </a:r>
            <a:endParaRPr lang="en-US" dirty="0"/>
          </a:p>
        </p:txBody>
      </p:sp>
      <p:sp>
        <p:nvSpPr>
          <p:cNvPr id="3" name="Content Placeholder 2"/>
          <p:cNvSpPr>
            <a:spLocks noGrp="1"/>
          </p:cNvSpPr>
          <p:nvPr>
            <p:ph idx="1"/>
          </p:nvPr>
        </p:nvSpPr>
        <p:spPr>
          <a:xfrm>
            <a:off x="759019" y="1415924"/>
            <a:ext cx="11131237" cy="5244365"/>
          </a:xfrm>
        </p:spPr>
        <p:txBody>
          <a:bodyPr>
            <a:normAutofit fontScale="55000" lnSpcReduction="20000"/>
          </a:bodyPr>
          <a:lstStyle/>
          <a:p>
            <a:pPr marL="0" indent="0">
              <a:lnSpc>
                <a:spcPct val="120000"/>
              </a:lnSpc>
              <a:buNone/>
            </a:pPr>
            <a:r>
              <a:rPr lang="en-US" sz="4000" b="1" dirty="0">
                <a:solidFill>
                  <a:srgbClr val="000000"/>
                </a:solidFill>
              </a:rPr>
              <a:t>FDA inspection:</a:t>
            </a:r>
          </a:p>
          <a:p>
            <a:pPr>
              <a:lnSpc>
                <a:spcPct val="120000"/>
              </a:lnSpc>
            </a:pPr>
            <a:r>
              <a:rPr lang="en-US" sz="3400" dirty="0">
                <a:solidFill>
                  <a:srgbClr val="000000"/>
                </a:solidFill>
              </a:rPr>
              <a:t>A sponsor must upon request from any properly authorized officer or employee of the Food and Drug Administration, at reasonable times, permit such officer or employee to have access to and copy and verify any records and reports relating to the study.</a:t>
            </a:r>
          </a:p>
          <a:p>
            <a:pPr>
              <a:lnSpc>
                <a:spcPct val="120000"/>
              </a:lnSpc>
            </a:pPr>
            <a:r>
              <a:rPr lang="en-US" sz="3400" dirty="0">
                <a:solidFill>
                  <a:srgbClr val="000000"/>
                </a:solidFill>
              </a:rPr>
              <a:t>Upon written request by FDA, the sponsor must submit the records or reports (or copies of them) to FDA. The sponsor must discontinue shipments of the drug to any investigator who has failed to maintain or make available records or reports of the investigation as required by this part.</a:t>
            </a:r>
          </a:p>
          <a:p>
            <a:pPr marL="0" indent="0">
              <a:lnSpc>
                <a:spcPct val="120000"/>
              </a:lnSpc>
              <a:buNone/>
            </a:pPr>
            <a:r>
              <a:rPr lang="en-US" sz="4000" b="1" dirty="0">
                <a:solidFill>
                  <a:srgbClr val="000000"/>
                </a:solidFill>
              </a:rPr>
              <a:t>CHOP Office of Research Compliance (ORC) inspection:</a:t>
            </a:r>
          </a:p>
          <a:p>
            <a:pPr>
              <a:lnSpc>
                <a:spcPct val="120000"/>
              </a:lnSpc>
            </a:pPr>
            <a:r>
              <a:rPr lang="en-US" sz="3500" dirty="0">
                <a:solidFill>
                  <a:srgbClr val="000000"/>
                </a:solidFill>
              </a:rPr>
              <a:t>ORC has the right to inspect sponsor records upon request </a:t>
            </a:r>
          </a:p>
          <a:p>
            <a:pPr>
              <a:lnSpc>
                <a:spcPct val="120000"/>
              </a:lnSpc>
            </a:pPr>
            <a:endParaRPr lang="en-US" sz="1500" b="1" dirty="0">
              <a:solidFill>
                <a:srgbClr val="000000"/>
              </a:solidFill>
            </a:endParaRPr>
          </a:p>
          <a:p>
            <a:pPr marL="0" indent="0">
              <a:lnSpc>
                <a:spcPct val="120000"/>
              </a:lnSpc>
              <a:buNone/>
            </a:pPr>
            <a:r>
              <a:rPr lang="en-US" sz="4000" b="1" dirty="0">
                <a:solidFill>
                  <a:srgbClr val="000000"/>
                </a:solidFill>
              </a:rPr>
              <a:t>Controlled substances:</a:t>
            </a:r>
          </a:p>
          <a:p>
            <a:pPr>
              <a:lnSpc>
                <a:spcPct val="120000"/>
              </a:lnSpc>
            </a:pPr>
            <a:r>
              <a:rPr lang="en-US" sz="3400" dirty="0">
                <a:solidFill>
                  <a:srgbClr val="000000"/>
                </a:solidFill>
              </a:rPr>
              <a:t>If an investigational new drug is a substance listed in any schedule of the Controlled Substances Act, study drug records (shipment, delivery, receipt, disposition) must be made available to a DEA inspector. </a:t>
            </a:r>
          </a:p>
        </p:txBody>
      </p:sp>
    </p:spTree>
    <p:extLst>
      <p:ext uri="{BB962C8B-B14F-4D97-AF65-F5344CB8AC3E}">
        <p14:creationId xmlns:p14="http://schemas.microsoft.com/office/powerpoint/2010/main" val="3922711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Inspection of records: </a:t>
            </a:r>
            <a:r>
              <a:rPr lang="en-US" sz="3200" i="1" dirty="0"/>
              <a:t>investigator</a:t>
            </a:r>
            <a:endParaRPr lang="en-US" dirty="0"/>
          </a:p>
        </p:txBody>
      </p:sp>
      <p:sp>
        <p:nvSpPr>
          <p:cNvPr id="3" name="Content Placeholder 2"/>
          <p:cNvSpPr>
            <a:spLocks noGrp="1"/>
          </p:cNvSpPr>
          <p:nvPr>
            <p:ph idx="1"/>
          </p:nvPr>
        </p:nvSpPr>
        <p:spPr>
          <a:xfrm>
            <a:off x="759018" y="1679343"/>
            <a:ext cx="10691531" cy="4408741"/>
          </a:xfrm>
        </p:spPr>
        <p:txBody>
          <a:bodyPr>
            <a:normAutofit/>
          </a:bodyPr>
          <a:lstStyle/>
          <a:p>
            <a:r>
              <a:rPr lang="en-US" b="1" dirty="0">
                <a:solidFill>
                  <a:srgbClr val="000000"/>
                </a:solidFill>
              </a:rPr>
              <a:t>FDA inspection:</a:t>
            </a:r>
            <a:endParaRPr lang="en-US" dirty="0">
              <a:solidFill>
                <a:srgbClr val="000000"/>
              </a:solidFill>
            </a:endParaRPr>
          </a:p>
          <a:p>
            <a:pPr lvl="1"/>
            <a:r>
              <a:rPr lang="en-US" dirty="0">
                <a:solidFill>
                  <a:srgbClr val="000000"/>
                </a:solidFill>
              </a:rPr>
              <a:t>The same as the sponsor, an investigator must upon request from any properly authorized officer or employee of the Food and Drug Administration, at reasonable times, permit such officer or employee to have access to and copy and verify any records and reports relating to the study.</a:t>
            </a:r>
          </a:p>
          <a:p>
            <a:pPr lvl="1"/>
            <a:r>
              <a:rPr lang="en-US" dirty="0">
                <a:solidFill>
                  <a:srgbClr val="000000"/>
                </a:solidFill>
              </a:rPr>
              <a:t>The investigator is not required to divulge subject names unless the records of particular individuals require a more detailed study of the cases, or unless there is reason to believe that the records do not represent actual case studies, or do not represent actual results obtained. </a:t>
            </a:r>
          </a:p>
          <a:p>
            <a:endParaRPr lang="en-US" dirty="0"/>
          </a:p>
        </p:txBody>
      </p:sp>
    </p:spTree>
    <p:extLst>
      <p:ext uri="{BB962C8B-B14F-4D97-AF65-F5344CB8AC3E}">
        <p14:creationId xmlns:p14="http://schemas.microsoft.com/office/powerpoint/2010/main" val="3237773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 of obligations</a:t>
            </a:r>
          </a:p>
        </p:txBody>
      </p:sp>
      <p:pic>
        <p:nvPicPr>
          <p:cNvPr id="5" name="Picture 4"/>
          <p:cNvPicPr>
            <a:picLocks noChangeAspect="1"/>
          </p:cNvPicPr>
          <p:nvPr/>
        </p:nvPicPr>
        <p:blipFill>
          <a:blip r:embed="rId2"/>
          <a:stretch>
            <a:fillRect/>
          </a:stretch>
        </p:blipFill>
        <p:spPr>
          <a:xfrm>
            <a:off x="0" y="1371599"/>
            <a:ext cx="3473588" cy="771025"/>
          </a:xfrm>
          <a:prstGeom prst="rect">
            <a:avLst/>
          </a:prstGeom>
        </p:spPr>
      </p:pic>
      <p:graphicFrame>
        <p:nvGraphicFramePr>
          <p:cNvPr id="6" name="Content Placeholder 10"/>
          <p:cNvGraphicFramePr>
            <a:graphicFrameLocks noGrp="1"/>
          </p:cNvGraphicFramePr>
          <p:nvPr>
            <p:ph sz="quarter" idx="4294967295"/>
          </p:nvPr>
        </p:nvGraphicFramePr>
        <p:xfrm>
          <a:off x="-466389" y="2078100"/>
          <a:ext cx="4119275" cy="3632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3950977" y="1957661"/>
            <a:ext cx="3645605" cy="800053"/>
          </a:xfrm>
          <a:prstGeom prst="rect">
            <a:avLst/>
          </a:prstGeom>
        </p:spPr>
      </p:pic>
      <p:pic>
        <p:nvPicPr>
          <p:cNvPr id="8" name="Picture 7"/>
          <p:cNvPicPr>
            <a:picLocks noChangeAspect="1"/>
          </p:cNvPicPr>
          <p:nvPr/>
        </p:nvPicPr>
        <p:blipFill>
          <a:blip r:embed="rId9"/>
          <a:stretch>
            <a:fillRect/>
          </a:stretch>
        </p:blipFill>
        <p:spPr>
          <a:xfrm>
            <a:off x="8204939" y="1301578"/>
            <a:ext cx="3517060" cy="861321"/>
          </a:xfrm>
          <a:prstGeom prst="rect">
            <a:avLst/>
          </a:prstGeom>
        </p:spPr>
      </p:pic>
      <p:pic>
        <p:nvPicPr>
          <p:cNvPr id="9" name="Picture 8"/>
          <p:cNvPicPr>
            <a:picLocks noChangeAspect="1"/>
          </p:cNvPicPr>
          <p:nvPr/>
        </p:nvPicPr>
        <p:blipFill>
          <a:blip r:embed="rId10"/>
          <a:stretch>
            <a:fillRect/>
          </a:stretch>
        </p:blipFill>
        <p:spPr>
          <a:xfrm>
            <a:off x="188686" y="5147096"/>
            <a:ext cx="1614338" cy="719769"/>
          </a:xfrm>
          <a:prstGeom prst="rect">
            <a:avLst/>
          </a:prstGeom>
        </p:spPr>
      </p:pic>
      <p:graphicFrame>
        <p:nvGraphicFramePr>
          <p:cNvPr id="11" name="Content Placeholder 12"/>
          <p:cNvGraphicFramePr>
            <a:graphicFrameLocks/>
          </p:cNvGraphicFramePr>
          <p:nvPr/>
        </p:nvGraphicFramePr>
        <p:xfrm>
          <a:off x="3808019" y="2757714"/>
          <a:ext cx="4241787" cy="388634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2" name="Picture 11"/>
          <p:cNvPicPr>
            <a:picLocks noChangeAspect="1"/>
          </p:cNvPicPr>
          <p:nvPr/>
        </p:nvPicPr>
        <p:blipFill>
          <a:blip r:embed="rId16"/>
          <a:stretch>
            <a:fillRect/>
          </a:stretch>
        </p:blipFill>
        <p:spPr>
          <a:xfrm>
            <a:off x="3950977" y="6037943"/>
            <a:ext cx="3430375" cy="718457"/>
          </a:xfrm>
          <a:prstGeom prst="rect">
            <a:avLst/>
          </a:prstGeom>
        </p:spPr>
      </p:pic>
      <p:graphicFrame>
        <p:nvGraphicFramePr>
          <p:cNvPr id="14" name="Content Placeholder 12"/>
          <p:cNvGraphicFramePr>
            <a:graphicFrameLocks noGrp="1"/>
          </p:cNvGraphicFramePr>
          <p:nvPr>
            <p:ph sz="quarter" idx="4294967295"/>
          </p:nvPr>
        </p:nvGraphicFramePr>
        <p:xfrm>
          <a:off x="8204939" y="2078100"/>
          <a:ext cx="3833064" cy="36324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5" name="Picture 14"/>
          <p:cNvPicPr>
            <a:picLocks noChangeAspect="1"/>
          </p:cNvPicPr>
          <p:nvPr/>
        </p:nvPicPr>
        <p:blipFill>
          <a:blip r:embed="rId22"/>
          <a:stretch>
            <a:fillRect/>
          </a:stretch>
        </p:blipFill>
        <p:spPr>
          <a:xfrm>
            <a:off x="8431311" y="5147096"/>
            <a:ext cx="1914162" cy="644103"/>
          </a:xfrm>
          <a:prstGeom prst="rect">
            <a:avLst/>
          </a:prstGeom>
        </p:spPr>
      </p:pic>
    </p:spTree>
    <p:extLst>
      <p:ext uri="{BB962C8B-B14F-4D97-AF65-F5344CB8AC3E}">
        <p14:creationId xmlns:p14="http://schemas.microsoft.com/office/powerpoint/2010/main" val="1300602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References, resources, </a:t>
            </a:r>
            <a:br>
              <a:rPr lang="en-US" dirty="0">
                <a:latin typeface="Arial"/>
                <a:cs typeface="Arial"/>
              </a:rPr>
            </a:br>
            <a:r>
              <a:rPr lang="en-US" dirty="0">
                <a:latin typeface="Arial"/>
                <a:cs typeface="Arial"/>
              </a:rPr>
              <a:t>Questions</a:t>
            </a:r>
            <a:endParaRPr lang="en-US" sz="3200" i="1" dirty="0">
              <a:latin typeface="Arial"/>
              <a:cs typeface="Arial"/>
            </a:endParaRPr>
          </a:p>
        </p:txBody>
      </p:sp>
      <p:sp>
        <p:nvSpPr>
          <p:cNvPr id="3" name="Content Placeholder 2"/>
          <p:cNvSpPr>
            <a:spLocks noGrp="1"/>
          </p:cNvSpPr>
          <p:nvPr>
            <p:ph idx="1"/>
          </p:nvPr>
        </p:nvSpPr>
        <p:spPr>
          <a:xfrm>
            <a:off x="759018" y="1679343"/>
            <a:ext cx="10691531" cy="4408741"/>
          </a:xfrm>
        </p:spPr>
        <p:txBody>
          <a:bodyPr vert="horz" lIns="91440" tIns="45720" rIns="91440" bIns="45720" rtlCol="0" anchor="t">
            <a:normAutofit/>
          </a:bodyPr>
          <a:lstStyle/>
          <a:p>
            <a:pPr marL="457200" lvl="1" indent="0">
              <a:buNone/>
            </a:pPr>
            <a:r>
              <a:rPr lang="en-US" dirty="0">
                <a:solidFill>
                  <a:srgbClr val="000000"/>
                </a:solidFill>
                <a:latin typeface="Georgia"/>
              </a:rPr>
              <a:t>Sponsor-Investigator Responsibilities Guidance</a:t>
            </a:r>
            <a:endParaRPr lang="en-US" dirty="0"/>
          </a:p>
          <a:p>
            <a:pPr lvl="1"/>
            <a:r>
              <a:rPr lang="en-US" dirty="0">
                <a:latin typeface="Georgia"/>
                <a:hlinkClick r:id="rId2"/>
              </a:rPr>
              <a:t>IND Application Procedures: Investigator's Responsibilities</a:t>
            </a:r>
            <a:endParaRPr lang="en-US" dirty="0">
              <a:latin typeface="Georgia"/>
            </a:endParaRPr>
          </a:p>
          <a:p>
            <a:pPr lvl="1"/>
            <a:r>
              <a:rPr lang="en-US">
                <a:latin typeface="Georgia"/>
              </a:rPr>
              <a:t>INDs Prepared and Submitted by Sponsor-Investigators - FDA Draft </a:t>
            </a:r>
            <a:r>
              <a:rPr lang="en-US" dirty="0">
                <a:latin typeface="Georgia"/>
              </a:rPr>
              <a:t>Guidance for Industry - </a:t>
            </a:r>
            <a:r>
              <a:rPr lang="en-US" dirty="0">
                <a:latin typeface="Georgia"/>
                <a:hlinkClick r:id="rId3"/>
              </a:rPr>
              <a:t>https://www.fda.gov/media/92604/download</a:t>
            </a:r>
            <a:endParaRPr lang="en-US">
              <a:solidFill>
                <a:srgbClr val="000000"/>
              </a:solidFill>
              <a:latin typeface="Georgia"/>
            </a:endParaRPr>
          </a:p>
          <a:p>
            <a:pPr lvl="1"/>
            <a:r>
              <a:rPr lang="en-US" dirty="0">
                <a:latin typeface="Georgia"/>
              </a:rPr>
              <a:t>Sponsor Responsibilities—Safety Reporting Requirements and Safety Assessment for IND - </a:t>
            </a:r>
            <a:r>
              <a:rPr lang="en-US" dirty="0">
                <a:latin typeface="Georgia"/>
                <a:hlinkClick r:id="rId4"/>
              </a:rPr>
              <a:t>https://www.fda.gov/media/150356/download</a:t>
            </a:r>
            <a:endParaRPr lang="en-US" dirty="0">
              <a:latin typeface="Georgia"/>
            </a:endParaRPr>
          </a:p>
          <a:p>
            <a:pPr lvl="1"/>
            <a:r>
              <a:rPr lang="en-US" dirty="0">
                <a:latin typeface="Georgia"/>
              </a:rPr>
              <a:t>CBER Letter to Sponsors, Applicants and Regulated Entities on COVID-19 (June 9, 2022 update) </a:t>
            </a:r>
            <a:r>
              <a:rPr lang="en-US" dirty="0">
                <a:latin typeface="Georgia"/>
                <a:hlinkClick r:id="rId5"/>
              </a:rPr>
              <a:t>https://www.fda.gov/media/136501/download</a:t>
            </a:r>
            <a:endParaRPr lang="en-US" dirty="0">
              <a:latin typeface="Georgia"/>
            </a:endParaRPr>
          </a:p>
          <a:p>
            <a:pPr lvl="1"/>
            <a:endParaRPr lang="en-US" dirty="0">
              <a:latin typeface="Georgia"/>
            </a:endParaRPr>
          </a:p>
          <a:p>
            <a:endParaRPr lang="en-US" dirty="0"/>
          </a:p>
          <a:p>
            <a:endParaRPr lang="en-US" dirty="0"/>
          </a:p>
        </p:txBody>
      </p:sp>
    </p:spTree>
    <p:extLst>
      <p:ext uri="{BB962C8B-B14F-4D97-AF65-F5344CB8AC3E}">
        <p14:creationId xmlns:p14="http://schemas.microsoft.com/office/powerpoint/2010/main" val="104495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Selecting investigators</a:t>
            </a:r>
          </a:p>
        </p:txBody>
      </p:sp>
      <p:sp>
        <p:nvSpPr>
          <p:cNvPr id="3" name="Content Placeholder 2"/>
          <p:cNvSpPr>
            <a:spLocks noGrp="1"/>
          </p:cNvSpPr>
          <p:nvPr>
            <p:ph idx="1"/>
          </p:nvPr>
        </p:nvSpPr>
        <p:spPr>
          <a:xfrm>
            <a:off x="759019" y="1607850"/>
            <a:ext cx="10869979" cy="4811486"/>
          </a:xfrm>
        </p:spPr>
        <p:txBody>
          <a:bodyPr>
            <a:normAutofit lnSpcReduction="10000"/>
          </a:bodyPr>
          <a:lstStyle/>
          <a:p>
            <a:pPr>
              <a:lnSpc>
                <a:spcPct val="120000"/>
              </a:lnSpc>
            </a:pPr>
            <a:r>
              <a:rPr lang="en-US" dirty="0">
                <a:solidFill>
                  <a:srgbClr val="000000"/>
                </a:solidFill>
              </a:rPr>
              <a:t>Sponsors are responsible for selecting investigators qualified by training and experience and providing them with the information they need to conduct an investigation properly (21 CFR 312.50)</a:t>
            </a:r>
          </a:p>
          <a:p>
            <a:pPr>
              <a:lnSpc>
                <a:spcPct val="120000"/>
              </a:lnSpc>
            </a:pPr>
            <a:r>
              <a:rPr lang="en-US" dirty="0">
                <a:solidFill>
                  <a:srgbClr val="000000"/>
                </a:solidFill>
              </a:rPr>
              <a:t>Before permitting an investigator to begin participation in an investigation, the sponsor must obtain the following (21 CFR 312.53): </a:t>
            </a:r>
          </a:p>
          <a:p>
            <a:pPr lvl="2">
              <a:lnSpc>
                <a:spcPct val="120000"/>
              </a:lnSpc>
            </a:pPr>
            <a:r>
              <a:rPr lang="en-US" dirty="0">
                <a:solidFill>
                  <a:srgbClr val="000000"/>
                </a:solidFill>
              </a:rPr>
              <a:t>(1) A signed investigator statement (Form FDA-1572)</a:t>
            </a:r>
          </a:p>
          <a:p>
            <a:pPr lvl="2">
              <a:lnSpc>
                <a:spcPct val="120000"/>
              </a:lnSpc>
            </a:pPr>
            <a:r>
              <a:rPr lang="en-US" dirty="0">
                <a:solidFill>
                  <a:srgbClr val="000000"/>
                </a:solidFill>
              </a:rPr>
              <a:t>(2) Curriculum vitae or other statement of qualifications of the investigator showing the education, training, and experience that qualifies the investigator as an expert in the clinical investigation of the study drug for the use being studied. </a:t>
            </a:r>
          </a:p>
          <a:p>
            <a:pPr lvl="1"/>
            <a:endParaRPr lang="en-US" dirty="0"/>
          </a:p>
        </p:txBody>
      </p:sp>
    </p:spTree>
    <p:extLst>
      <p:ext uri="{BB962C8B-B14F-4D97-AF65-F5344CB8AC3E}">
        <p14:creationId xmlns:p14="http://schemas.microsoft.com/office/powerpoint/2010/main" val="395719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153278"/>
            <a:ext cx="10691531" cy="1004962"/>
          </a:xfrm>
        </p:spPr>
        <p:txBody>
          <a:bodyPr/>
          <a:lstStyle/>
          <a:p>
            <a:pPr algn="ctr"/>
            <a:r>
              <a:rPr lang="en-US" dirty="0"/>
              <a:t>Informing investigators</a:t>
            </a:r>
          </a:p>
        </p:txBody>
      </p:sp>
      <p:sp>
        <p:nvSpPr>
          <p:cNvPr id="3" name="Content Placeholder 2"/>
          <p:cNvSpPr>
            <a:spLocks noGrp="1"/>
          </p:cNvSpPr>
          <p:nvPr>
            <p:ph idx="1"/>
          </p:nvPr>
        </p:nvSpPr>
        <p:spPr>
          <a:xfrm>
            <a:off x="759019" y="1292353"/>
            <a:ext cx="10396661" cy="4725676"/>
          </a:xfrm>
        </p:spPr>
        <p:txBody>
          <a:bodyPr vert="horz" lIns="91440" tIns="45720" rIns="91440" bIns="45720" rtlCol="0" anchor="t">
            <a:normAutofit/>
          </a:bodyPr>
          <a:lstStyle/>
          <a:p>
            <a:pPr>
              <a:lnSpc>
                <a:spcPct val="100000"/>
              </a:lnSpc>
            </a:pPr>
            <a:r>
              <a:rPr lang="en-US" dirty="0">
                <a:solidFill>
                  <a:srgbClr val="000000"/>
                </a:solidFill>
              </a:rPr>
              <a:t>Before the investigation begins, the sponsor should provide all relevant study materials to the investigators and should consider conducting a study protocol-dedicated training session for all key personnel at the site.</a:t>
            </a:r>
          </a:p>
          <a:p>
            <a:pPr>
              <a:lnSpc>
                <a:spcPct val="100000"/>
              </a:lnSpc>
            </a:pPr>
            <a:r>
              <a:rPr lang="en-US" dirty="0">
                <a:solidFill>
                  <a:srgbClr val="000000"/>
                </a:solidFill>
                <a:latin typeface="Georgia"/>
              </a:rPr>
              <a:t>The sponsor must continuously keep each participating investigator informed of updated study documents (protocols, investigator brochures, adverse event profiles, </a:t>
            </a:r>
            <a:r>
              <a:rPr lang="en-US">
                <a:solidFill>
                  <a:srgbClr val="000000"/>
                </a:solidFill>
                <a:latin typeface="Georgia"/>
              </a:rPr>
              <a:t>etc.</a:t>
            </a:r>
            <a:r>
              <a:rPr lang="en-US" dirty="0">
                <a:solidFill>
                  <a:srgbClr val="000000"/>
                </a:solidFill>
                <a:latin typeface="Georgia"/>
              </a:rPr>
              <a:t>) as well as updated safety information.</a:t>
            </a:r>
          </a:p>
          <a:p>
            <a:pPr lvl="1"/>
            <a:r>
              <a:rPr lang="en-US" sz="2100" dirty="0">
                <a:solidFill>
                  <a:srgbClr val="000000"/>
                </a:solidFill>
              </a:rPr>
              <a:t>When new information is available to the study team, or when an amendment is approved by the IRB, the information and updated documents should be distributed by email or by an in-person meeting with the study team</a:t>
            </a:r>
          </a:p>
          <a:p>
            <a:pPr lvl="1"/>
            <a:endParaRPr lang="en-US" sz="2100" dirty="0">
              <a:solidFill>
                <a:srgbClr val="000000"/>
              </a:solidFill>
            </a:endParaRPr>
          </a:p>
          <a:p>
            <a:pPr lvl="1"/>
            <a:endParaRPr lang="en-US" dirty="0"/>
          </a:p>
        </p:txBody>
      </p:sp>
      <p:sp>
        <p:nvSpPr>
          <p:cNvPr id="4" name="TextBox 3"/>
          <p:cNvSpPr txBox="1"/>
          <p:nvPr/>
        </p:nvSpPr>
        <p:spPr>
          <a:xfrm>
            <a:off x="1190847" y="6152142"/>
            <a:ext cx="6088526" cy="369332"/>
          </a:xfrm>
          <a:prstGeom prst="rect">
            <a:avLst/>
          </a:prstGeom>
          <a:noFill/>
        </p:spPr>
        <p:txBody>
          <a:bodyPr wrap="none" rtlCol="0">
            <a:spAutoFit/>
          </a:bodyPr>
          <a:lstStyle/>
          <a:p>
            <a:r>
              <a:rPr lang="en-US" dirty="0">
                <a:solidFill>
                  <a:srgbClr val="000000"/>
                </a:solidFill>
              </a:rPr>
              <a:t>Additional references: 21 CFR 312.32; 21 CFR 312.23(a)(5)</a:t>
            </a:r>
          </a:p>
        </p:txBody>
      </p:sp>
    </p:spTree>
    <p:extLst>
      <p:ext uri="{BB962C8B-B14F-4D97-AF65-F5344CB8AC3E}">
        <p14:creationId xmlns:p14="http://schemas.microsoft.com/office/powerpoint/2010/main" val="404320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7</a:t>
            </a:fld>
            <a:endParaRPr lang="en-US" dirty="0"/>
          </a:p>
        </p:txBody>
      </p:sp>
      <p:sp>
        <p:nvSpPr>
          <p:cNvPr id="3" name="Title 2"/>
          <p:cNvSpPr>
            <a:spLocks noGrp="1"/>
          </p:cNvSpPr>
          <p:nvPr>
            <p:ph type="title"/>
          </p:nvPr>
        </p:nvSpPr>
        <p:spPr>
          <a:xfrm>
            <a:off x="759019" y="735855"/>
            <a:ext cx="10708499" cy="1050989"/>
          </a:xfrm>
        </p:spPr>
        <p:txBody>
          <a:bodyPr/>
          <a:lstStyle/>
          <a:p>
            <a:pPr algn="ctr"/>
            <a:r>
              <a:rPr lang="en-US" dirty="0"/>
              <a:t>Monitoring and review of ongoing investigations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2528" y="2218346"/>
            <a:ext cx="6581479" cy="3646967"/>
          </a:xfrm>
          <a:prstGeom prst="rect">
            <a:avLst/>
          </a:prstGeom>
        </p:spPr>
      </p:pic>
    </p:spTree>
    <p:extLst>
      <p:ext uri="{BB962C8B-B14F-4D97-AF65-F5344CB8AC3E}">
        <p14:creationId xmlns:p14="http://schemas.microsoft.com/office/powerpoint/2010/main" val="181640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77" y="292608"/>
            <a:ext cx="11545824" cy="1008970"/>
          </a:xfrm>
        </p:spPr>
        <p:txBody>
          <a:bodyPr/>
          <a:lstStyle/>
          <a:p>
            <a:pPr algn="ctr"/>
            <a:r>
              <a:rPr lang="en-US" dirty="0"/>
              <a:t>Monitoring: review of ongoing investigations</a:t>
            </a:r>
          </a:p>
        </p:txBody>
      </p:sp>
      <p:sp>
        <p:nvSpPr>
          <p:cNvPr id="3" name="Content Placeholder 2"/>
          <p:cNvSpPr>
            <a:spLocks noGrp="1"/>
          </p:cNvSpPr>
          <p:nvPr>
            <p:ph idx="1"/>
          </p:nvPr>
        </p:nvSpPr>
        <p:spPr>
          <a:xfrm>
            <a:off x="759018" y="1426464"/>
            <a:ext cx="10691532" cy="4858221"/>
          </a:xfrm>
        </p:spPr>
        <p:txBody>
          <a:bodyPr vert="horz" lIns="91440" tIns="45720" rIns="91440" bIns="45720" rtlCol="0" anchor="t">
            <a:normAutofit/>
          </a:bodyPr>
          <a:lstStyle/>
          <a:p>
            <a:pPr>
              <a:lnSpc>
                <a:spcPct val="110000"/>
              </a:lnSpc>
            </a:pPr>
            <a:r>
              <a:rPr lang="en-US" sz="2000" dirty="0">
                <a:solidFill>
                  <a:srgbClr val="000000"/>
                </a:solidFill>
                <a:latin typeface="Georgia"/>
              </a:rPr>
              <a:t>Sponsors are responsible for ensuring proper monitoring of the investigation(s), ensuring that the investigation(s) is conducted in accordance with the general investigational plan and protocols contained in the IND (21 CFR 312.50).</a:t>
            </a:r>
          </a:p>
          <a:p>
            <a:pPr>
              <a:lnSpc>
                <a:spcPct val="110000"/>
              </a:lnSpc>
            </a:pPr>
            <a:r>
              <a:rPr lang="en-US" sz="2000" b="1" dirty="0">
                <a:solidFill>
                  <a:srgbClr val="000000"/>
                </a:solidFill>
                <a:latin typeface="Georgia"/>
              </a:rPr>
              <a:t>Selecting Monitors</a:t>
            </a:r>
          </a:p>
          <a:p>
            <a:pPr lvl="1">
              <a:lnSpc>
                <a:spcPct val="110000"/>
              </a:lnSpc>
            </a:pPr>
            <a:r>
              <a:rPr lang="en-US" sz="2000" dirty="0">
                <a:solidFill>
                  <a:srgbClr val="000000"/>
                </a:solidFill>
              </a:rPr>
              <a:t>A sponsor must select a monitor qualified by training and experience to monitor the progress of the investigation (21 CFR 312.53(d))</a:t>
            </a:r>
          </a:p>
          <a:p>
            <a:pPr>
              <a:lnSpc>
                <a:spcPct val="110000"/>
              </a:lnSpc>
            </a:pPr>
            <a:r>
              <a:rPr lang="en-US" sz="2000" b="1" dirty="0">
                <a:solidFill>
                  <a:srgbClr val="000000"/>
                </a:solidFill>
                <a:latin typeface="Georgia"/>
              </a:rPr>
              <a:t>Review of Ongoing Investigations</a:t>
            </a:r>
          </a:p>
          <a:p>
            <a:pPr lvl="1">
              <a:lnSpc>
                <a:spcPct val="110000"/>
              </a:lnSpc>
            </a:pPr>
            <a:r>
              <a:rPr lang="en-US" sz="2000" dirty="0">
                <a:solidFill>
                  <a:srgbClr val="000000"/>
                </a:solidFill>
              </a:rPr>
              <a:t>The sponsor must monitor the progress of all clinical investigations being conducted under its IND (21 CFR 312.56(a))</a:t>
            </a:r>
          </a:p>
          <a:p>
            <a:r>
              <a:rPr lang="en-US" sz="2000" b="1" dirty="0">
                <a:solidFill>
                  <a:srgbClr val="000000"/>
                </a:solidFill>
                <a:latin typeface="Georgia"/>
              </a:rPr>
              <a:t>The ORC as Study Monitor</a:t>
            </a:r>
          </a:p>
          <a:p>
            <a:pPr lvl="1"/>
            <a:r>
              <a:rPr lang="en-US" sz="2000" dirty="0">
                <a:solidFill>
                  <a:srgbClr val="000000"/>
                </a:solidFill>
                <a:latin typeface="Georgia"/>
              </a:rPr>
              <a:t>The Office of Research Compliance (ORC) conducts regular institutional monitoring of clinical research.  The ORC may also provide study monitoring as a service. If interested, please reach out to the Office of Research Compliance at ORC@chop.edu.</a:t>
            </a:r>
          </a:p>
          <a:p>
            <a:pPr lvl="1"/>
            <a:endParaRPr lang="en-US" sz="2000" dirty="0">
              <a:solidFill>
                <a:srgbClr val="000000"/>
              </a:solidFill>
            </a:endParaRPr>
          </a:p>
          <a:p>
            <a:endParaRPr lang="en-US" dirty="0"/>
          </a:p>
        </p:txBody>
      </p:sp>
    </p:spTree>
    <p:extLst>
      <p:ext uri="{BB962C8B-B14F-4D97-AF65-F5344CB8AC3E}">
        <p14:creationId xmlns:p14="http://schemas.microsoft.com/office/powerpoint/2010/main" val="131268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Monitoring: Review of ongoing investigations</a:t>
            </a:r>
          </a:p>
        </p:txBody>
      </p:sp>
      <p:sp>
        <p:nvSpPr>
          <p:cNvPr id="3" name="Content Placeholder 2"/>
          <p:cNvSpPr>
            <a:spLocks noGrp="1"/>
          </p:cNvSpPr>
          <p:nvPr>
            <p:ph idx="1"/>
          </p:nvPr>
        </p:nvSpPr>
        <p:spPr>
          <a:xfrm>
            <a:off x="759019" y="1548714"/>
            <a:ext cx="10872149" cy="5095926"/>
          </a:xfrm>
        </p:spPr>
        <p:txBody>
          <a:bodyPr vert="horz" lIns="91440" tIns="45720" rIns="91440" bIns="45720" rtlCol="0" anchor="t">
            <a:normAutofit lnSpcReduction="10000"/>
          </a:bodyPr>
          <a:lstStyle/>
          <a:p>
            <a:pPr>
              <a:lnSpc>
                <a:spcPct val="110000"/>
              </a:lnSpc>
            </a:pPr>
            <a:r>
              <a:rPr lang="en-US" dirty="0">
                <a:solidFill>
                  <a:srgbClr val="000000"/>
                </a:solidFill>
              </a:rPr>
              <a:t>A sponsor who discovers that an investigator is not complying with the general investigational plan, or protocol, or the requirements of this part or other applicable parts must:</a:t>
            </a:r>
          </a:p>
          <a:p>
            <a:pPr lvl="1">
              <a:lnSpc>
                <a:spcPct val="110000"/>
              </a:lnSpc>
            </a:pPr>
            <a:r>
              <a:rPr lang="en-US" sz="2600" dirty="0">
                <a:solidFill>
                  <a:srgbClr val="000000"/>
                </a:solidFill>
                <a:latin typeface="Georgia"/>
              </a:rPr>
              <a:t>Promptly either secure compliance, or </a:t>
            </a:r>
            <a:endParaRPr lang="en-US" sz="2600" dirty="0">
              <a:solidFill>
                <a:srgbClr val="000000"/>
              </a:solidFill>
            </a:endParaRPr>
          </a:p>
          <a:p>
            <a:pPr lvl="1">
              <a:lnSpc>
                <a:spcPct val="110000"/>
              </a:lnSpc>
            </a:pPr>
            <a:r>
              <a:rPr lang="en-US" sz="2600" dirty="0">
                <a:solidFill>
                  <a:srgbClr val="000000"/>
                </a:solidFill>
                <a:latin typeface="Georgia"/>
              </a:rPr>
              <a:t>Discontinue shipments of the investigational new drug to the investigator and end the investigator's participation in the investigation. </a:t>
            </a:r>
            <a:endParaRPr lang="en-US" sz="2600" dirty="0">
              <a:solidFill>
                <a:srgbClr val="000000"/>
              </a:solidFill>
            </a:endParaRPr>
          </a:p>
          <a:p>
            <a:pPr lvl="1">
              <a:lnSpc>
                <a:spcPct val="110000"/>
              </a:lnSpc>
            </a:pPr>
            <a:r>
              <a:rPr lang="en-US" sz="2600" dirty="0">
                <a:solidFill>
                  <a:srgbClr val="000000"/>
                </a:solidFill>
                <a:latin typeface="Georgia"/>
              </a:rPr>
              <a:t>If the investigator's participation in the investigation is ended, the sponsor must require that the investigator dispose of or return the investigational drug in accordance with the requirements of 312.59 and must notify the FDA. (21 CFR 312.56)</a:t>
            </a:r>
          </a:p>
          <a:p>
            <a:pPr lvl="1">
              <a:lnSpc>
                <a:spcPct val="110000"/>
              </a:lnSpc>
            </a:pPr>
            <a:endParaRPr lang="en-US" dirty="0">
              <a:solidFill>
                <a:srgbClr val="000000"/>
              </a:solidFill>
            </a:endParaRPr>
          </a:p>
          <a:p>
            <a:endParaRPr lang="en-US" dirty="0"/>
          </a:p>
        </p:txBody>
      </p:sp>
    </p:spTree>
    <p:extLst>
      <p:ext uri="{BB962C8B-B14F-4D97-AF65-F5344CB8AC3E}">
        <p14:creationId xmlns:p14="http://schemas.microsoft.com/office/powerpoint/2010/main" val="1807187080"/>
      </p:ext>
    </p:extLst>
  </p:cSld>
  <p:clrMapOvr>
    <a:masterClrMapping/>
  </p:clrMapOvr>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Vertebral tethering IDE webinar.potx" id="{A3EBC49D-7F79-49EE-B400-FFF7E40B8904}" vid="{BB141E38-4D7C-4A7A-9E12-39DD83CEECC6}"/>
    </a:ext>
  </a:extLst>
</a:theme>
</file>

<file path=ppt/theme/theme2.xml><?xml version="1.0" encoding="utf-8"?>
<a:theme xmlns:a="http://schemas.openxmlformats.org/drawingml/2006/main" name="1_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in New Brand version 1.potx [Read-Only]" id="{C3B90831-1481-4424-91A9-F535CF65517F}" vid="{140BEA2A-4BDF-442D-9978-86CFC70A09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h6a4a4262ab844b18de92e197378cee0 xmlns="e96402cb-0a6e-49e7-8465-cfae72b5129c">
      <Terms xmlns="http://schemas.microsoft.com/office/infopath/2007/PartnerControls"/>
    </h6a4a4262ab844b18de92e197378cee0>
    <o54b1e4c7e8f4e00a12ce46439e0e974 xmlns="e96402cb-0a6e-49e7-8465-cfae72b5129c">
      <Terms xmlns="http://schemas.microsoft.com/office/infopath/2007/PartnerControls"/>
    </o54b1e4c7e8f4e00a12ce46439e0e974>
    <Category xmlns="34d7e926-6bad-4161-b251-cfc43f69ae87">Templates</Category>
    <TaxKeywordTaxHTField xmlns="fcde5e04-944e-4dfc-be86-0a9ace870ff9">
      <Terms xmlns="http://schemas.microsoft.com/office/infopath/2007/PartnerControls">
        <TermInfo xmlns="http://schemas.microsoft.com/office/infopath/2007/PartnerControls">
          <TermName xmlns="http://schemas.microsoft.com/office/infopath/2007/PartnerControls">IND</TermName>
          <TermId xmlns="http://schemas.microsoft.com/office/infopath/2007/PartnerControls">11111111-1111-1111-1111-111111111111</TermId>
        </TermInfo>
        <TermInfo xmlns="http://schemas.microsoft.com/office/infopath/2007/PartnerControls">
          <TermName xmlns="http://schemas.microsoft.com/office/infopath/2007/PartnerControls">Training</TermName>
          <TermId xmlns="http://schemas.microsoft.com/office/infopath/2007/PartnerControls">11111111-1111-1111-1111-111111111111</TermId>
        </TermInfo>
        <TermInfo xmlns="http://schemas.microsoft.com/office/infopath/2007/PartnerControls">
          <TermName xmlns="http://schemas.microsoft.com/office/infopath/2007/PartnerControls">Sponsor</TermName>
          <TermId xmlns="http://schemas.microsoft.com/office/infopath/2007/PartnerControls">11111111-1111-1111-1111-111111111111</TermId>
        </TermInfo>
        <TermInfo xmlns="http://schemas.microsoft.com/office/infopath/2007/PartnerControls">
          <TermName xmlns="http://schemas.microsoft.com/office/infopath/2007/PartnerControls">Investigator</TermName>
          <TermId xmlns="http://schemas.microsoft.com/office/infopath/2007/PartnerControls">11111111-1111-1111-1111-111111111111</TermId>
        </TermInfo>
      </Term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90FCA2-77B2-49F1-B2F9-A1180981E4E6}">
  <ds:schemaRefs>
    <ds:schemaRef ds:uri="http://schemas.microsoft.com/office/infopath/2007/PartnerControls"/>
    <ds:schemaRef ds:uri="34d7e926-6bad-4161-b251-cfc43f69ae87"/>
    <ds:schemaRef ds:uri="http://purl.org/dc/elements/1.1/"/>
    <ds:schemaRef ds:uri="http://schemas.microsoft.com/office/2006/metadata/properties"/>
    <ds:schemaRef ds:uri="fcde5e04-944e-4dfc-be86-0a9ace870ff9"/>
    <ds:schemaRef ds:uri="http://schemas.microsoft.com/office/2006/documentManagement/types"/>
    <ds:schemaRef ds:uri="http://purl.org/dc/terms/"/>
    <ds:schemaRef ds:uri="http://schemas.openxmlformats.org/package/2006/metadata/core-properties"/>
    <ds:schemaRef ds:uri="http://purl.org/dc/dcmitype/"/>
    <ds:schemaRef ds:uri="http://schemas.microsoft.com/sharepoint/v4"/>
    <ds:schemaRef ds:uri="e96402cb-0a6e-49e7-8465-cfae72b5129c"/>
    <ds:schemaRef ds:uri="http://www.w3.org/XML/1998/namespace"/>
  </ds:schemaRefs>
</ds:datastoreItem>
</file>

<file path=customXml/itemProps2.xml><?xml version="1.0" encoding="utf-8"?>
<ds:datastoreItem xmlns:ds="http://schemas.openxmlformats.org/officeDocument/2006/customXml" ds:itemID="{90935FE9-6183-4979-B4AD-3D1AE0555B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e5e04-944e-4dfc-be86-0a9ace870ff9"/>
    <ds:schemaRef ds:uri="e96402cb-0a6e-49e7-8465-cfae72b5129c"/>
    <ds:schemaRef ds:uri="34d7e926-6bad-4161-b251-cfc43f69ae8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7D41F0-0E21-4DC5-BFDE-5423C75965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for Vertebral tethering IDE webinar</Template>
  <TotalTime>16614</TotalTime>
  <Words>4089</Words>
  <Application>Microsoft Office PowerPoint</Application>
  <PresentationFormat>Widescreen</PresentationFormat>
  <Paragraphs>390</Paragraphs>
  <Slides>49</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Georgia</vt:lpstr>
      <vt:lpstr>Symbol</vt:lpstr>
      <vt:lpstr>CHOP Pattern Theme</vt:lpstr>
      <vt:lpstr>1_CHOP Pattern Theme</vt:lpstr>
      <vt:lpstr>Sponsor-Investigator IND training: module 2 Sponsor and Investigator Responsibilities</vt:lpstr>
      <vt:lpstr>Overview</vt:lpstr>
      <vt:lpstr>Sponsor Regulatory obligations</vt:lpstr>
      <vt:lpstr>Selecting and informing investigators</vt:lpstr>
      <vt:lpstr>Selecting investigators</vt:lpstr>
      <vt:lpstr>Informing investigators</vt:lpstr>
      <vt:lpstr>Monitoring and review of ongoing investigations</vt:lpstr>
      <vt:lpstr>Monitoring: review of ongoing investigations</vt:lpstr>
      <vt:lpstr>Monitoring: Review of ongoing investigations</vt:lpstr>
      <vt:lpstr>Monitoring: Review of ongoing investigations</vt:lpstr>
      <vt:lpstr>Submission and Maintenance of the Investigational New Drug Application (IND)</vt:lpstr>
      <vt:lpstr>Preparing AN FDA submission</vt:lpstr>
      <vt:lpstr>Preparing AN FDA submission</vt:lpstr>
      <vt:lpstr>PREPARING AN FDA SUBMISSION</vt:lpstr>
      <vt:lpstr>Maintain the IND:  amendments</vt:lpstr>
      <vt:lpstr>Amendments</vt:lpstr>
      <vt:lpstr>Protocol amendments</vt:lpstr>
      <vt:lpstr>Protocol amendments</vt:lpstr>
      <vt:lpstr>Information amendment</vt:lpstr>
      <vt:lpstr>MAINTAIN THE IND: REPORTING Ind safety reporting</vt:lpstr>
      <vt:lpstr>IND Safety Reporting</vt:lpstr>
      <vt:lpstr>Definitions</vt:lpstr>
      <vt:lpstr>Definitions (continued)</vt:lpstr>
      <vt:lpstr>Sponsor Review of safety information</vt:lpstr>
      <vt:lpstr>Types of safety reports</vt:lpstr>
      <vt:lpstr>IND Safety Reporting</vt:lpstr>
      <vt:lpstr>IND Annual REPORTING</vt:lpstr>
      <vt:lpstr>MAINTAIN THE IND REPORTING IND annual report</vt:lpstr>
      <vt:lpstr>IND annual Reports</vt:lpstr>
      <vt:lpstr>Other ind reporting for sponsors</vt:lpstr>
      <vt:lpstr>Inactivation/reactivation</vt:lpstr>
      <vt:lpstr>Change in sponsor</vt:lpstr>
      <vt:lpstr>Withdrawal and termination</vt:lpstr>
      <vt:lpstr>Investigator Regulatory obligations</vt:lpstr>
      <vt:lpstr>Summary: Regulatory obligations of an investigator</vt:lpstr>
      <vt:lpstr>Personally supervise the investigation</vt:lpstr>
      <vt:lpstr>Protocol &amp; regulatory compliance</vt:lpstr>
      <vt:lpstr>Protect rights, safety, and welfare</vt:lpstr>
      <vt:lpstr>Obtain informed consent</vt:lpstr>
      <vt:lpstr>Subject case histories</vt:lpstr>
      <vt:lpstr>Overlapping sponsor and investigator responsibilities</vt:lpstr>
      <vt:lpstr>Summary of obligations</vt:lpstr>
      <vt:lpstr>summary: sponsor &amp; investigator</vt:lpstr>
      <vt:lpstr>Recordkeeping responsibilities</vt:lpstr>
      <vt:lpstr>Investigational drug control</vt:lpstr>
      <vt:lpstr>Inspection of records: sponsor</vt:lpstr>
      <vt:lpstr>Inspection of records: investigator</vt:lpstr>
      <vt:lpstr>Summary of obligations</vt:lpstr>
      <vt:lpstr>References, resources,  Questions</vt:lpstr>
    </vt:vector>
  </TitlesOfParts>
  <Manager>Anja Jones</Manager>
  <Company>The Children's Hospital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 Sponsor Responsibilities Training Module 2</dc:title>
  <dc:subject>IND Sponsor Investigator Responsibilities</dc:subject>
  <dc:creator>Mark Wentworth</dc:creator>
  <cp:keywords>IND; Training; Sponsor; Investigator</cp:keywords>
  <cp:lastModifiedBy>Wentworth, Mark</cp:lastModifiedBy>
  <cp:revision>1094</cp:revision>
  <cp:lastPrinted>2020-03-09T16:00:47Z</cp:lastPrinted>
  <dcterms:created xsi:type="dcterms:W3CDTF">2017-08-03T18:57:23Z</dcterms:created>
  <dcterms:modified xsi:type="dcterms:W3CDTF">2023-05-08T16:31:10Z</dcterms:modified>
  <cp:category>IND; Training; Sponsor; Investigator</cp:category>
  <cp:version>5/8/2023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0x010100DF3D347118B88A4EA8E9A5FEBC94FD86</vt:lpwstr>
  </property>
  <property fmtid="{D5CDD505-2E9C-101B-9397-08002B2CF9AE}" pid="3" name="TaxKeyword">
    <vt:lpwstr/>
  </property>
  <property fmtid="{D5CDD505-2E9C-101B-9397-08002B2CF9AE}" pid="4" name="TaxCatchAll">
    <vt:lpwstr/>
  </property>
  <property fmtid="{D5CDD505-2E9C-101B-9397-08002B2CF9AE}" pid="5" name="KnowledgeBaseMetadata">
    <vt:lpwstr/>
  </property>
  <property fmtid="{D5CDD505-2E9C-101B-9397-08002B2CF9AE}" pid="6" name="KBPoliciesAndProcedures">
    <vt:lpwstr/>
  </property>
</Properties>
</file>