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95" r:id="rId5"/>
  </p:sldMasterIdLst>
  <p:notesMasterIdLst>
    <p:notesMasterId r:id="rId58"/>
  </p:notesMasterIdLst>
  <p:handoutMasterIdLst>
    <p:handoutMasterId r:id="rId59"/>
  </p:handoutMasterIdLst>
  <p:sldIdLst>
    <p:sldId id="256" r:id="rId6"/>
    <p:sldId id="257" r:id="rId7"/>
    <p:sldId id="260" r:id="rId8"/>
    <p:sldId id="262" r:id="rId9"/>
    <p:sldId id="261" r:id="rId10"/>
    <p:sldId id="380" r:id="rId11"/>
    <p:sldId id="381" r:id="rId12"/>
    <p:sldId id="386" r:id="rId13"/>
    <p:sldId id="387" r:id="rId14"/>
    <p:sldId id="369" r:id="rId15"/>
    <p:sldId id="400" r:id="rId16"/>
    <p:sldId id="382" r:id="rId17"/>
    <p:sldId id="270" r:id="rId18"/>
    <p:sldId id="388" r:id="rId19"/>
    <p:sldId id="271" r:id="rId20"/>
    <p:sldId id="272" r:id="rId21"/>
    <p:sldId id="383" r:id="rId22"/>
    <p:sldId id="389" r:id="rId23"/>
    <p:sldId id="274" r:id="rId24"/>
    <p:sldId id="276" r:id="rId25"/>
    <p:sldId id="311" r:id="rId26"/>
    <p:sldId id="313" r:id="rId27"/>
    <p:sldId id="375" r:id="rId28"/>
    <p:sldId id="279" r:id="rId29"/>
    <p:sldId id="280" r:id="rId30"/>
    <p:sldId id="283" r:id="rId31"/>
    <p:sldId id="286" r:id="rId32"/>
    <p:sldId id="287" r:id="rId33"/>
    <p:sldId id="376" r:id="rId34"/>
    <p:sldId id="385" r:id="rId35"/>
    <p:sldId id="373" r:id="rId36"/>
    <p:sldId id="296" r:id="rId37"/>
    <p:sldId id="367" r:id="rId38"/>
    <p:sldId id="390" r:id="rId39"/>
    <p:sldId id="265" r:id="rId40"/>
    <p:sldId id="364" r:id="rId41"/>
    <p:sldId id="391" r:id="rId42"/>
    <p:sldId id="401" r:id="rId43"/>
    <p:sldId id="398" r:id="rId44"/>
    <p:sldId id="378" r:id="rId45"/>
    <p:sldId id="384" r:id="rId46"/>
    <p:sldId id="396" r:id="rId47"/>
    <p:sldId id="372" r:id="rId48"/>
    <p:sldId id="371" r:id="rId49"/>
    <p:sldId id="360" r:id="rId50"/>
    <p:sldId id="323" r:id="rId51"/>
    <p:sldId id="266" r:id="rId52"/>
    <p:sldId id="267" r:id="rId53"/>
    <p:sldId id="268" r:id="rId54"/>
    <p:sldId id="374" r:id="rId55"/>
    <p:sldId id="308" r:id="rId56"/>
    <p:sldId id="358" r:id="rId5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EEB34F-5D97-3982-2478-5E8C1DF79BB0}" name="Wentworth, Mark" initials="WM" userId="S::wentworthm@chop.edu::bbcf9cdd-1c56-4502-9b0a-e67056f3a531" providerId="AD"/>
  <p188:author id="{5AFDDFB5-B00B-3540-C459-1EC928EF8C3C}" name="Wentworth, Mark" initials="WM" userId="S::WENTWORTHM@CHOP.EDU::bbcf9cdd-1c56-4502-9b0a-e67056f3a53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INDIDE Support" initials="INDIDE" lastIdx="45" clrIdx="0">
    <p:extLst>
      <p:ext uri="{19B8F6BF-5375-455C-9EA6-DF929625EA0E}">
        <p15:presenceInfo xmlns:p15="http://schemas.microsoft.com/office/powerpoint/2012/main" userId="INDIDE Support" providerId="None"/>
      </p:ext>
    </p:extLst>
  </p:cmAuthor>
  <p:cmAuthor id="2" name="Cathrall, Heather M" initials="CHM" lastIdx="13" clrIdx="1">
    <p:extLst>
      <p:ext uri="{19B8F6BF-5375-455C-9EA6-DF929625EA0E}">
        <p15:presenceInfo xmlns:p15="http://schemas.microsoft.com/office/powerpoint/2012/main" userId="S-1-5-21-1275210071-220523388-725345543-193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11960"/>
    <a:srgbClr val="FFFFFF"/>
    <a:srgbClr val="584B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B2D6DA-B8DA-D212-4DFD-3C542D2FD2E9}" v="4" dt="2023-05-03T19:21:34.352"/>
    <p1510:client id="{9101703B-85A0-FF53-5788-7E3715C623C2}" v="252" dt="2023-05-03T14:42:30.225"/>
    <p1510:client id="{92651882-AAED-5FE1-AC0E-EEA1E4B84640}" v="54" dt="2023-05-03T14:02:09.129"/>
    <p1510:client id="{AAE55755-0ACC-E467-E33D-A4986A8D36FA}" v="1" dt="2023-05-08T13:56:56.182"/>
    <p1510:client id="{B906B906-FF0B-BA79-9974-D38DDEF8D3BB}" v="39" dt="2023-05-08T13:01:55.034"/>
    <p1510:client id="{DCD954AB-EFD4-72C9-90C1-628E6F4C879E}" v="156" dt="2023-05-03T18:27:14.795"/>
    <p1510:client id="{DD13FD98-DE41-8088-DBC7-AFAF8328C714}" v="13" dt="2023-05-03T13:49:21.580"/>
    <p1510:client id="{EC05722A-B334-6593-0802-3993502ACB66}" v="22" dt="2023-05-03T19:02:02.193"/>
    <p1510:client id="{F6E0E511-2739-0732-7926-06E06AAA3463}" v="4" dt="2023-05-03T14:27:36.3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66"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commentAuthors" Target="commentAuthor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08CC05-0544-48C2-89F5-9B75B77282A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FC4920F-20BC-49DB-80B2-8AE6EF4D9027}">
      <dgm:prSet phldrT="[Text]"/>
      <dgm:spPr/>
      <dgm:t>
        <a:bodyPr/>
        <a:lstStyle/>
        <a:p>
          <a:pPr algn="l" rtl="0"/>
          <a:r>
            <a:rPr lang="en-US">
              <a:latin typeface="Arial"/>
            </a:rPr>
            <a:t>Cover Letter</a:t>
          </a:r>
          <a:endParaRPr lang="en-US"/>
        </a:p>
      </dgm:t>
    </dgm:pt>
    <dgm:pt modelId="{5EAA58B7-D5EE-4735-8178-C35053045E96}" type="parTrans" cxnId="{FA0F518B-B479-407A-9F24-3CE0E2C6C85E}">
      <dgm:prSet/>
      <dgm:spPr/>
      <dgm:t>
        <a:bodyPr/>
        <a:lstStyle/>
        <a:p>
          <a:pPr algn="l"/>
          <a:endParaRPr lang="en-US"/>
        </a:p>
      </dgm:t>
    </dgm:pt>
    <dgm:pt modelId="{21CC6857-BD84-4874-B88D-CA8D8715E9AA}" type="sibTrans" cxnId="{FA0F518B-B479-407A-9F24-3CE0E2C6C85E}">
      <dgm:prSet/>
      <dgm:spPr/>
      <dgm:t>
        <a:bodyPr/>
        <a:lstStyle/>
        <a:p>
          <a:pPr algn="l"/>
          <a:endParaRPr lang="en-US"/>
        </a:p>
      </dgm:t>
    </dgm:pt>
    <dgm:pt modelId="{FCFC9778-948E-4F7A-A550-355207139D99}">
      <dgm:prSet/>
      <dgm:spPr/>
      <dgm:t>
        <a:bodyPr/>
        <a:lstStyle/>
        <a:p>
          <a:pPr algn="l" rtl="0"/>
          <a:r>
            <a:rPr lang="en-US">
              <a:latin typeface="Arial"/>
            </a:rPr>
            <a:t>FDA Forms (1571, 1572, 3674)</a:t>
          </a:r>
          <a:endParaRPr lang="en-US"/>
        </a:p>
      </dgm:t>
    </dgm:pt>
    <dgm:pt modelId="{16F97815-265E-43AD-A02E-FD5B2DC91585}" type="parTrans" cxnId="{790BD0C3-B4E9-4DCA-B7EE-FFFC1BC08FF1}">
      <dgm:prSet/>
      <dgm:spPr/>
      <dgm:t>
        <a:bodyPr/>
        <a:lstStyle/>
        <a:p>
          <a:pPr algn="l"/>
          <a:endParaRPr lang="en-US"/>
        </a:p>
      </dgm:t>
    </dgm:pt>
    <dgm:pt modelId="{CC3D2E5B-886E-4949-AC87-F856AE33B115}" type="sibTrans" cxnId="{790BD0C3-B4E9-4DCA-B7EE-FFFC1BC08FF1}">
      <dgm:prSet/>
      <dgm:spPr/>
      <dgm:t>
        <a:bodyPr/>
        <a:lstStyle/>
        <a:p>
          <a:pPr algn="l"/>
          <a:endParaRPr lang="en-US"/>
        </a:p>
      </dgm:t>
    </dgm:pt>
    <dgm:pt modelId="{5C380F6C-5476-4CD6-AF69-577779933F96}">
      <dgm:prSet/>
      <dgm:spPr/>
      <dgm:t>
        <a:bodyPr/>
        <a:lstStyle/>
        <a:p>
          <a:pPr algn="l"/>
          <a:r>
            <a:rPr lang="en-US"/>
            <a:t>Introductory Statement and General Investigational </a:t>
          </a:r>
          <a:r>
            <a:rPr lang="en-US">
              <a:latin typeface="Arial"/>
            </a:rPr>
            <a:t>Plan</a:t>
          </a:r>
          <a:endParaRPr lang="en-US"/>
        </a:p>
      </dgm:t>
    </dgm:pt>
    <dgm:pt modelId="{50382B4E-B7C5-427D-8E41-1479372D1624}" type="parTrans" cxnId="{575FAA4B-87B7-42F4-9698-0E38D691FE2D}">
      <dgm:prSet/>
      <dgm:spPr/>
      <dgm:t>
        <a:bodyPr/>
        <a:lstStyle/>
        <a:p>
          <a:pPr algn="l"/>
          <a:endParaRPr lang="en-US"/>
        </a:p>
      </dgm:t>
    </dgm:pt>
    <dgm:pt modelId="{110229A5-B300-4267-81DE-DB357EEDCA47}" type="sibTrans" cxnId="{575FAA4B-87B7-42F4-9698-0E38D691FE2D}">
      <dgm:prSet/>
      <dgm:spPr/>
      <dgm:t>
        <a:bodyPr/>
        <a:lstStyle/>
        <a:p>
          <a:pPr algn="l"/>
          <a:endParaRPr lang="en-US"/>
        </a:p>
      </dgm:t>
    </dgm:pt>
    <dgm:pt modelId="{4D0AE04A-46CF-40E1-8D7C-AD4A4292728E}">
      <dgm:prSet/>
      <dgm:spPr/>
      <dgm:t>
        <a:bodyPr/>
        <a:lstStyle/>
        <a:p>
          <a:pPr algn="l" rtl="0"/>
          <a:r>
            <a:rPr lang="en-US">
              <a:latin typeface="Arial"/>
            </a:rPr>
            <a:t>Previous Human Experience</a:t>
          </a:r>
          <a:endParaRPr lang="en-US"/>
        </a:p>
      </dgm:t>
    </dgm:pt>
    <dgm:pt modelId="{7E617486-746F-4FAF-878C-1106350DF6B1}" type="parTrans" cxnId="{ACD972EB-5D60-477C-8645-B24B0C3469B9}">
      <dgm:prSet/>
      <dgm:spPr/>
      <dgm:t>
        <a:bodyPr/>
        <a:lstStyle/>
        <a:p>
          <a:pPr algn="l"/>
          <a:endParaRPr lang="en-US"/>
        </a:p>
      </dgm:t>
    </dgm:pt>
    <dgm:pt modelId="{92342CC2-E0B8-4A41-9740-660281DF5954}" type="sibTrans" cxnId="{ACD972EB-5D60-477C-8645-B24B0C3469B9}">
      <dgm:prSet/>
      <dgm:spPr/>
      <dgm:t>
        <a:bodyPr/>
        <a:lstStyle/>
        <a:p>
          <a:pPr algn="l"/>
          <a:endParaRPr lang="en-US"/>
        </a:p>
      </dgm:t>
    </dgm:pt>
    <dgm:pt modelId="{69A70ADF-CF8F-4904-BCDA-FC06F719F094}">
      <dgm:prSet/>
      <dgm:spPr/>
      <dgm:t>
        <a:bodyPr/>
        <a:lstStyle/>
        <a:p>
          <a:pPr algn="l"/>
          <a:r>
            <a:rPr lang="en-US"/>
            <a:t>Additional Information</a:t>
          </a:r>
        </a:p>
      </dgm:t>
    </dgm:pt>
    <dgm:pt modelId="{CD349A2C-CE9E-45B5-B08F-5F3BB83A0B90}" type="parTrans" cxnId="{9590E112-9208-48B3-BE68-B2D032014314}">
      <dgm:prSet/>
      <dgm:spPr/>
      <dgm:t>
        <a:bodyPr/>
        <a:lstStyle/>
        <a:p>
          <a:pPr algn="l"/>
          <a:endParaRPr lang="en-US"/>
        </a:p>
      </dgm:t>
    </dgm:pt>
    <dgm:pt modelId="{A108487C-030A-44BA-829C-68F93A1866BF}" type="sibTrans" cxnId="{9590E112-9208-48B3-BE68-B2D032014314}">
      <dgm:prSet/>
      <dgm:spPr/>
      <dgm:t>
        <a:bodyPr/>
        <a:lstStyle/>
        <a:p>
          <a:pPr algn="l"/>
          <a:endParaRPr lang="en-US"/>
        </a:p>
      </dgm:t>
    </dgm:pt>
    <dgm:pt modelId="{4D436650-B84D-4C85-9D44-C368A6DDB98B}">
      <dgm:prSet phldr="0"/>
      <dgm:spPr/>
      <dgm:t>
        <a:bodyPr/>
        <a:lstStyle/>
        <a:p>
          <a:pPr algn="l" rtl="0"/>
          <a:r>
            <a:rPr lang="en-US">
              <a:latin typeface="Arial"/>
            </a:rPr>
            <a:t>Pharmacology and Toxicology Information</a:t>
          </a:r>
          <a:endParaRPr lang="en-US"/>
        </a:p>
      </dgm:t>
    </dgm:pt>
    <dgm:pt modelId="{B1837978-310D-454C-B261-8145F476B777}" type="parTrans" cxnId="{6F5392DD-CFA9-4060-A0C1-FD5A1953D14E}">
      <dgm:prSet/>
      <dgm:spPr/>
    </dgm:pt>
    <dgm:pt modelId="{454DB29D-D4BB-4ED1-9C26-9A2654640AEB}" type="sibTrans" cxnId="{6F5392DD-CFA9-4060-A0C1-FD5A1953D14E}">
      <dgm:prSet/>
      <dgm:spPr/>
    </dgm:pt>
    <dgm:pt modelId="{67C844A1-A60C-46A5-808F-C4FD30C1A69B}">
      <dgm:prSet phldr="0"/>
      <dgm:spPr/>
      <dgm:t>
        <a:bodyPr/>
        <a:lstStyle/>
        <a:p>
          <a:pPr rtl="0"/>
          <a:r>
            <a:rPr lang="en-US">
              <a:latin typeface="Arial"/>
            </a:rPr>
            <a:t>Investigator's Brochure</a:t>
          </a:r>
        </a:p>
      </dgm:t>
    </dgm:pt>
    <dgm:pt modelId="{38401EDC-4332-4CD7-AF49-43C8FEC65A35}" type="parTrans" cxnId="{7651C84F-70FE-4372-ABF8-21B38D87C4E4}">
      <dgm:prSet/>
      <dgm:spPr/>
    </dgm:pt>
    <dgm:pt modelId="{2F646F58-A8AF-42AB-A5FE-77816D701893}" type="sibTrans" cxnId="{7651C84F-70FE-4372-ABF8-21B38D87C4E4}">
      <dgm:prSet/>
      <dgm:spPr/>
    </dgm:pt>
    <dgm:pt modelId="{680787E1-F906-4B75-B062-645B51381943}">
      <dgm:prSet phldr="0"/>
      <dgm:spPr/>
      <dgm:t>
        <a:bodyPr/>
        <a:lstStyle/>
        <a:p>
          <a:r>
            <a:rPr lang="en-US">
              <a:latin typeface="Arial"/>
            </a:rPr>
            <a:t>Chemistry Manufacturing and Controls Information</a:t>
          </a:r>
          <a:endParaRPr lang="en-US"/>
        </a:p>
      </dgm:t>
    </dgm:pt>
    <dgm:pt modelId="{E71B87D5-5BA9-4166-8A75-71A05F0727FF}" type="parTrans" cxnId="{2D1B3AC7-7048-4CC0-BE75-E366EF7A96E8}">
      <dgm:prSet/>
      <dgm:spPr/>
    </dgm:pt>
    <dgm:pt modelId="{33BDFFB7-C914-44D4-948B-926D3DA85E01}" type="sibTrans" cxnId="{2D1B3AC7-7048-4CC0-BE75-E366EF7A96E8}">
      <dgm:prSet/>
      <dgm:spPr/>
    </dgm:pt>
    <dgm:pt modelId="{A8B77274-DECC-43F8-A76C-9F5C7DDB3DC0}">
      <dgm:prSet phldr="0"/>
      <dgm:spPr/>
      <dgm:t>
        <a:bodyPr/>
        <a:lstStyle/>
        <a:p>
          <a:pPr algn="l" rtl="0"/>
          <a:r>
            <a:rPr lang="en-US">
              <a:latin typeface="Arial"/>
            </a:rPr>
            <a:t>Table of Contents</a:t>
          </a:r>
        </a:p>
      </dgm:t>
    </dgm:pt>
    <dgm:pt modelId="{06B2439C-346E-45BE-A86B-D0A65BE1CAEE}" type="parTrans" cxnId="{66E5BE6D-1C53-4512-94C6-90CB0BE1F830}">
      <dgm:prSet/>
      <dgm:spPr/>
    </dgm:pt>
    <dgm:pt modelId="{12F0BD01-F17B-4101-9690-22D018057E7F}" type="sibTrans" cxnId="{66E5BE6D-1C53-4512-94C6-90CB0BE1F830}">
      <dgm:prSet/>
      <dgm:spPr/>
    </dgm:pt>
    <dgm:pt modelId="{0A130E6E-B8DA-4F0D-8A68-F5D6046101F1}">
      <dgm:prSet phldr="0"/>
      <dgm:spPr/>
      <dgm:t>
        <a:bodyPr/>
        <a:lstStyle/>
        <a:p>
          <a:pPr rtl="0"/>
          <a:r>
            <a:rPr lang="en-US">
              <a:latin typeface="Arial"/>
            </a:rPr>
            <a:t>Clinical Protocol(s)</a:t>
          </a:r>
        </a:p>
      </dgm:t>
    </dgm:pt>
    <dgm:pt modelId="{5F830656-46AD-4BFF-A183-B94473B4F1D3}" type="parTrans" cxnId="{0782654F-D896-4710-9676-C7F34C7EBEE9}">
      <dgm:prSet/>
      <dgm:spPr/>
    </dgm:pt>
    <dgm:pt modelId="{9274CDB5-A4CC-46BD-A8BA-30B2E8C8FB8C}" type="sibTrans" cxnId="{0782654F-D896-4710-9676-C7F34C7EBEE9}">
      <dgm:prSet/>
      <dgm:spPr/>
    </dgm:pt>
    <dgm:pt modelId="{AA972F41-9EE2-4F38-BD8B-6E61F29A6088}" type="pres">
      <dgm:prSet presAssocID="{5908CC05-0544-48C2-89F5-9B75B77282A1}" presName="linear" presStyleCnt="0">
        <dgm:presLayoutVars>
          <dgm:dir/>
          <dgm:animLvl val="lvl"/>
          <dgm:resizeHandles val="exact"/>
        </dgm:presLayoutVars>
      </dgm:prSet>
      <dgm:spPr/>
    </dgm:pt>
    <dgm:pt modelId="{53C7C78E-C5D0-401F-A398-647641887731}" type="pres">
      <dgm:prSet presAssocID="{2FC4920F-20BC-49DB-80B2-8AE6EF4D9027}" presName="parentLin" presStyleCnt="0"/>
      <dgm:spPr/>
    </dgm:pt>
    <dgm:pt modelId="{E1C5E881-BB1C-4099-BDB8-DEE41E5CBFC0}" type="pres">
      <dgm:prSet presAssocID="{2FC4920F-20BC-49DB-80B2-8AE6EF4D9027}" presName="parentLeftMargin" presStyleLbl="node1" presStyleIdx="0" presStyleCnt="10"/>
      <dgm:spPr/>
    </dgm:pt>
    <dgm:pt modelId="{D3459F5B-A539-4BE0-BA55-49CAC924D0D0}" type="pres">
      <dgm:prSet presAssocID="{2FC4920F-20BC-49DB-80B2-8AE6EF4D9027}" presName="parentText" presStyleLbl="node1" presStyleIdx="0" presStyleCnt="10">
        <dgm:presLayoutVars>
          <dgm:chMax val="0"/>
          <dgm:bulletEnabled val="1"/>
        </dgm:presLayoutVars>
      </dgm:prSet>
      <dgm:spPr/>
    </dgm:pt>
    <dgm:pt modelId="{60F8FF14-DEC2-4FC4-8582-1F455787D03A}" type="pres">
      <dgm:prSet presAssocID="{2FC4920F-20BC-49DB-80B2-8AE6EF4D9027}" presName="negativeSpace" presStyleCnt="0"/>
      <dgm:spPr/>
    </dgm:pt>
    <dgm:pt modelId="{1B7BD1A3-5058-406F-90F7-C30E3656C47C}" type="pres">
      <dgm:prSet presAssocID="{2FC4920F-20BC-49DB-80B2-8AE6EF4D9027}" presName="childText" presStyleLbl="conFgAcc1" presStyleIdx="0" presStyleCnt="10">
        <dgm:presLayoutVars>
          <dgm:bulletEnabled val="1"/>
        </dgm:presLayoutVars>
      </dgm:prSet>
      <dgm:spPr/>
    </dgm:pt>
    <dgm:pt modelId="{DD2CA86F-672F-48D7-881F-E64616500175}" type="pres">
      <dgm:prSet presAssocID="{21CC6857-BD84-4874-B88D-CA8D8715E9AA}" presName="spaceBetweenRectangles" presStyleCnt="0"/>
      <dgm:spPr/>
    </dgm:pt>
    <dgm:pt modelId="{A9480987-AB5F-40A5-A4C0-2E5B4D9CED45}" type="pres">
      <dgm:prSet presAssocID="{FCFC9778-948E-4F7A-A550-355207139D99}" presName="parentLin" presStyleCnt="0"/>
      <dgm:spPr/>
    </dgm:pt>
    <dgm:pt modelId="{CCFE4D7B-BBC3-4F33-A5CE-3B3545CE9526}" type="pres">
      <dgm:prSet presAssocID="{FCFC9778-948E-4F7A-A550-355207139D99}" presName="parentLeftMargin" presStyleLbl="node1" presStyleIdx="0" presStyleCnt="10"/>
      <dgm:spPr/>
    </dgm:pt>
    <dgm:pt modelId="{C9BD3023-2343-4F07-A11B-D0071EF82664}" type="pres">
      <dgm:prSet presAssocID="{FCFC9778-948E-4F7A-A550-355207139D99}" presName="parentText" presStyleLbl="node1" presStyleIdx="1" presStyleCnt="10">
        <dgm:presLayoutVars>
          <dgm:chMax val="0"/>
          <dgm:bulletEnabled val="1"/>
        </dgm:presLayoutVars>
      </dgm:prSet>
      <dgm:spPr/>
    </dgm:pt>
    <dgm:pt modelId="{BCFB9E88-6E50-4859-8F14-6808243268D7}" type="pres">
      <dgm:prSet presAssocID="{FCFC9778-948E-4F7A-A550-355207139D99}" presName="negativeSpace" presStyleCnt="0"/>
      <dgm:spPr/>
    </dgm:pt>
    <dgm:pt modelId="{6346F136-71BA-4C81-8701-3B5D0DE4CABD}" type="pres">
      <dgm:prSet presAssocID="{FCFC9778-948E-4F7A-A550-355207139D99}" presName="childText" presStyleLbl="conFgAcc1" presStyleIdx="1" presStyleCnt="10">
        <dgm:presLayoutVars>
          <dgm:bulletEnabled val="1"/>
        </dgm:presLayoutVars>
      </dgm:prSet>
      <dgm:spPr/>
    </dgm:pt>
    <dgm:pt modelId="{8EC09682-1D85-4E10-B153-88501FDE301C}" type="pres">
      <dgm:prSet presAssocID="{CC3D2E5B-886E-4949-AC87-F856AE33B115}" presName="spaceBetweenRectangles" presStyleCnt="0"/>
      <dgm:spPr/>
    </dgm:pt>
    <dgm:pt modelId="{F92AABFC-86EB-4614-87CD-0B983FF513B4}" type="pres">
      <dgm:prSet presAssocID="{A8B77274-DECC-43F8-A76C-9F5C7DDB3DC0}" presName="parentLin" presStyleCnt="0"/>
      <dgm:spPr/>
    </dgm:pt>
    <dgm:pt modelId="{BE6E89C3-199E-4759-9C39-DED5EB40D225}" type="pres">
      <dgm:prSet presAssocID="{A8B77274-DECC-43F8-A76C-9F5C7DDB3DC0}" presName="parentLeftMargin" presStyleLbl="node1" presStyleIdx="1" presStyleCnt="10"/>
      <dgm:spPr/>
    </dgm:pt>
    <dgm:pt modelId="{3F1EEAFD-1164-4348-9E43-CBD39140277F}" type="pres">
      <dgm:prSet presAssocID="{A8B77274-DECC-43F8-A76C-9F5C7DDB3DC0}" presName="parentText" presStyleLbl="node1" presStyleIdx="2" presStyleCnt="10">
        <dgm:presLayoutVars>
          <dgm:chMax val="0"/>
          <dgm:bulletEnabled val="1"/>
        </dgm:presLayoutVars>
      </dgm:prSet>
      <dgm:spPr/>
    </dgm:pt>
    <dgm:pt modelId="{D58F8B03-153D-489F-B70B-7AB934B36784}" type="pres">
      <dgm:prSet presAssocID="{A8B77274-DECC-43F8-A76C-9F5C7DDB3DC0}" presName="negativeSpace" presStyleCnt="0"/>
      <dgm:spPr/>
    </dgm:pt>
    <dgm:pt modelId="{49E11E9B-75D3-4DCB-A556-8404942121DE}" type="pres">
      <dgm:prSet presAssocID="{A8B77274-DECC-43F8-A76C-9F5C7DDB3DC0}" presName="childText" presStyleLbl="conFgAcc1" presStyleIdx="2" presStyleCnt="10">
        <dgm:presLayoutVars>
          <dgm:bulletEnabled val="1"/>
        </dgm:presLayoutVars>
      </dgm:prSet>
      <dgm:spPr/>
    </dgm:pt>
    <dgm:pt modelId="{15A2E122-4F40-4609-BD52-3F3950312129}" type="pres">
      <dgm:prSet presAssocID="{12F0BD01-F17B-4101-9690-22D018057E7F}" presName="spaceBetweenRectangles" presStyleCnt="0"/>
      <dgm:spPr/>
    </dgm:pt>
    <dgm:pt modelId="{8C3BC992-7AD8-40DF-AFA2-79131E6AFE32}" type="pres">
      <dgm:prSet presAssocID="{5C380F6C-5476-4CD6-AF69-577779933F96}" presName="parentLin" presStyleCnt="0"/>
      <dgm:spPr/>
    </dgm:pt>
    <dgm:pt modelId="{AC683F11-14B0-40DB-B83F-6DF6D3572A9C}" type="pres">
      <dgm:prSet presAssocID="{5C380F6C-5476-4CD6-AF69-577779933F96}" presName="parentLeftMargin" presStyleLbl="node1" presStyleIdx="2" presStyleCnt="10"/>
      <dgm:spPr/>
    </dgm:pt>
    <dgm:pt modelId="{62C85718-CBF6-4923-A5B0-F086706851C6}" type="pres">
      <dgm:prSet presAssocID="{5C380F6C-5476-4CD6-AF69-577779933F96}" presName="parentText" presStyleLbl="node1" presStyleIdx="3" presStyleCnt="10">
        <dgm:presLayoutVars>
          <dgm:chMax val="0"/>
          <dgm:bulletEnabled val="1"/>
        </dgm:presLayoutVars>
      </dgm:prSet>
      <dgm:spPr/>
    </dgm:pt>
    <dgm:pt modelId="{CFA6E638-A41D-4DBA-A7E3-D63C18492247}" type="pres">
      <dgm:prSet presAssocID="{5C380F6C-5476-4CD6-AF69-577779933F96}" presName="negativeSpace" presStyleCnt="0"/>
      <dgm:spPr/>
    </dgm:pt>
    <dgm:pt modelId="{E5603993-4240-4C05-A05D-0C2B749B65F0}" type="pres">
      <dgm:prSet presAssocID="{5C380F6C-5476-4CD6-AF69-577779933F96}" presName="childText" presStyleLbl="conFgAcc1" presStyleIdx="3" presStyleCnt="10">
        <dgm:presLayoutVars>
          <dgm:bulletEnabled val="1"/>
        </dgm:presLayoutVars>
      </dgm:prSet>
      <dgm:spPr/>
    </dgm:pt>
    <dgm:pt modelId="{7F6AF514-6522-4297-B392-D03C502878C2}" type="pres">
      <dgm:prSet presAssocID="{110229A5-B300-4267-81DE-DB357EEDCA47}" presName="spaceBetweenRectangles" presStyleCnt="0"/>
      <dgm:spPr/>
    </dgm:pt>
    <dgm:pt modelId="{A58D2F8E-8BC2-4F5E-9CDF-8AC89AE32894}" type="pres">
      <dgm:prSet presAssocID="{67C844A1-A60C-46A5-808F-C4FD30C1A69B}" presName="parentLin" presStyleCnt="0"/>
      <dgm:spPr/>
    </dgm:pt>
    <dgm:pt modelId="{0559FEDE-BFED-4CDE-AAB0-E40B5370E97D}" type="pres">
      <dgm:prSet presAssocID="{67C844A1-A60C-46A5-808F-C4FD30C1A69B}" presName="parentLeftMargin" presStyleLbl="node1" presStyleIdx="3" presStyleCnt="10"/>
      <dgm:spPr/>
    </dgm:pt>
    <dgm:pt modelId="{8ED4B9F9-1D31-4519-898E-A9683A458E55}" type="pres">
      <dgm:prSet presAssocID="{67C844A1-A60C-46A5-808F-C4FD30C1A69B}" presName="parentText" presStyleLbl="node1" presStyleIdx="4" presStyleCnt="10">
        <dgm:presLayoutVars>
          <dgm:chMax val="0"/>
          <dgm:bulletEnabled val="1"/>
        </dgm:presLayoutVars>
      </dgm:prSet>
      <dgm:spPr/>
    </dgm:pt>
    <dgm:pt modelId="{237482ED-2DE2-4586-9303-74259D794E89}" type="pres">
      <dgm:prSet presAssocID="{67C844A1-A60C-46A5-808F-C4FD30C1A69B}" presName="negativeSpace" presStyleCnt="0"/>
      <dgm:spPr/>
    </dgm:pt>
    <dgm:pt modelId="{92DAA31D-7A22-4EF6-8316-7CCEA83097FE}" type="pres">
      <dgm:prSet presAssocID="{67C844A1-A60C-46A5-808F-C4FD30C1A69B}" presName="childText" presStyleLbl="conFgAcc1" presStyleIdx="4" presStyleCnt="10">
        <dgm:presLayoutVars>
          <dgm:bulletEnabled val="1"/>
        </dgm:presLayoutVars>
      </dgm:prSet>
      <dgm:spPr/>
    </dgm:pt>
    <dgm:pt modelId="{D984FBBA-67A0-4904-A910-00E26E17344E}" type="pres">
      <dgm:prSet presAssocID="{2F646F58-A8AF-42AB-A5FE-77816D701893}" presName="spaceBetweenRectangles" presStyleCnt="0"/>
      <dgm:spPr/>
    </dgm:pt>
    <dgm:pt modelId="{1298AA18-FAD3-43D8-83E1-B279E27C51E5}" type="pres">
      <dgm:prSet presAssocID="{0A130E6E-B8DA-4F0D-8A68-F5D6046101F1}" presName="parentLin" presStyleCnt="0"/>
      <dgm:spPr/>
    </dgm:pt>
    <dgm:pt modelId="{1161C21E-62AD-4FBB-9B7D-AF939A8ABF60}" type="pres">
      <dgm:prSet presAssocID="{0A130E6E-B8DA-4F0D-8A68-F5D6046101F1}" presName="parentLeftMargin" presStyleLbl="node1" presStyleIdx="4" presStyleCnt="10"/>
      <dgm:spPr/>
    </dgm:pt>
    <dgm:pt modelId="{84669C12-DA11-48B1-A3AD-A96D61049511}" type="pres">
      <dgm:prSet presAssocID="{0A130E6E-B8DA-4F0D-8A68-F5D6046101F1}" presName="parentText" presStyleLbl="node1" presStyleIdx="5" presStyleCnt="10">
        <dgm:presLayoutVars>
          <dgm:chMax val="0"/>
          <dgm:bulletEnabled val="1"/>
        </dgm:presLayoutVars>
      </dgm:prSet>
      <dgm:spPr/>
    </dgm:pt>
    <dgm:pt modelId="{2BFB8EFB-F2E1-4B31-AD5B-E08D0CFB1FB1}" type="pres">
      <dgm:prSet presAssocID="{0A130E6E-B8DA-4F0D-8A68-F5D6046101F1}" presName="negativeSpace" presStyleCnt="0"/>
      <dgm:spPr/>
    </dgm:pt>
    <dgm:pt modelId="{6192B68E-89EB-493E-947D-E699C8FAD664}" type="pres">
      <dgm:prSet presAssocID="{0A130E6E-B8DA-4F0D-8A68-F5D6046101F1}" presName="childText" presStyleLbl="conFgAcc1" presStyleIdx="5" presStyleCnt="10">
        <dgm:presLayoutVars>
          <dgm:bulletEnabled val="1"/>
        </dgm:presLayoutVars>
      </dgm:prSet>
      <dgm:spPr/>
    </dgm:pt>
    <dgm:pt modelId="{310C85E7-0AB5-496C-A612-B4B4EDEF1140}" type="pres">
      <dgm:prSet presAssocID="{9274CDB5-A4CC-46BD-A8BA-30B2E8C8FB8C}" presName="spaceBetweenRectangles" presStyleCnt="0"/>
      <dgm:spPr/>
    </dgm:pt>
    <dgm:pt modelId="{6211A563-B666-4B71-908B-D5ADF69B377D}" type="pres">
      <dgm:prSet presAssocID="{680787E1-F906-4B75-B062-645B51381943}" presName="parentLin" presStyleCnt="0"/>
      <dgm:spPr/>
    </dgm:pt>
    <dgm:pt modelId="{BEAE4678-D28E-4B27-A07D-E29697B38F90}" type="pres">
      <dgm:prSet presAssocID="{680787E1-F906-4B75-B062-645B51381943}" presName="parentLeftMargin" presStyleLbl="node1" presStyleIdx="5" presStyleCnt="10"/>
      <dgm:spPr/>
    </dgm:pt>
    <dgm:pt modelId="{2D2EA35D-D4D6-4966-8031-1D68C44335BB}" type="pres">
      <dgm:prSet presAssocID="{680787E1-F906-4B75-B062-645B51381943}" presName="parentText" presStyleLbl="node1" presStyleIdx="6" presStyleCnt="10">
        <dgm:presLayoutVars>
          <dgm:chMax val="0"/>
          <dgm:bulletEnabled val="1"/>
        </dgm:presLayoutVars>
      </dgm:prSet>
      <dgm:spPr/>
    </dgm:pt>
    <dgm:pt modelId="{054457BB-CC4C-42B1-BC5B-5318C25B8CBF}" type="pres">
      <dgm:prSet presAssocID="{680787E1-F906-4B75-B062-645B51381943}" presName="negativeSpace" presStyleCnt="0"/>
      <dgm:spPr/>
    </dgm:pt>
    <dgm:pt modelId="{8CD9E4EC-D53D-4A97-A646-32170B21162B}" type="pres">
      <dgm:prSet presAssocID="{680787E1-F906-4B75-B062-645B51381943}" presName="childText" presStyleLbl="conFgAcc1" presStyleIdx="6" presStyleCnt="10">
        <dgm:presLayoutVars>
          <dgm:bulletEnabled val="1"/>
        </dgm:presLayoutVars>
      </dgm:prSet>
      <dgm:spPr/>
    </dgm:pt>
    <dgm:pt modelId="{1D66E469-9DA1-4E04-B4B0-DA3684FB6E9D}" type="pres">
      <dgm:prSet presAssocID="{33BDFFB7-C914-44D4-948B-926D3DA85E01}" presName="spaceBetweenRectangles" presStyleCnt="0"/>
      <dgm:spPr/>
    </dgm:pt>
    <dgm:pt modelId="{00D30705-430A-4F92-9EB3-9577875D78E9}" type="pres">
      <dgm:prSet presAssocID="{4D436650-B84D-4C85-9D44-C368A6DDB98B}" presName="parentLin" presStyleCnt="0"/>
      <dgm:spPr/>
    </dgm:pt>
    <dgm:pt modelId="{ECC391D8-43DB-467F-9399-7F8AB393C08C}" type="pres">
      <dgm:prSet presAssocID="{4D436650-B84D-4C85-9D44-C368A6DDB98B}" presName="parentLeftMargin" presStyleLbl="node1" presStyleIdx="6" presStyleCnt="10"/>
      <dgm:spPr/>
    </dgm:pt>
    <dgm:pt modelId="{DCA1FE80-3FDB-4586-9ED9-1F7300F2B7BA}" type="pres">
      <dgm:prSet presAssocID="{4D436650-B84D-4C85-9D44-C368A6DDB98B}" presName="parentText" presStyleLbl="node1" presStyleIdx="7" presStyleCnt="10">
        <dgm:presLayoutVars>
          <dgm:chMax val="0"/>
          <dgm:bulletEnabled val="1"/>
        </dgm:presLayoutVars>
      </dgm:prSet>
      <dgm:spPr/>
    </dgm:pt>
    <dgm:pt modelId="{484693F7-5841-408D-99CD-5CA82745152E}" type="pres">
      <dgm:prSet presAssocID="{4D436650-B84D-4C85-9D44-C368A6DDB98B}" presName="negativeSpace" presStyleCnt="0"/>
      <dgm:spPr/>
    </dgm:pt>
    <dgm:pt modelId="{3714AECF-9907-4C13-A20E-51039D4AFFC7}" type="pres">
      <dgm:prSet presAssocID="{4D436650-B84D-4C85-9D44-C368A6DDB98B}" presName="childText" presStyleLbl="conFgAcc1" presStyleIdx="7" presStyleCnt="10">
        <dgm:presLayoutVars>
          <dgm:bulletEnabled val="1"/>
        </dgm:presLayoutVars>
      </dgm:prSet>
      <dgm:spPr/>
    </dgm:pt>
    <dgm:pt modelId="{58344E1C-DDEE-4D50-8466-096FEB03A973}" type="pres">
      <dgm:prSet presAssocID="{454DB29D-D4BB-4ED1-9C26-9A2654640AEB}" presName="spaceBetweenRectangles" presStyleCnt="0"/>
      <dgm:spPr/>
    </dgm:pt>
    <dgm:pt modelId="{80E6B635-FE5D-4839-ADC0-4AD0B6D0654F}" type="pres">
      <dgm:prSet presAssocID="{4D0AE04A-46CF-40E1-8D7C-AD4A4292728E}" presName="parentLin" presStyleCnt="0"/>
      <dgm:spPr/>
    </dgm:pt>
    <dgm:pt modelId="{680E5EF3-62AD-4236-BF2A-C1A10B88EF0E}" type="pres">
      <dgm:prSet presAssocID="{4D0AE04A-46CF-40E1-8D7C-AD4A4292728E}" presName="parentLeftMargin" presStyleLbl="node1" presStyleIdx="7" presStyleCnt="10"/>
      <dgm:spPr/>
    </dgm:pt>
    <dgm:pt modelId="{9B4D275A-256F-4F7A-8174-2A0484234427}" type="pres">
      <dgm:prSet presAssocID="{4D0AE04A-46CF-40E1-8D7C-AD4A4292728E}" presName="parentText" presStyleLbl="node1" presStyleIdx="8" presStyleCnt="10">
        <dgm:presLayoutVars>
          <dgm:chMax val="0"/>
          <dgm:bulletEnabled val="1"/>
        </dgm:presLayoutVars>
      </dgm:prSet>
      <dgm:spPr/>
    </dgm:pt>
    <dgm:pt modelId="{1CF6B50F-C0B8-40BD-8DCC-1B7CE5919893}" type="pres">
      <dgm:prSet presAssocID="{4D0AE04A-46CF-40E1-8D7C-AD4A4292728E}" presName="negativeSpace" presStyleCnt="0"/>
      <dgm:spPr/>
    </dgm:pt>
    <dgm:pt modelId="{31EF6192-D763-4367-A552-16CB39A9ACC0}" type="pres">
      <dgm:prSet presAssocID="{4D0AE04A-46CF-40E1-8D7C-AD4A4292728E}" presName="childText" presStyleLbl="conFgAcc1" presStyleIdx="8" presStyleCnt="10">
        <dgm:presLayoutVars>
          <dgm:bulletEnabled val="1"/>
        </dgm:presLayoutVars>
      </dgm:prSet>
      <dgm:spPr/>
    </dgm:pt>
    <dgm:pt modelId="{CA98F653-645C-4B7B-8985-37BD0C4CA5D1}" type="pres">
      <dgm:prSet presAssocID="{92342CC2-E0B8-4A41-9740-660281DF5954}" presName="spaceBetweenRectangles" presStyleCnt="0"/>
      <dgm:spPr/>
    </dgm:pt>
    <dgm:pt modelId="{672D3E67-9909-4C08-BBA3-A1A107F9860F}" type="pres">
      <dgm:prSet presAssocID="{69A70ADF-CF8F-4904-BCDA-FC06F719F094}" presName="parentLin" presStyleCnt="0"/>
      <dgm:spPr/>
    </dgm:pt>
    <dgm:pt modelId="{8E6BFBE1-5DAD-4BDF-939D-F266448ADC6D}" type="pres">
      <dgm:prSet presAssocID="{69A70ADF-CF8F-4904-BCDA-FC06F719F094}" presName="parentLeftMargin" presStyleLbl="node1" presStyleIdx="8" presStyleCnt="10"/>
      <dgm:spPr/>
    </dgm:pt>
    <dgm:pt modelId="{F11285FD-D5C3-4F39-8784-D59FD274A351}" type="pres">
      <dgm:prSet presAssocID="{69A70ADF-CF8F-4904-BCDA-FC06F719F094}" presName="parentText" presStyleLbl="node1" presStyleIdx="9" presStyleCnt="10">
        <dgm:presLayoutVars>
          <dgm:chMax val="0"/>
          <dgm:bulletEnabled val="1"/>
        </dgm:presLayoutVars>
      </dgm:prSet>
      <dgm:spPr/>
    </dgm:pt>
    <dgm:pt modelId="{B1F7BE05-C51D-4D66-9EE3-AF803248206F}" type="pres">
      <dgm:prSet presAssocID="{69A70ADF-CF8F-4904-BCDA-FC06F719F094}" presName="negativeSpace" presStyleCnt="0"/>
      <dgm:spPr/>
    </dgm:pt>
    <dgm:pt modelId="{6B772F5E-2BD9-43D5-83EC-E56844FB4E6B}" type="pres">
      <dgm:prSet presAssocID="{69A70ADF-CF8F-4904-BCDA-FC06F719F094}" presName="childText" presStyleLbl="conFgAcc1" presStyleIdx="9" presStyleCnt="10">
        <dgm:presLayoutVars>
          <dgm:bulletEnabled val="1"/>
        </dgm:presLayoutVars>
      </dgm:prSet>
      <dgm:spPr/>
    </dgm:pt>
  </dgm:ptLst>
  <dgm:cxnLst>
    <dgm:cxn modelId="{3F3E2E02-731B-4140-A7AE-B2663FBB68E8}" type="presOf" srcId="{4D0AE04A-46CF-40E1-8D7C-AD4A4292728E}" destId="{9B4D275A-256F-4F7A-8174-2A0484234427}" srcOrd="1" destOrd="0" presId="urn:microsoft.com/office/officeart/2005/8/layout/list1"/>
    <dgm:cxn modelId="{8CBB3E02-E192-469E-87C2-4FB964A20157}" type="presOf" srcId="{A8B77274-DECC-43F8-A76C-9F5C7DDB3DC0}" destId="{3F1EEAFD-1164-4348-9E43-CBD39140277F}" srcOrd="1" destOrd="0" presId="urn:microsoft.com/office/officeart/2005/8/layout/list1"/>
    <dgm:cxn modelId="{9F5F3B08-9C71-40EC-9D1C-04D9F4E8FA73}" type="presOf" srcId="{680787E1-F906-4B75-B062-645B51381943}" destId="{2D2EA35D-D4D6-4966-8031-1D68C44335BB}" srcOrd="1" destOrd="0" presId="urn:microsoft.com/office/officeart/2005/8/layout/list1"/>
    <dgm:cxn modelId="{689A4411-08FF-4803-BCE2-791293B09751}" type="presOf" srcId="{FCFC9778-948E-4F7A-A550-355207139D99}" destId="{C9BD3023-2343-4F07-A11B-D0071EF82664}" srcOrd="1" destOrd="0" presId="urn:microsoft.com/office/officeart/2005/8/layout/list1"/>
    <dgm:cxn modelId="{D31D6611-7CA5-460F-9519-8C83C8CA813D}" type="presOf" srcId="{0A130E6E-B8DA-4F0D-8A68-F5D6046101F1}" destId="{1161C21E-62AD-4FBB-9B7D-AF939A8ABF60}" srcOrd="0" destOrd="0" presId="urn:microsoft.com/office/officeart/2005/8/layout/list1"/>
    <dgm:cxn modelId="{0BAB2312-1656-4441-AF79-0ABA4FE9A87C}" type="presOf" srcId="{67C844A1-A60C-46A5-808F-C4FD30C1A69B}" destId="{0559FEDE-BFED-4CDE-AAB0-E40B5370E97D}" srcOrd="0" destOrd="0" presId="urn:microsoft.com/office/officeart/2005/8/layout/list1"/>
    <dgm:cxn modelId="{9590E112-9208-48B3-BE68-B2D032014314}" srcId="{5908CC05-0544-48C2-89F5-9B75B77282A1}" destId="{69A70ADF-CF8F-4904-BCDA-FC06F719F094}" srcOrd="9" destOrd="0" parTransId="{CD349A2C-CE9E-45B5-B08F-5F3BB83A0B90}" sibTransId="{A108487C-030A-44BA-829C-68F93A1866BF}"/>
    <dgm:cxn modelId="{F6B1ED16-6D61-4977-AAF4-7886508D4AA1}" type="presOf" srcId="{680787E1-F906-4B75-B062-645B51381943}" destId="{BEAE4678-D28E-4B27-A07D-E29697B38F90}" srcOrd="0" destOrd="0" presId="urn:microsoft.com/office/officeart/2005/8/layout/list1"/>
    <dgm:cxn modelId="{77209C1D-2728-487D-BCF8-84B93112EA75}" type="presOf" srcId="{5C380F6C-5476-4CD6-AF69-577779933F96}" destId="{AC683F11-14B0-40DB-B83F-6DF6D3572A9C}" srcOrd="0" destOrd="0" presId="urn:microsoft.com/office/officeart/2005/8/layout/list1"/>
    <dgm:cxn modelId="{53070022-7B14-4A4B-A478-A0CE32B44BCD}" type="presOf" srcId="{FCFC9778-948E-4F7A-A550-355207139D99}" destId="{CCFE4D7B-BBC3-4F33-A5CE-3B3545CE9526}" srcOrd="0" destOrd="0" presId="urn:microsoft.com/office/officeart/2005/8/layout/list1"/>
    <dgm:cxn modelId="{575FAA4B-87B7-42F4-9698-0E38D691FE2D}" srcId="{5908CC05-0544-48C2-89F5-9B75B77282A1}" destId="{5C380F6C-5476-4CD6-AF69-577779933F96}" srcOrd="3" destOrd="0" parTransId="{50382B4E-B7C5-427D-8E41-1479372D1624}" sibTransId="{110229A5-B300-4267-81DE-DB357EEDCA47}"/>
    <dgm:cxn modelId="{66E5BE6D-1C53-4512-94C6-90CB0BE1F830}" srcId="{5908CC05-0544-48C2-89F5-9B75B77282A1}" destId="{A8B77274-DECC-43F8-A76C-9F5C7DDB3DC0}" srcOrd="2" destOrd="0" parTransId="{06B2439C-346E-45BE-A86B-D0A65BE1CAEE}" sibTransId="{12F0BD01-F17B-4101-9690-22D018057E7F}"/>
    <dgm:cxn modelId="{0782654F-D896-4710-9676-C7F34C7EBEE9}" srcId="{5908CC05-0544-48C2-89F5-9B75B77282A1}" destId="{0A130E6E-B8DA-4F0D-8A68-F5D6046101F1}" srcOrd="5" destOrd="0" parTransId="{5F830656-46AD-4BFF-A183-B94473B4F1D3}" sibTransId="{9274CDB5-A4CC-46BD-A8BA-30B2E8C8FB8C}"/>
    <dgm:cxn modelId="{7651C84F-70FE-4372-ABF8-21B38D87C4E4}" srcId="{5908CC05-0544-48C2-89F5-9B75B77282A1}" destId="{67C844A1-A60C-46A5-808F-C4FD30C1A69B}" srcOrd="4" destOrd="0" parTransId="{38401EDC-4332-4CD7-AF49-43C8FEC65A35}" sibTransId="{2F646F58-A8AF-42AB-A5FE-77816D701893}"/>
    <dgm:cxn modelId="{FA0F518B-B479-407A-9F24-3CE0E2C6C85E}" srcId="{5908CC05-0544-48C2-89F5-9B75B77282A1}" destId="{2FC4920F-20BC-49DB-80B2-8AE6EF4D9027}" srcOrd="0" destOrd="0" parTransId="{5EAA58B7-D5EE-4735-8178-C35053045E96}" sibTransId="{21CC6857-BD84-4874-B88D-CA8D8715E9AA}"/>
    <dgm:cxn modelId="{55D0E58B-BA61-401F-9994-8562F805DBDB}" type="presOf" srcId="{2FC4920F-20BC-49DB-80B2-8AE6EF4D9027}" destId="{E1C5E881-BB1C-4099-BDB8-DEE41E5CBFC0}" srcOrd="0" destOrd="0" presId="urn:microsoft.com/office/officeart/2005/8/layout/list1"/>
    <dgm:cxn modelId="{5F0DFA97-028F-481B-B8BC-3F7EA9D76379}" type="presOf" srcId="{5908CC05-0544-48C2-89F5-9B75B77282A1}" destId="{AA972F41-9EE2-4F38-BD8B-6E61F29A6088}" srcOrd="0" destOrd="0" presId="urn:microsoft.com/office/officeart/2005/8/layout/list1"/>
    <dgm:cxn modelId="{0402FDB3-0FC0-4F0D-AD24-09317E96B80F}" type="presOf" srcId="{67C844A1-A60C-46A5-808F-C4FD30C1A69B}" destId="{8ED4B9F9-1D31-4519-898E-A9683A458E55}" srcOrd="1" destOrd="0" presId="urn:microsoft.com/office/officeart/2005/8/layout/list1"/>
    <dgm:cxn modelId="{1B4CFEB4-3FC0-45F9-BA1F-023C8BC5B5A4}" type="presOf" srcId="{4D0AE04A-46CF-40E1-8D7C-AD4A4292728E}" destId="{680E5EF3-62AD-4236-BF2A-C1A10B88EF0E}" srcOrd="0" destOrd="0" presId="urn:microsoft.com/office/officeart/2005/8/layout/list1"/>
    <dgm:cxn modelId="{A4841CB5-290C-4916-AC2D-EFE618DAA8D6}" type="presOf" srcId="{4D436650-B84D-4C85-9D44-C368A6DDB98B}" destId="{ECC391D8-43DB-467F-9399-7F8AB393C08C}" srcOrd="0" destOrd="0" presId="urn:microsoft.com/office/officeart/2005/8/layout/list1"/>
    <dgm:cxn modelId="{790BD0C3-B4E9-4DCA-B7EE-FFFC1BC08FF1}" srcId="{5908CC05-0544-48C2-89F5-9B75B77282A1}" destId="{FCFC9778-948E-4F7A-A550-355207139D99}" srcOrd="1" destOrd="0" parTransId="{16F97815-265E-43AD-A02E-FD5B2DC91585}" sibTransId="{CC3D2E5B-886E-4949-AC87-F856AE33B115}"/>
    <dgm:cxn modelId="{48F341C5-5B6A-4378-9D29-E586E10C88D0}" type="presOf" srcId="{69A70ADF-CF8F-4904-BCDA-FC06F719F094}" destId="{F11285FD-D5C3-4F39-8784-D59FD274A351}" srcOrd="1" destOrd="0" presId="urn:microsoft.com/office/officeart/2005/8/layout/list1"/>
    <dgm:cxn modelId="{B576CAC6-82DC-4F17-9F82-D60418646EA9}" type="presOf" srcId="{5C380F6C-5476-4CD6-AF69-577779933F96}" destId="{62C85718-CBF6-4923-A5B0-F086706851C6}" srcOrd="1" destOrd="0" presId="urn:microsoft.com/office/officeart/2005/8/layout/list1"/>
    <dgm:cxn modelId="{2D1B3AC7-7048-4CC0-BE75-E366EF7A96E8}" srcId="{5908CC05-0544-48C2-89F5-9B75B77282A1}" destId="{680787E1-F906-4B75-B062-645B51381943}" srcOrd="6" destOrd="0" parTransId="{E71B87D5-5BA9-4166-8A75-71A05F0727FF}" sibTransId="{33BDFFB7-C914-44D4-948B-926D3DA85E01}"/>
    <dgm:cxn modelId="{1E8C88D0-7D9D-43CC-BFCC-DF2F169B0F5E}" type="presOf" srcId="{69A70ADF-CF8F-4904-BCDA-FC06F719F094}" destId="{8E6BFBE1-5DAD-4BDF-939D-F266448ADC6D}" srcOrd="0" destOrd="0" presId="urn:microsoft.com/office/officeart/2005/8/layout/list1"/>
    <dgm:cxn modelId="{78EF21DA-F8D1-4513-9AE6-141FD476CB93}" type="presOf" srcId="{A8B77274-DECC-43F8-A76C-9F5C7DDB3DC0}" destId="{BE6E89C3-199E-4759-9C39-DED5EB40D225}" srcOrd="0" destOrd="0" presId="urn:microsoft.com/office/officeart/2005/8/layout/list1"/>
    <dgm:cxn modelId="{6F5392DD-CFA9-4060-A0C1-FD5A1953D14E}" srcId="{5908CC05-0544-48C2-89F5-9B75B77282A1}" destId="{4D436650-B84D-4C85-9D44-C368A6DDB98B}" srcOrd="7" destOrd="0" parTransId="{B1837978-310D-454C-B261-8145F476B777}" sibTransId="{454DB29D-D4BB-4ED1-9C26-9A2654640AEB}"/>
    <dgm:cxn modelId="{ACD972EB-5D60-477C-8645-B24B0C3469B9}" srcId="{5908CC05-0544-48C2-89F5-9B75B77282A1}" destId="{4D0AE04A-46CF-40E1-8D7C-AD4A4292728E}" srcOrd="8" destOrd="0" parTransId="{7E617486-746F-4FAF-878C-1106350DF6B1}" sibTransId="{92342CC2-E0B8-4A41-9740-660281DF5954}"/>
    <dgm:cxn modelId="{CE5A65F6-B947-4D13-9990-7C2F615C4252}" type="presOf" srcId="{4D436650-B84D-4C85-9D44-C368A6DDB98B}" destId="{DCA1FE80-3FDB-4586-9ED9-1F7300F2B7BA}" srcOrd="1" destOrd="0" presId="urn:microsoft.com/office/officeart/2005/8/layout/list1"/>
    <dgm:cxn modelId="{15AA65F8-3AC8-42CA-84CC-A68C5A4E6DD0}" type="presOf" srcId="{2FC4920F-20BC-49DB-80B2-8AE6EF4D9027}" destId="{D3459F5B-A539-4BE0-BA55-49CAC924D0D0}" srcOrd="1" destOrd="0" presId="urn:microsoft.com/office/officeart/2005/8/layout/list1"/>
    <dgm:cxn modelId="{273D3AFF-47D3-41AE-B092-FA60240E6DEE}" type="presOf" srcId="{0A130E6E-B8DA-4F0D-8A68-F5D6046101F1}" destId="{84669C12-DA11-48B1-A3AD-A96D61049511}" srcOrd="1" destOrd="0" presId="urn:microsoft.com/office/officeart/2005/8/layout/list1"/>
    <dgm:cxn modelId="{D49C5055-A441-47A5-A556-F9141484958C}" type="presParOf" srcId="{AA972F41-9EE2-4F38-BD8B-6E61F29A6088}" destId="{53C7C78E-C5D0-401F-A398-647641887731}" srcOrd="0" destOrd="0" presId="urn:microsoft.com/office/officeart/2005/8/layout/list1"/>
    <dgm:cxn modelId="{C118B3E2-2C27-4CCA-9FE9-E9E81E3ADB8B}" type="presParOf" srcId="{53C7C78E-C5D0-401F-A398-647641887731}" destId="{E1C5E881-BB1C-4099-BDB8-DEE41E5CBFC0}" srcOrd="0" destOrd="0" presId="urn:microsoft.com/office/officeart/2005/8/layout/list1"/>
    <dgm:cxn modelId="{2975740D-CF53-4483-BA0B-16C84213E706}" type="presParOf" srcId="{53C7C78E-C5D0-401F-A398-647641887731}" destId="{D3459F5B-A539-4BE0-BA55-49CAC924D0D0}" srcOrd="1" destOrd="0" presId="urn:microsoft.com/office/officeart/2005/8/layout/list1"/>
    <dgm:cxn modelId="{7D7833D2-EB85-45CC-AD5B-3951E1C69208}" type="presParOf" srcId="{AA972F41-9EE2-4F38-BD8B-6E61F29A6088}" destId="{60F8FF14-DEC2-4FC4-8582-1F455787D03A}" srcOrd="1" destOrd="0" presId="urn:microsoft.com/office/officeart/2005/8/layout/list1"/>
    <dgm:cxn modelId="{C1270AE8-B651-4147-A9E3-C3831A979B09}" type="presParOf" srcId="{AA972F41-9EE2-4F38-BD8B-6E61F29A6088}" destId="{1B7BD1A3-5058-406F-90F7-C30E3656C47C}" srcOrd="2" destOrd="0" presId="urn:microsoft.com/office/officeart/2005/8/layout/list1"/>
    <dgm:cxn modelId="{82FCDC80-D0A7-4FD7-A24B-77DAFA5AA71D}" type="presParOf" srcId="{AA972F41-9EE2-4F38-BD8B-6E61F29A6088}" destId="{DD2CA86F-672F-48D7-881F-E64616500175}" srcOrd="3" destOrd="0" presId="urn:microsoft.com/office/officeart/2005/8/layout/list1"/>
    <dgm:cxn modelId="{04F7BDCC-0F7E-41EF-9F4B-17382F49B7F7}" type="presParOf" srcId="{AA972F41-9EE2-4F38-BD8B-6E61F29A6088}" destId="{A9480987-AB5F-40A5-A4C0-2E5B4D9CED45}" srcOrd="4" destOrd="0" presId="urn:microsoft.com/office/officeart/2005/8/layout/list1"/>
    <dgm:cxn modelId="{C6E0C1D7-5FCA-4EBA-B343-E1E99357A141}" type="presParOf" srcId="{A9480987-AB5F-40A5-A4C0-2E5B4D9CED45}" destId="{CCFE4D7B-BBC3-4F33-A5CE-3B3545CE9526}" srcOrd="0" destOrd="0" presId="urn:microsoft.com/office/officeart/2005/8/layout/list1"/>
    <dgm:cxn modelId="{A890EA4D-8BE7-4A9D-959D-2FE59DDEF337}" type="presParOf" srcId="{A9480987-AB5F-40A5-A4C0-2E5B4D9CED45}" destId="{C9BD3023-2343-4F07-A11B-D0071EF82664}" srcOrd="1" destOrd="0" presId="urn:microsoft.com/office/officeart/2005/8/layout/list1"/>
    <dgm:cxn modelId="{23F82CB3-2724-4417-9EE6-12370098BE0A}" type="presParOf" srcId="{AA972F41-9EE2-4F38-BD8B-6E61F29A6088}" destId="{BCFB9E88-6E50-4859-8F14-6808243268D7}" srcOrd="5" destOrd="0" presId="urn:microsoft.com/office/officeart/2005/8/layout/list1"/>
    <dgm:cxn modelId="{B8AE2D9B-D7DA-41AA-9640-EDA741856DD9}" type="presParOf" srcId="{AA972F41-9EE2-4F38-BD8B-6E61F29A6088}" destId="{6346F136-71BA-4C81-8701-3B5D0DE4CABD}" srcOrd="6" destOrd="0" presId="urn:microsoft.com/office/officeart/2005/8/layout/list1"/>
    <dgm:cxn modelId="{6E9CAFB0-2D98-4292-9978-3CBC97D70EC2}" type="presParOf" srcId="{AA972F41-9EE2-4F38-BD8B-6E61F29A6088}" destId="{8EC09682-1D85-4E10-B153-88501FDE301C}" srcOrd="7" destOrd="0" presId="urn:microsoft.com/office/officeart/2005/8/layout/list1"/>
    <dgm:cxn modelId="{505596C2-E281-419D-BD1A-3CEB741EE581}" type="presParOf" srcId="{AA972F41-9EE2-4F38-BD8B-6E61F29A6088}" destId="{F92AABFC-86EB-4614-87CD-0B983FF513B4}" srcOrd="8" destOrd="0" presId="urn:microsoft.com/office/officeart/2005/8/layout/list1"/>
    <dgm:cxn modelId="{4A50E483-479B-429C-98E2-F943E43A6E5D}" type="presParOf" srcId="{F92AABFC-86EB-4614-87CD-0B983FF513B4}" destId="{BE6E89C3-199E-4759-9C39-DED5EB40D225}" srcOrd="0" destOrd="0" presId="urn:microsoft.com/office/officeart/2005/8/layout/list1"/>
    <dgm:cxn modelId="{79E5BBBE-7127-4631-AEA2-4A1228AB5A00}" type="presParOf" srcId="{F92AABFC-86EB-4614-87CD-0B983FF513B4}" destId="{3F1EEAFD-1164-4348-9E43-CBD39140277F}" srcOrd="1" destOrd="0" presId="urn:microsoft.com/office/officeart/2005/8/layout/list1"/>
    <dgm:cxn modelId="{69C3AFCE-C4FD-4BD8-BCBA-170D550DAC20}" type="presParOf" srcId="{AA972F41-9EE2-4F38-BD8B-6E61F29A6088}" destId="{D58F8B03-153D-489F-B70B-7AB934B36784}" srcOrd="9" destOrd="0" presId="urn:microsoft.com/office/officeart/2005/8/layout/list1"/>
    <dgm:cxn modelId="{9C1B7B84-38DB-4303-BE46-BE20BD2B1C70}" type="presParOf" srcId="{AA972F41-9EE2-4F38-BD8B-6E61F29A6088}" destId="{49E11E9B-75D3-4DCB-A556-8404942121DE}" srcOrd="10" destOrd="0" presId="urn:microsoft.com/office/officeart/2005/8/layout/list1"/>
    <dgm:cxn modelId="{CEA2D143-7A13-41A9-BA71-6B34025173CD}" type="presParOf" srcId="{AA972F41-9EE2-4F38-BD8B-6E61F29A6088}" destId="{15A2E122-4F40-4609-BD52-3F3950312129}" srcOrd="11" destOrd="0" presId="urn:microsoft.com/office/officeart/2005/8/layout/list1"/>
    <dgm:cxn modelId="{507B00E2-2887-4198-B8A2-746F379F8A84}" type="presParOf" srcId="{AA972F41-9EE2-4F38-BD8B-6E61F29A6088}" destId="{8C3BC992-7AD8-40DF-AFA2-79131E6AFE32}" srcOrd="12" destOrd="0" presId="urn:microsoft.com/office/officeart/2005/8/layout/list1"/>
    <dgm:cxn modelId="{EB1B82E5-DBF1-419B-B0D7-65B6BABE3518}" type="presParOf" srcId="{8C3BC992-7AD8-40DF-AFA2-79131E6AFE32}" destId="{AC683F11-14B0-40DB-B83F-6DF6D3572A9C}" srcOrd="0" destOrd="0" presId="urn:microsoft.com/office/officeart/2005/8/layout/list1"/>
    <dgm:cxn modelId="{54446E17-3130-4B8C-8C9A-FFCF5848E88A}" type="presParOf" srcId="{8C3BC992-7AD8-40DF-AFA2-79131E6AFE32}" destId="{62C85718-CBF6-4923-A5B0-F086706851C6}" srcOrd="1" destOrd="0" presId="urn:microsoft.com/office/officeart/2005/8/layout/list1"/>
    <dgm:cxn modelId="{9445CBB1-2820-401E-8276-D324FA69BA6A}" type="presParOf" srcId="{AA972F41-9EE2-4F38-BD8B-6E61F29A6088}" destId="{CFA6E638-A41D-4DBA-A7E3-D63C18492247}" srcOrd="13" destOrd="0" presId="urn:microsoft.com/office/officeart/2005/8/layout/list1"/>
    <dgm:cxn modelId="{82715131-585B-494D-940E-B5895D802C0F}" type="presParOf" srcId="{AA972F41-9EE2-4F38-BD8B-6E61F29A6088}" destId="{E5603993-4240-4C05-A05D-0C2B749B65F0}" srcOrd="14" destOrd="0" presId="urn:microsoft.com/office/officeart/2005/8/layout/list1"/>
    <dgm:cxn modelId="{C4E3142B-BA44-443F-8F0A-5DADBA51E64D}" type="presParOf" srcId="{AA972F41-9EE2-4F38-BD8B-6E61F29A6088}" destId="{7F6AF514-6522-4297-B392-D03C502878C2}" srcOrd="15" destOrd="0" presId="urn:microsoft.com/office/officeart/2005/8/layout/list1"/>
    <dgm:cxn modelId="{A4A2780D-B944-4482-9576-4E0441F92A6D}" type="presParOf" srcId="{AA972F41-9EE2-4F38-BD8B-6E61F29A6088}" destId="{A58D2F8E-8BC2-4F5E-9CDF-8AC89AE32894}" srcOrd="16" destOrd="0" presId="urn:microsoft.com/office/officeart/2005/8/layout/list1"/>
    <dgm:cxn modelId="{FECC415C-6E13-423D-8824-F36CFA9959DA}" type="presParOf" srcId="{A58D2F8E-8BC2-4F5E-9CDF-8AC89AE32894}" destId="{0559FEDE-BFED-4CDE-AAB0-E40B5370E97D}" srcOrd="0" destOrd="0" presId="urn:microsoft.com/office/officeart/2005/8/layout/list1"/>
    <dgm:cxn modelId="{6D9A5D9C-FE1D-49B7-9B2E-C87E68CC6E2F}" type="presParOf" srcId="{A58D2F8E-8BC2-4F5E-9CDF-8AC89AE32894}" destId="{8ED4B9F9-1D31-4519-898E-A9683A458E55}" srcOrd="1" destOrd="0" presId="urn:microsoft.com/office/officeart/2005/8/layout/list1"/>
    <dgm:cxn modelId="{9AB3F148-688C-4581-B081-490A4571BF06}" type="presParOf" srcId="{AA972F41-9EE2-4F38-BD8B-6E61F29A6088}" destId="{237482ED-2DE2-4586-9303-74259D794E89}" srcOrd="17" destOrd="0" presId="urn:microsoft.com/office/officeart/2005/8/layout/list1"/>
    <dgm:cxn modelId="{9930898A-09FB-4F05-8A85-00E52ADB76CD}" type="presParOf" srcId="{AA972F41-9EE2-4F38-BD8B-6E61F29A6088}" destId="{92DAA31D-7A22-4EF6-8316-7CCEA83097FE}" srcOrd="18" destOrd="0" presId="urn:microsoft.com/office/officeart/2005/8/layout/list1"/>
    <dgm:cxn modelId="{F6802A7D-875A-4E3E-8DA4-F183D3A189FA}" type="presParOf" srcId="{AA972F41-9EE2-4F38-BD8B-6E61F29A6088}" destId="{D984FBBA-67A0-4904-A910-00E26E17344E}" srcOrd="19" destOrd="0" presId="urn:microsoft.com/office/officeart/2005/8/layout/list1"/>
    <dgm:cxn modelId="{B56B3118-A947-413A-B943-BD087617087D}" type="presParOf" srcId="{AA972F41-9EE2-4F38-BD8B-6E61F29A6088}" destId="{1298AA18-FAD3-43D8-83E1-B279E27C51E5}" srcOrd="20" destOrd="0" presId="urn:microsoft.com/office/officeart/2005/8/layout/list1"/>
    <dgm:cxn modelId="{99322CEB-28AE-401D-A6BC-26DA79F3C4C6}" type="presParOf" srcId="{1298AA18-FAD3-43D8-83E1-B279E27C51E5}" destId="{1161C21E-62AD-4FBB-9B7D-AF939A8ABF60}" srcOrd="0" destOrd="0" presId="urn:microsoft.com/office/officeart/2005/8/layout/list1"/>
    <dgm:cxn modelId="{F7659E33-60BF-48BA-8290-F2C7A0A3FBD1}" type="presParOf" srcId="{1298AA18-FAD3-43D8-83E1-B279E27C51E5}" destId="{84669C12-DA11-48B1-A3AD-A96D61049511}" srcOrd="1" destOrd="0" presId="urn:microsoft.com/office/officeart/2005/8/layout/list1"/>
    <dgm:cxn modelId="{7C163C6A-ECED-404C-8770-D993D8904832}" type="presParOf" srcId="{AA972F41-9EE2-4F38-BD8B-6E61F29A6088}" destId="{2BFB8EFB-F2E1-4B31-AD5B-E08D0CFB1FB1}" srcOrd="21" destOrd="0" presId="urn:microsoft.com/office/officeart/2005/8/layout/list1"/>
    <dgm:cxn modelId="{D2930FD3-AA70-46A9-B860-857E938DCF66}" type="presParOf" srcId="{AA972F41-9EE2-4F38-BD8B-6E61F29A6088}" destId="{6192B68E-89EB-493E-947D-E699C8FAD664}" srcOrd="22" destOrd="0" presId="urn:microsoft.com/office/officeart/2005/8/layout/list1"/>
    <dgm:cxn modelId="{3385402A-DA2D-4AAC-A674-0D6E37E0B274}" type="presParOf" srcId="{AA972F41-9EE2-4F38-BD8B-6E61F29A6088}" destId="{310C85E7-0AB5-496C-A612-B4B4EDEF1140}" srcOrd="23" destOrd="0" presId="urn:microsoft.com/office/officeart/2005/8/layout/list1"/>
    <dgm:cxn modelId="{FDDD6920-38DA-47AB-BF46-AD3957FAEBB5}" type="presParOf" srcId="{AA972F41-9EE2-4F38-BD8B-6E61F29A6088}" destId="{6211A563-B666-4B71-908B-D5ADF69B377D}" srcOrd="24" destOrd="0" presId="urn:microsoft.com/office/officeart/2005/8/layout/list1"/>
    <dgm:cxn modelId="{C0758509-B70D-430B-A9EA-4C3D9360736C}" type="presParOf" srcId="{6211A563-B666-4B71-908B-D5ADF69B377D}" destId="{BEAE4678-D28E-4B27-A07D-E29697B38F90}" srcOrd="0" destOrd="0" presId="urn:microsoft.com/office/officeart/2005/8/layout/list1"/>
    <dgm:cxn modelId="{A35EBEC3-12A8-4E5F-841C-5F75AC415ED1}" type="presParOf" srcId="{6211A563-B666-4B71-908B-D5ADF69B377D}" destId="{2D2EA35D-D4D6-4966-8031-1D68C44335BB}" srcOrd="1" destOrd="0" presId="urn:microsoft.com/office/officeart/2005/8/layout/list1"/>
    <dgm:cxn modelId="{ABB24819-DAB2-49D4-92CD-3FFD19FC2CFF}" type="presParOf" srcId="{AA972F41-9EE2-4F38-BD8B-6E61F29A6088}" destId="{054457BB-CC4C-42B1-BC5B-5318C25B8CBF}" srcOrd="25" destOrd="0" presId="urn:microsoft.com/office/officeart/2005/8/layout/list1"/>
    <dgm:cxn modelId="{B2BA74E9-6539-468A-A101-A2FCE1958E6A}" type="presParOf" srcId="{AA972F41-9EE2-4F38-BD8B-6E61F29A6088}" destId="{8CD9E4EC-D53D-4A97-A646-32170B21162B}" srcOrd="26" destOrd="0" presId="urn:microsoft.com/office/officeart/2005/8/layout/list1"/>
    <dgm:cxn modelId="{7D4DE1DA-C89B-4A02-B39B-5D8D8E19FE47}" type="presParOf" srcId="{AA972F41-9EE2-4F38-BD8B-6E61F29A6088}" destId="{1D66E469-9DA1-4E04-B4B0-DA3684FB6E9D}" srcOrd="27" destOrd="0" presId="urn:microsoft.com/office/officeart/2005/8/layout/list1"/>
    <dgm:cxn modelId="{61EA8FFF-490D-4235-A0A6-D1DCDD6FC560}" type="presParOf" srcId="{AA972F41-9EE2-4F38-BD8B-6E61F29A6088}" destId="{00D30705-430A-4F92-9EB3-9577875D78E9}" srcOrd="28" destOrd="0" presId="urn:microsoft.com/office/officeart/2005/8/layout/list1"/>
    <dgm:cxn modelId="{A6F4B775-54FC-4B5A-B4DE-886EEB08A975}" type="presParOf" srcId="{00D30705-430A-4F92-9EB3-9577875D78E9}" destId="{ECC391D8-43DB-467F-9399-7F8AB393C08C}" srcOrd="0" destOrd="0" presId="urn:microsoft.com/office/officeart/2005/8/layout/list1"/>
    <dgm:cxn modelId="{FFBA272B-AA3F-4954-A419-DD41D8A73812}" type="presParOf" srcId="{00D30705-430A-4F92-9EB3-9577875D78E9}" destId="{DCA1FE80-3FDB-4586-9ED9-1F7300F2B7BA}" srcOrd="1" destOrd="0" presId="urn:microsoft.com/office/officeart/2005/8/layout/list1"/>
    <dgm:cxn modelId="{A16F871E-5CC1-4CA6-AB82-AEA7AD7C5C50}" type="presParOf" srcId="{AA972F41-9EE2-4F38-BD8B-6E61F29A6088}" destId="{484693F7-5841-408D-99CD-5CA82745152E}" srcOrd="29" destOrd="0" presId="urn:microsoft.com/office/officeart/2005/8/layout/list1"/>
    <dgm:cxn modelId="{68F7CE20-4F90-4505-86E1-2A11B663DEE0}" type="presParOf" srcId="{AA972F41-9EE2-4F38-BD8B-6E61F29A6088}" destId="{3714AECF-9907-4C13-A20E-51039D4AFFC7}" srcOrd="30" destOrd="0" presId="urn:microsoft.com/office/officeart/2005/8/layout/list1"/>
    <dgm:cxn modelId="{7CFF3BDA-EDC4-45C3-BE4C-899D6FA65658}" type="presParOf" srcId="{AA972F41-9EE2-4F38-BD8B-6E61F29A6088}" destId="{58344E1C-DDEE-4D50-8466-096FEB03A973}" srcOrd="31" destOrd="0" presId="urn:microsoft.com/office/officeart/2005/8/layout/list1"/>
    <dgm:cxn modelId="{0A5D3EBB-8D7E-47F1-95FE-38750BC6B394}" type="presParOf" srcId="{AA972F41-9EE2-4F38-BD8B-6E61F29A6088}" destId="{80E6B635-FE5D-4839-ADC0-4AD0B6D0654F}" srcOrd="32" destOrd="0" presId="urn:microsoft.com/office/officeart/2005/8/layout/list1"/>
    <dgm:cxn modelId="{37900E88-AC43-4B67-B70C-08775EFB7D40}" type="presParOf" srcId="{80E6B635-FE5D-4839-ADC0-4AD0B6D0654F}" destId="{680E5EF3-62AD-4236-BF2A-C1A10B88EF0E}" srcOrd="0" destOrd="0" presId="urn:microsoft.com/office/officeart/2005/8/layout/list1"/>
    <dgm:cxn modelId="{60D107C0-A91D-4B71-B08A-DB9003A7740A}" type="presParOf" srcId="{80E6B635-FE5D-4839-ADC0-4AD0B6D0654F}" destId="{9B4D275A-256F-4F7A-8174-2A0484234427}" srcOrd="1" destOrd="0" presId="urn:microsoft.com/office/officeart/2005/8/layout/list1"/>
    <dgm:cxn modelId="{6C397EC1-1C0E-4DB5-ADA9-612027A804BD}" type="presParOf" srcId="{AA972F41-9EE2-4F38-BD8B-6E61F29A6088}" destId="{1CF6B50F-C0B8-40BD-8DCC-1B7CE5919893}" srcOrd="33" destOrd="0" presId="urn:microsoft.com/office/officeart/2005/8/layout/list1"/>
    <dgm:cxn modelId="{1B35B540-CB7D-490D-9CDB-397CEAEE4DE1}" type="presParOf" srcId="{AA972F41-9EE2-4F38-BD8B-6E61F29A6088}" destId="{31EF6192-D763-4367-A552-16CB39A9ACC0}" srcOrd="34" destOrd="0" presId="urn:microsoft.com/office/officeart/2005/8/layout/list1"/>
    <dgm:cxn modelId="{5ECC5139-AE43-443B-8964-395577910C99}" type="presParOf" srcId="{AA972F41-9EE2-4F38-BD8B-6E61F29A6088}" destId="{CA98F653-645C-4B7B-8985-37BD0C4CA5D1}" srcOrd="35" destOrd="0" presId="urn:microsoft.com/office/officeart/2005/8/layout/list1"/>
    <dgm:cxn modelId="{32D6F5DC-0BC9-4022-8C5B-F275A2A84B21}" type="presParOf" srcId="{AA972F41-9EE2-4F38-BD8B-6E61F29A6088}" destId="{672D3E67-9909-4C08-BBA3-A1A107F9860F}" srcOrd="36" destOrd="0" presId="urn:microsoft.com/office/officeart/2005/8/layout/list1"/>
    <dgm:cxn modelId="{81ECB1AB-4A9C-4844-A0D4-1BB568F79031}" type="presParOf" srcId="{672D3E67-9909-4C08-BBA3-A1A107F9860F}" destId="{8E6BFBE1-5DAD-4BDF-939D-F266448ADC6D}" srcOrd="0" destOrd="0" presId="urn:microsoft.com/office/officeart/2005/8/layout/list1"/>
    <dgm:cxn modelId="{D1339312-4D00-49EF-BCC2-6F2698BA6DD4}" type="presParOf" srcId="{672D3E67-9909-4C08-BBA3-A1A107F9860F}" destId="{F11285FD-D5C3-4F39-8784-D59FD274A351}" srcOrd="1" destOrd="0" presId="urn:microsoft.com/office/officeart/2005/8/layout/list1"/>
    <dgm:cxn modelId="{2FCD6DE5-2874-4FAD-A93B-E01EADA9D509}" type="presParOf" srcId="{AA972F41-9EE2-4F38-BD8B-6E61F29A6088}" destId="{B1F7BE05-C51D-4D66-9EE3-AF803248206F}" srcOrd="37" destOrd="0" presId="urn:microsoft.com/office/officeart/2005/8/layout/list1"/>
    <dgm:cxn modelId="{451AD553-8395-4062-AA80-D8839111D481}" type="presParOf" srcId="{AA972F41-9EE2-4F38-BD8B-6E61F29A6088}" destId="{6B772F5E-2BD9-43D5-83EC-E56844FB4E6B}" srcOrd="3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1768F9-679B-472D-BE8A-DCF3F519A84F}"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D368D22C-67BC-4A55-B2BE-2BC4C40CF87E}">
      <dgm:prSet phldrT="[Text]"/>
      <dgm:spPr/>
      <dgm:t>
        <a:bodyPr/>
        <a:lstStyle/>
        <a:p>
          <a:r>
            <a:rPr lang="en-US">
              <a:solidFill>
                <a:srgbClr val="000000"/>
              </a:solidFill>
            </a:rPr>
            <a:t>IND Drug/Indication</a:t>
          </a:r>
        </a:p>
      </dgm:t>
    </dgm:pt>
    <dgm:pt modelId="{BDE88D4D-B7C5-46EA-B03C-70B15A881C95}" type="parTrans" cxnId="{E1759213-4BBA-4492-834C-0506A3A55567}">
      <dgm:prSet/>
      <dgm:spPr/>
      <dgm:t>
        <a:bodyPr/>
        <a:lstStyle/>
        <a:p>
          <a:endParaRPr lang="en-US"/>
        </a:p>
      </dgm:t>
    </dgm:pt>
    <dgm:pt modelId="{6290BBDB-BA65-4985-971F-35DE0F6059A4}" type="sibTrans" cxnId="{E1759213-4BBA-4492-834C-0506A3A55567}">
      <dgm:prSet/>
      <dgm:spPr/>
      <dgm:t>
        <a:bodyPr/>
        <a:lstStyle/>
        <a:p>
          <a:endParaRPr lang="en-US"/>
        </a:p>
      </dgm:t>
    </dgm:pt>
    <dgm:pt modelId="{C51056A3-B901-48AD-990A-10E13FA355FB}">
      <dgm:prSet phldrT="[Text]"/>
      <dgm:spPr/>
      <dgm:t>
        <a:bodyPr/>
        <a:lstStyle/>
        <a:p>
          <a:r>
            <a:rPr lang="en-US">
              <a:solidFill>
                <a:srgbClr val="000000"/>
              </a:solidFill>
            </a:rPr>
            <a:t>Protocol 1</a:t>
          </a:r>
        </a:p>
      </dgm:t>
    </dgm:pt>
    <dgm:pt modelId="{F8376CC7-E3A7-4FBA-A23E-79117F165670}" type="parTrans" cxnId="{2ADB3F54-52C0-4992-8230-FCE6497B61AF}">
      <dgm:prSet/>
      <dgm:spPr/>
      <dgm:t>
        <a:bodyPr/>
        <a:lstStyle/>
        <a:p>
          <a:endParaRPr lang="en-US"/>
        </a:p>
      </dgm:t>
    </dgm:pt>
    <dgm:pt modelId="{35987FD7-5000-4A34-8B01-ABF5A3E3219F}" type="sibTrans" cxnId="{2ADB3F54-52C0-4992-8230-FCE6497B61AF}">
      <dgm:prSet/>
      <dgm:spPr/>
      <dgm:t>
        <a:bodyPr/>
        <a:lstStyle/>
        <a:p>
          <a:endParaRPr lang="en-US"/>
        </a:p>
      </dgm:t>
    </dgm:pt>
    <dgm:pt modelId="{25CC8A9D-7A3C-4D83-B3A4-40E9C24FF664}">
      <dgm:prSet phldrT="[Text]"/>
      <dgm:spPr/>
      <dgm:t>
        <a:bodyPr/>
        <a:lstStyle/>
        <a:p>
          <a:r>
            <a:rPr lang="en-US">
              <a:solidFill>
                <a:srgbClr val="000000"/>
              </a:solidFill>
            </a:rPr>
            <a:t>Site 1-1</a:t>
          </a:r>
        </a:p>
      </dgm:t>
    </dgm:pt>
    <dgm:pt modelId="{890377F4-04E1-4465-8386-457D124C32DC}" type="parTrans" cxnId="{E2A4E059-5B2C-487D-9D94-FC950E6C15D3}">
      <dgm:prSet/>
      <dgm:spPr/>
      <dgm:t>
        <a:bodyPr/>
        <a:lstStyle/>
        <a:p>
          <a:endParaRPr lang="en-US"/>
        </a:p>
      </dgm:t>
    </dgm:pt>
    <dgm:pt modelId="{00B9693B-A1ED-4239-ADE4-8B81F0234300}" type="sibTrans" cxnId="{E2A4E059-5B2C-487D-9D94-FC950E6C15D3}">
      <dgm:prSet/>
      <dgm:spPr/>
      <dgm:t>
        <a:bodyPr/>
        <a:lstStyle/>
        <a:p>
          <a:endParaRPr lang="en-US"/>
        </a:p>
      </dgm:t>
    </dgm:pt>
    <dgm:pt modelId="{139289C5-8149-4B53-8EB4-64DB5123263E}">
      <dgm:prSet phldrT="[Text]"/>
      <dgm:spPr/>
      <dgm:t>
        <a:bodyPr/>
        <a:lstStyle/>
        <a:p>
          <a:r>
            <a:rPr lang="en-US">
              <a:solidFill>
                <a:srgbClr val="000000"/>
              </a:solidFill>
            </a:rPr>
            <a:t>Site1-2</a:t>
          </a:r>
        </a:p>
      </dgm:t>
    </dgm:pt>
    <dgm:pt modelId="{9D6B8BF9-C3C9-477F-A2E4-DE7FF4DF1F48}" type="parTrans" cxnId="{993CEDFE-A6B4-4FA1-B316-998AADEA311C}">
      <dgm:prSet/>
      <dgm:spPr/>
      <dgm:t>
        <a:bodyPr/>
        <a:lstStyle/>
        <a:p>
          <a:endParaRPr lang="en-US"/>
        </a:p>
      </dgm:t>
    </dgm:pt>
    <dgm:pt modelId="{D0FA1C49-A191-4767-A66E-76371EAAD043}" type="sibTrans" cxnId="{993CEDFE-A6B4-4FA1-B316-998AADEA311C}">
      <dgm:prSet/>
      <dgm:spPr/>
      <dgm:t>
        <a:bodyPr/>
        <a:lstStyle/>
        <a:p>
          <a:endParaRPr lang="en-US"/>
        </a:p>
      </dgm:t>
    </dgm:pt>
    <dgm:pt modelId="{61704CE7-5038-4159-BE97-F757A5A67137}">
      <dgm:prSet phldrT="[Text]"/>
      <dgm:spPr/>
      <dgm:t>
        <a:bodyPr/>
        <a:lstStyle/>
        <a:p>
          <a:r>
            <a:rPr lang="en-US">
              <a:solidFill>
                <a:srgbClr val="000000"/>
              </a:solidFill>
            </a:rPr>
            <a:t>Protocol 2</a:t>
          </a:r>
        </a:p>
      </dgm:t>
    </dgm:pt>
    <dgm:pt modelId="{4D03FEC4-8465-43DD-8820-082256F1A7D6}" type="parTrans" cxnId="{74DC4156-F824-4BD7-A417-16BF4CFEACF5}">
      <dgm:prSet/>
      <dgm:spPr/>
      <dgm:t>
        <a:bodyPr/>
        <a:lstStyle/>
        <a:p>
          <a:endParaRPr lang="en-US"/>
        </a:p>
      </dgm:t>
    </dgm:pt>
    <dgm:pt modelId="{0731ACC9-8C85-49AA-B7D2-508AEC504E80}" type="sibTrans" cxnId="{74DC4156-F824-4BD7-A417-16BF4CFEACF5}">
      <dgm:prSet/>
      <dgm:spPr/>
      <dgm:t>
        <a:bodyPr/>
        <a:lstStyle/>
        <a:p>
          <a:endParaRPr lang="en-US"/>
        </a:p>
      </dgm:t>
    </dgm:pt>
    <dgm:pt modelId="{6EA67AE5-5EF9-496E-B046-136C258B1879}">
      <dgm:prSet phldrT="[Text]"/>
      <dgm:spPr/>
      <dgm:t>
        <a:bodyPr/>
        <a:lstStyle/>
        <a:p>
          <a:r>
            <a:rPr lang="en-US">
              <a:solidFill>
                <a:srgbClr val="000000"/>
              </a:solidFill>
            </a:rPr>
            <a:t>Site 3-1</a:t>
          </a:r>
        </a:p>
      </dgm:t>
    </dgm:pt>
    <dgm:pt modelId="{7CD38A41-6ED7-4C24-92C3-DF9C67485042}" type="parTrans" cxnId="{CCB5A15C-FF38-472C-994D-497F9FBCA012}">
      <dgm:prSet/>
      <dgm:spPr/>
      <dgm:t>
        <a:bodyPr/>
        <a:lstStyle/>
        <a:p>
          <a:endParaRPr lang="en-US"/>
        </a:p>
      </dgm:t>
    </dgm:pt>
    <dgm:pt modelId="{0C1853DD-0531-402F-832E-450BCFD92FB9}" type="sibTrans" cxnId="{CCB5A15C-FF38-472C-994D-497F9FBCA012}">
      <dgm:prSet/>
      <dgm:spPr/>
      <dgm:t>
        <a:bodyPr/>
        <a:lstStyle/>
        <a:p>
          <a:endParaRPr lang="en-US"/>
        </a:p>
      </dgm:t>
    </dgm:pt>
    <dgm:pt modelId="{FE1D9D42-BC0B-4FED-BA8E-38E7D08EB1F4}">
      <dgm:prSet phldrT="[Text]"/>
      <dgm:spPr/>
      <dgm:t>
        <a:bodyPr/>
        <a:lstStyle/>
        <a:p>
          <a:r>
            <a:rPr lang="en-US">
              <a:solidFill>
                <a:srgbClr val="000000"/>
              </a:solidFill>
            </a:rPr>
            <a:t>IND</a:t>
          </a:r>
        </a:p>
      </dgm:t>
    </dgm:pt>
    <dgm:pt modelId="{7BFE1A21-0C3A-48DF-8BE4-AA8D360913D9}" type="parTrans" cxnId="{A4C75BFF-188B-4B2B-8B1C-5F926C1C9DFC}">
      <dgm:prSet/>
      <dgm:spPr/>
      <dgm:t>
        <a:bodyPr/>
        <a:lstStyle/>
        <a:p>
          <a:endParaRPr lang="en-US"/>
        </a:p>
      </dgm:t>
    </dgm:pt>
    <dgm:pt modelId="{345BAA30-FE4B-4E90-8FA9-5B7B8DDEB274}" type="sibTrans" cxnId="{A4C75BFF-188B-4B2B-8B1C-5F926C1C9DFC}">
      <dgm:prSet/>
      <dgm:spPr/>
      <dgm:t>
        <a:bodyPr/>
        <a:lstStyle/>
        <a:p>
          <a:endParaRPr lang="en-US"/>
        </a:p>
      </dgm:t>
    </dgm:pt>
    <dgm:pt modelId="{A52BF1A4-A85A-49E3-B612-7D9A8C08FE91}">
      <dgm:prSet phldrT="[Text]"/>
      <dgm:spPr/>
      <dgm:t>
        <a:bodyPr/>
        <a:lstStyle/>
        <a:p>
          <a:r>
            <a:rPr lang="en-US">
              <a:solidFill>
                <a:srgbClr val="000000"/>
              </a:solidFill>
            </a:rPr>
            <a:t>Protocols</a:t>
          </a:r>
        </a:p>
      </dgm:t>
    </dgm:pt>
    <dgm:pt modelId="{BC65710D-0809-49C5-B3F4-101D4270D446}" type="parTrans" cxnId="{0E883CDC-9F68-48BA-AAAB-FB05B9AE468D}">
      <dgm:prSet/>
      <dgm:spPr/>
      <dgm:t>
        <a:bodyPr/>
        <a:lstStyle/>
        <a:p>
          <a:endParaRPr lang="en-US"/>
        </a:p>
      </dgm:t>
    </dgm:pt>
    <dgm:pt modelId="{282D4323-9671-4504-8C2A-B8BE9E58D3A9}" type="sibTrans" cxnId="{0E883CDC-9F68-48BA-AAAB-FB05B9AE468D}">
      <dgm:prSet/>
      <dgm:spPr/>
      <dgm:t>
        <a:bodyPr/>
        <a:lstStyle/>
        <a:p>
          <a:endParaRPr lang="en-US"/>
        </a:p>
      </dgm:t>
    </dgm:pt>
    <dgm:pt modelId="{B9C4A537-E1D8-4E0C-A900-3A36AD4D8168}">
      <dgm:prSet phldrT="[Text]"/>
      <dgm:spPr/>
      <dgm:t>
        <a:bodyPr/>
        <a:lstStyle/>
        <a:p>
          <a:r>
            <a:rPr lang="en-US">
              <a:solidFill>
                <a:srgbClr val="000000"/>
              </a:solidFill>
            </a:rPr>
            <a:t>Sites</a:t>
          </a:r>
        </a:p>
      </dgm:t>
    </dgm:pt>
    <dgm:pt modelId="{3FCDA528-F2FE-43A8-995B-A66A43CBB92F}" type="parTrans" cxnId="{9F33422E-DDAF-47E9-8CD8-0F29E3D83BC8}">
      <dgm:prSet/>
      <dgm:spPr/>
      <dgm:t>
        <a:bodyPr/>
        <a:lstStyle/>
        <a:p>
          <a:endParaRPr lang="en-US"/>
        </a:p>
      </dgm:t>
    </dgm:pt>
    <dgm:pt modelId="{0A03A020-5A79-4083-B38A-0A01645F0B9B}" type="sibTrans" cxnId="{9F33422E-DDAF-47E9-8CD8-0F29E3D83BC8}">
      <dgm:prSet/>
      <dgm:spPr/>
      <dgm:t>
        <a:bodyPr/>
        <a:lstStyle/>
        <a:p>
          <a:endParaRPr lang="en-US"/>
        </a:p>
      </dgm:t>
    </dgm:pt>
    <dgm:pt modelId="{C468F0D3-5840-486B-9E99-3902F8500A54}">
      <dgm:prSet phldrT="[Text]"/>
      <dgm:spPr/>
      <dgm:t>
        <a:bodyPr/>
        <a:lstStyle/>
        <a:p>
          <a:r>
            <a:rPr lang="en-US">
              <a:solidFill>
                <a:srgbClr val="000000"/>
              </a:solidFill>
            </a:rPr>
            <a:t>Protocol 3</a:t>
          </a:r>
        </a:p>
      </dgm:t>
    </dgm:pt>
    <dgm:pt modelId="{FCAFCB6E-BBB8-48B7-A2DC-EE9A72D194E7}" type="parTrans" cxnId="{D928A86C-BAA0-476F-9FE3-45466BE71DEC}">
      <dgm:prSet/>
      <dgm:spPr/>
      <dgm:t>
        <a:bodyPr/>
        <a:lstStyle/>
        <a:p>
          <a:endParaRPr lang="en-US"/>
        </a:p>
      </dgm:t>
    </dgm:pt>
    <dgm:pt modelId="{F65C2AC8-5665-4F66-8821-3FE0BF4BD93D}" type="sibTrans" cxnId="{D928A86C-BAA0-476F-9FE3-45466BE71DEC}">
      <dgm:prSet/>
      <dgm:spPr/>
      <dgm:t>
        <a:bodyPr/>
        <a:lstStyle/>
        <a:p>
          <a:endParaRPr lang="en-US"/>
        </a:p>
      </dgm:t>
    </dgm:pt>
    <dgm:pt modelId="{9CABB1E6-C720-4BC6-9D80-C448BD87671E}">
      <dgm:prSet phldrT="[Text]"/>
      <dgm:spPr/>
      <dgm:t>
        <a:bodyPr/>
        <a:lstStyle/>
        <a:p>
          <a:r>
            <a:rPr lang="en-US">
              <a:solidFill>
                <a:srgbClr val="000000"/>
              </a:solidFill>
            </a:rPr>
            <a:t>Site 2-1</a:t>
          </a:r>
        </a:p>
      </dgm:t>
    </dgm:pt>
    <dgm:pt modelId="{843D5928-EC73-411F-859F-3897EFBA4759}" type="parTrans" cxnId="{28FD0266-55AB-4F82-B098-B4B13379C5EB}">
      <dgm:prSet/>
      <dgm:spPr/>
      <dgm:t>
        <a:bodyPr/>
        <a:lstStyle/>
        <a:p>
          <a:endParaRPr lang="en-US"/>
        </a:p>
      </dgm:t>
    </dgm:pt>
    <dgm:pt modelId="{D2ADEE66-7AE9-413E-A05D-41CF4A6D51C4}" type="sibTrans" cxnId="{28FD0266-55AB-4F82-B098-B4B13379C5EB}">
      <dgm:prSet/>
      <dgm:spPr/>
      <dgm:t>
        <a:bodyPr/>
        <a:lstStyle/>
        <a:p>
          <a:endParaRPr lang="en-US"/>
        </a:p>
      </dgm:t>
    </dgm:pt>
    <dgm:pt modelId="{5582E81C-75BD-4BE5-9EEB-49CEB3974079}" type="pres">
      <dgm:prSet presAssocID="{D41768F9-679B-472D-BE8A-DCF3F519A84F}" presName="mainComposite" presStyleCnt="0">
        <dgm:presLayoutVars>
          <dgm:chPref val="1"/>
          <dgm:dir/>
          <dgm:animOne val="branch"/>
          <dgm:animLvl val="lvl"/>
          <dgm:resizeHandles val="exact"/>
        </dgm:presLayoutVars>
      </dgm:prSet>
      <dgm:spPr/>
    </dgm:pt>
    <dgm:pt modelId="{4B964537-113B-481B-AC96-DB3C7C9C358C}" type="pres">
      <dgm:prSet presAssocID="{D41768F9-679B-472D-BE8A-DCF3F519A84F}" presName="hierFlow" presStyleCnt="0"/>
      <dgm:spPr/>
    </dgm:pt>
    <dgm:pt modelId="{6803125D-A16F-42AB-A36A-E0606ABE7367}" type="pres">
      <dgm:prSet presAssocID="{D41768F9-679B-472D-BE8A-DCF3F519A84F}" presName="firstBuf" presStyleCnt="0"/>
      <dgm:spPr/>
    </dgm:pt>
    <dgm:pt modelId="{7287EE80-041D-4D53-B5F1-D767F51F2955}" type="pres">
      <dgm:prSet presAssocID="{D41768F9-679B-472D-BE8A-DCF3F519A84F}" presName="hierChild1" presStyleCnt="0">
        <dgm:presLayoutVars>
          <dgm:chPref val="1"/>
          <dgm:animOne val="branch"/>
          <dgm:animLvl val="lvl"/>
        </dgm:presLayoutVars>
      </dgm:prSet>
      <dgm:spPr/>
    </dgm:pt>
    <dgm:pt modelId="{A7CC05BA-2C7D-4798-8F90-8BCBB1F2AEDB}" type="pres">
      <dgm:prSet presAssocID="{D368D22C-67BC-4A55-B2BE-2BC4C40CF87E}" presName="Name14" presStyleCnt="0"/>
      <dgm:spPr/>
    </dgm:pt>
    <dgm:pt modelId="{382EDB3E-14A2-460D-974E-3CADDFAEE227}" type="pres">
      <dgm:prSet presAssocID="{D368D22C-67BC-4A55-B2BE-2BC4C40CF87E}" presName="level1Shape" presStyleLbl="node0" presStyleIdx="0" presStyleCnt="1" custScaleX="113459" custScaleY="107754">
        <dgm:presLayoutVars>
          <dgm:chPref val="3"/>
        </dgm:presLayoutVars>
      </dgm:prSet>
      <dgm:spPr/>
    </dgm:pt>
    <dgm:pt modelId="{7CA5E8F8-EA6E-4509-9B07-68D25BA4343A}" type="pres">
      <dgm:prSet presAssocID="{D368D22C-67BC-4A55-B2BE-2BC4C40CF87E}" presName="hierChild2" presStyleCnt="0"/>
      <dgm:spPr/>
    </dgm:pt>
    <dgm:pt modelId="{10CC96B1-BD5B-4FF2-9353-A525148FC0B8}" type="pres">
      <dgm:prSet presAssocID="{F8376CC7-E3A7-4FBA-A23E-79117F165670}" presName="Name19" presStyleLbl="parChTrans1D2" presStyleIdx="0" presStyleCnt="3"/>
      <dgm:spPr/>
    </dgm:pt>
    <dgm:pt modelId="{D17045ED-85DF-4B8A-A2AB-824BD8BCA9BA}" type="pres">
      <dgm:prSet presAssocID="{C51056A3-B901-48AD-990A-10E13FA355FB}" presName="Name21" presStyleCnt="0"/>
      <dgm:spPr/>
    </dgm:pt>
    <dgm:pt modelId="{37EAAD5F-CE9F-4DD1-8F34-119F16CB2BA8}" type="pres">
      <dgm:prSet presAssocID="{C51056A3-B901-48AD-990A-10E13FA355FB}" presName="level2Shape" presStyleLbl="node2" presStyleIdx="0" presStyleCnt="3"/>
      <dgm:spPr/>
    </dgm:pt>
    <dgm:pt modelId="{80863AF2-5C7C-43D1-BCF0-BB136F7A740A}" type="pres">
      <dgm:prSet presAssocID="{C51056A3-B901-48AD-990A-10E13FA355FB}" presName="hierChild3" presStyleCnt="0"/>
      <dgm:spPr/>
    </dgm:pt>
    <dgm:pt modelId="{6FB3E051-419D-4340-A384-5158CD93256F}" type="pres">
      <dgm:prSet presAssocID="{890377F4-04E1-4465-8386-457D124C32DC}" presName="Name19" presStyleLbl="parChTrans1D3" presStyleIdx="0" presStyleCnt="4"/>
      <dgm:spPr/>
    </dgm:pt>
    <dgm:pt modelId="{0284F4DF-6C8B-4BE3-90C7-09026E495329}" type="pres">
      <dgm:prSet presAssocID="{25CC8A9D-7A3C-4D83-B3A4-40E9C24FF664}" presName="Name21" presStyleCnt="0"/>
      <dgm:spPr/>
    </dgm:pt>
    <dgm:pt modelId="{7E00C669-2484-4EDF-BE70-C93B78FF17B2}" type="pres">
      <dgm:prSet presAssocID="{25CC8A9D-7A3C-4D83-B3A4-40E9C24FF664}" presName="level2Shape" presStyleLbl="node3" presStyleIdx="0" presStyleCnt="4"/>
      <dgm:spPr/>
    </dgm:pt>
    <dgm:pt modelId="{71311FE3-EC1A-4AD7-A40A-1A4BAA7AD075}" type="pres">
      <dgm:prSet presAssocID="{25CC8A9D-7A3C-4D83-B3A4-40E9C24FF664}" presName="hierChild3" presStyleCnt="0"/>
      <dgm:spPr/>
    </dgm:pt>
    <dgm:pt modelId="{F258ED85-1EF7-42AA-AD71-6F5F342AE5D5}" type="pres">
      <dgm:prSet presAssocID="{9D6B8BF9-C3C9-477F-A2E4-DE7FF4DF1F48}" presName="Name19" presStyleLbl="parChTrans1D3" presStyleIdx="1" presStyleCnt="4"/>
      <dgm:spPr/>
    </dgm:pt>
    <dgm:pt modelId="{8CD324B5-E0C8-4652-A19D-93ACE0C45E73}" type="pres">
      <dgm:prSet presAssocID="{139289C5-8149-4B53-8EB4-64DB5123263E}" presName="Name21" presStyleCnt="0"/>
      <dgm:spPr/>
    </dgm:pt>
    <dgm:pt modelId="{7082034F-AA44-4943-B15F-A60595411BD7}" type="pres">
      <dgm:prSet presAssocID="{139289C5-8149-4B53-8EB4-64DB5123263E}" presName="level2Shape" presStyleLbl="node3" presStyleIdx="1" presStyleCnt="4"/>
      <dgm:spPr/>
    </dgm:pt>
    <dgm:pt modelId="{B782433B-0FF6-4194-A441-A1DCB8165BA3}" type="pres">
      <dgm:prSet presAssocID="{139289C5-8149-4B53-8EB4-64DB5123263E}" presName="hierChild3" presStyleCnt="0"/>
      <dgm:spPr/>
    </dgm:pt>
    <dgm:pt modelId="{F088E446-7AE9-45C7-9E48-27D5CA667CD3}" type="pres">
      <dgm:prSet presAssocID="{4D03FEC4-8465-43DD-8820-082256F1A7D6}" presName="Name19" presStyleLbl="parChTrans1D2" presStyleIdx="1" presStyleCnt="3"/>
      <dgm:spPr/>
    </dgm:pt>
    <dgm:pt modelId="{FB9CFD79-662F-418B-BAC0-B5F81C8DA313}" type="pres">
      <dgm:prSet presAssocID="{61704CE7-5038-4159-BE97-F757A5A67137}" presName="Name21" presStyleCnt="0"/>
      <dgm:spPr/>
    </dgm:pt>
    <dgm:pt modelId="{93265F84-F0B9-41E1-ACC1-B311DCF0566C}" type="pres">
      <dgm:prSet presAssocID="{61704CE7-5038-4159-BE97-F757A5A67137}" presName="level2Shape" presStyleLbl="node2" presStyleIdx="1" presStyleCnt="3"/>
      <dgm:spPr/>
    </dgm:pt>
    <dgm:pt modelId="{EA4E2426-A537-44AF-BBB2-922F5F9FCA09}" type="pres">
      <dgm:prSet presAssocID="{61704CE7-5038-4159-BE97-F757A5A67137}" presName="hierChild3" presStyleCnt="0"/>
      <dgm:spPr/>
    </dgm:pt>
    <dgm:pt modelId="{59675EE3-7F94-4F49-A0ED-0196FBDE4EEB}" type="pres">
      <dgm:prSet presAssocID="{843D5928-EC73-411F-859F-3897EFBA4759}" presName="Name19" presStyleLbl="parChTrans1D3" presStyleIdx="2" presStyleCnt="4"/>
      <dgm:spPr/>
    </dgm:pt>
    <dgm:pt modelId="{6F55BBD0-3A56-4EFB-9E48-8F5B927B5289}" type="pres">
      <dgm:prSet presAssocID="{9CABB1E6-C720-4BC6-9D80-C448BD87671E}" presName="Name21" presStyleCnt="0"/>
      <dgm:spPr/>
    </dgm:pt>
    <dgm:pt modelId="{EEA1D8D5-3745-4B31-ABF5-570C50AB51C3}" type="pres">
      <dgm:prSet presAssocID="{9CABB1E6-C720-4BC6-9D80-C448BD87671E}" presName="level2Shape" presStyleLbl="node3" presStyleIdx="2" presStyleCnt="4"/>
      <dgm:spPr/>
    </dgm:pt>
    <dgm:pt modelId="{33F7E8D4-E7F9-484D-BB95-5EA9E57B4121}" type="pres">
      <dgm:prSet presAssocID="{9CABB1E6-C720-4BC6-9D80-C448BD87671E}" presName="hierChild3" presStyleCnt="0"/>
      <dgm:spPr/>
    </dgm:pt>
    <dgm:pt modelId="{B7DB44C0-9B6F-4646-A31C-0DD25C1806A2}" type="pres">
      <dgm:prSet presAssocID="{FCAFCB6E-BBB8-48B7-A2DC-EE9A72D194E7}" presName="Name19" presStyleLbl="parChTrans1D2" presStyleIdx="2" presStyleCnt="3"/>
      <dgm:spPr/>
    </dgm:pt>
    <dgm:pt modelId="{ABD62451-B04F-4572-8044-390EF4176673}" type="pres">
      <dgm:prSet presAssocID="{C468F0D3-5840-486B-9E99-3902F8500A54}" presName="Name21" presStyleCnt="0"/>
      <dgm:spPr/>
    </dgm:pt>
    <dgm:pt modelId="{E511DDB8-0035-40C4-BD26-41FA2C51BC22}" type="pres">
      <dgm:prSet presAssocID="{C468F0D3-5840-486B-9E99-3902F8500A54}" presName="level2Shape" presStyleLbl="node2" presStyleIdx="2" presStyleCnt="3"/>
      <dgm:spPr/>
    </dgm:pt>
    <dgm:pt modelId="{5C9B55E2-EBC6-4CC8-B762-0D2119DF30AA}" type="pres">
      <dgm:prSet presAssocID="{C468F0D3-5840-486B-9E99-3902F8500A54}" presName="hierChild3" presStyleCnt="0"/>
      <dgm:spPr/>
    </dgm:pt>
    <dgm:pt modelId="{5F05E4AC-B0C7-40B2-A03F-92D312248F93}" type="pres">
      <dgm:prSet presAssocID="{7CD38A41-6ED7-4C24-92C3-DF9C67485042}" presName="Name19" presStyleLbl="parChTrans1D3" presStyleIdx="3" presStyleCnt="4"/>
      <dgm:spPr/>
    </dgm:pt>
    <dgm:pt modelId="{6E766A01-7D4F-442F-A602-A4E22BA97B7F}" type="pres">
      <dgm:prSet presAssocID="{6EA67AE5-5EF9-496E-B046-136C258B1879}" presName="Name21" presStyleCnt="0"/>
      <dgm:spPr/>
    </dgm:pt>
    <dgm:pt modelId="{4CA584C6-F6D5-477D-B42A-4FC70B8E52F9}" type="pres">
      <dgm:prSet presAssocID="{6EA67AE5-5EF9-496E-B046-136C258B1879}" presName="level2Shape" presStyleLbl="node3" presStyleIdx="3" presStyleCnt="4"/>
      <dgm:spPr/>
    </dgm:pt>
    <dgm:pt modelId="{9C229E63-556F-4E97-B28C-998FC2D5779F}" type="pres">
      <dgm:prSet presAssocID="{6EA67AE5-5EF9-496E-B046-136C258B1879}" presName="hierChild3" presStyleCnt="0"/>
      <dgm:spPr/>
    </dgm:pt>
    <dgm:pt modelId="{EA3EC2CD-56DC-49FF-B714-818C1E2DFD6E}" type="pres">
      <dgm:prSet presAssocID="{D41768F9-679B-472D-BE8A-DCF3F519A84F}" presName="bgShapesFlow" presStyleCnt="0"/>
      <dgm:spPr/>
    </dgm:pt>
    <dgm:pt modelId="{3CDF1B56-F1C0-472F-8CDC-1CAD1807D95F}" type="pres">
      <dgm:prSet presAssocID="{FE1D9D42-BC0B-4FED-BA8E-38E7D08EB1F4}" presName="rectComp" presStyleCnt="0"/>
      <dgm:spPr/>
    </dgm:pt>
    <dgm:pt modelId="{1BE67148-26A2-4228-98C8-87F940C0FF67}" type="pres">
      <dgm:prSet presAssocID="{FE1D9D42-BC0B-4FED-BA8E-38E7D08EB1F4}" presName="bgRect" presStyleLbl="bgShp" presStyleIdx="0" presStyleCnt="3"/>
      <dgm:spPr/>
    </dgm:pt>
    <dgm:pt modelId="{915F32D5-235E-4471-9933-552612321B1F}" type="pres">
      <dgm:prSet presAssocID="{FE1D9D42-BC0B-4FED-BA8E-38E7D08EB1F4}" presName="bgRectTx" presStyleLbl="bgShp" presStyleIdx="0" presStyleCnt="3">
        <dgm:presLayoutVars>
          <dgm:bulletEnabled val="1"/>
        </dgm:presLayoutVars>
      </dgm:prSet>
      <dgm:spPr/>
    </dgm:pt>
    <dgm:pt modelId="{B99B19EA-E8AF-4042-B162-E98A4C5086D4}" type="pres">
      <dgm:prSet presAssocID="{FE1D9D42-BC0B-4FED-BA8E-38E7D08EB1F4}" presName="spComp" presStyleCnt="0"/>
      <dgm:spPr/>
    </dgm:pt>
    <dgm:pt modelId="{900F8A5E-F5A7-4EBF-928B-6164864B937F}" type="pres">
      <dgm:prSet presAssocID="{FE1D9D42-BC0B-4FED-BA8E-38E7D08EB1F4}" presName="vSp" presStyleCnt="0"/>
      <dgm:spPr/>
    </dgm:pt>
    <dgm:pt modelId="{2D653583-25ED-4690-8BFF-D6216C9EDDED}" type="pres">
      <dgm:prSet presAssocID="{A52BF1A4-A85A-49E3-B612-7D9A8C08FE91}" presName="rectComp" presStyleCnt="0"/>
      <dgm:spPr/>
    </dgm:pt>
    <dgm:pt modelId="{CEF2ACC2-B133-4DA9-8296-2BC1B052756A}" type="pres">
      <dgm:prSet presAssocID="{A52BF1A4-A85A-49E3-B612-7D9A8C08FE91}" presName="bgRect" presStyleLbl="bgShp" presStyleIdx="1" presStyleCnt="3"/>
      <dgm:spPr/>
    </dgm:pt>
    <dgm:pt modelId="{B86E637D-F083-439C-ACA3-DB6BC4E26293}" type="pres">
      <dgm:prSet presAssocID="{A52BF1A4-A85A-49E3-B612-7D9A8C08FE91}" presName="bgRectTx" presStyleLbl="bgShp" presStyleIdx="1" presStyleCnt="3">
        <dgm:presLayoutVars>
          <dgm:bulletEnabled val="1"/>
        </dgm:presLayoutVars>
      </dgm:prSet>
      <dgm:spPr/>
    </dgm:pt>
    <dgm:pt modelId="{CF4AC6E6-B279-413E-AAA5-C4BCC9B7AD7B}" type="pres">
      <dgm:prSet presAssocID="{A52BF1A4-A85A-49E3-B612-7D9A8C08FE91}" presName="spComp" presStyleCnt="0"/>
      <dgm:spPr/>
    </dgm:pt>
    <dgm:pt modelId="{F7756F1C-3A6B-463F-B98A-BBD7C034233D}" type="pres">
      <dgm:prSet presAssocID="{A52BF1A4-A85A-49E3-B612-7D9A8C08FE91}" presName="vSp" presStyleCnt="0"/>
      <dgm:spPr/>
    </dgm:pt>
    <dgm:pt modelId="{3ABD154F-E5DD-422A-8E64-C36111F6750C}" type="pres">
      <dgm:prSet presAssocID="{B9C4A537-E1D8-4E0C-A900-3A36AD4D8168}" presName="rectComp" presStyleCnt="0"/>
      <dgm:spPr/>
    </dgm:pt>
    <dgm:pt modelId="{C9D47861-E25F-4609-BF35-1591125548DB}" type="pres">
      <dgm:prSet presAssocID="{B9C4A537-E1D8-4E0C-A900-3A36AD4D8168}" presName="bgRect" presStyleLbl="bgShp" presStyleIdx="2" presStyleCnt="3"/>
      <dgm:spPr/>
    </dgm:pt>
    <dgm:pt modelId="{A30891B9-C76F-41B5-B2C1-D7C4ECBB7FF2}" type="pres">
      <dgm:prSet presAssocID="{B9C4A537-E1D8-4E0C-A900-3A36AD4D8168}" presName="bgRectTx" presStyleLbl="bgShp" presStyleIdx="2" presStyleCnt="3">
        <dgm:presLayoutVars>
          <dgm:bulletEnabled val="1"/>
        </dgm:presLayoutVars>
      </dgm:prSet>
      <dgm:spPr/>
    </dgm:pt>
  </dgm:ptLst>
  <dgm:cxnLst>
    <dgm:cxn modelId="{CF5C3202-4CD1-4A29-9C99-B5BF3590E971}" type="presOf" srcId="{A52BF1A4-A85A-49E3-B612-7D9A8C08FE91}" destId="{CEF2ACC2-B133-4DA9-8296-2BC1B052756A}" srcOrd="0" destOrd="0" presId="urn:microsoft.com/office/officeart/2005/8/layout/hierarchy6"/>
    <dgm:cxn modelId="{E1759213-4BBA-4492-834C-0506A3A55567}" srcId="{D41768F9-679B-472D-BE8A-DCF3F519A84F}" destId="{D368D22C-67BC-4A55-B2BE-2BC4C40CF87E}" srcOrd="0" destOrd="0" parTransId="{BDE88D4D-B7C5-46EA-B03C-70B15A881C95}" sibTransId="{6290BBDB-BA65-4985-971F-35DE0F6059A4}"/>
    <dgm:cxn modelId="{D7AE2217-3E2E-483F-B872-79D357ADA4FC}" type="presOf" srcId="{FE1D9D42-BC0B-4FED-BA8E-38E7D08EB1F4}" destId="{1BE67148-26A2-4228-98C8-87F940C0FF67}" srcOrd="0" destOrd="0" presId="urn:microsoft.com/office/officeart/2005/8/layout/hierarchy6"/>
    <dgm:cxn modelId="{D081AC24-7D00-4186-AF95-6A123E05C9A7}" type="presOf" srcId="{C468F0D3-5840-486B-9E99-3902F8500A54}" destId="{E511DDB8-0035-40C4-BD26-41FA2C51BC22}" srcOrd="0" destOrd="0" presId="urn:microsoft.com/office/officeart/2005/8/layout/hierarchy6"/>
    <dgm:cxn modelId="{5EA62925-80AB-4EFC-8998-25275DBC2AF0}" type="presOf" srcId="{25CC8A9D-7A3C-4D83-B3A4-40E9C24FF664}" destId="{7E00C669-2484-4EDF-BE70-C93B78FF17B2}" srcOrd="0" destOrd="0" presId="urn:microsoft.com/office/officeart/2005/8/layout/hierarchy6"/>
    <dgm:cxn modelId="{66679926-2400-4016-8851-23D75EA0EF85}" type="presOf" srcId="{B9C4A537-E1D8-4E0C-A900-3A36AD4D8168}" destId="{A30891B9-C76F-41B5-B2C1-D7C4ECBB7FF2}" srcOrd="1" destOrd="0" presId="urn:microsoft.com/office/officeart/2005/8/layout/hierarchy6"/>
    <dgm:cxn modelId="{9F33422E-DDAF-47E9-8CD8-0F29E3D83BC8}" srcId="{D41768F9-679B-472D-BE8A-DCF3F519A84F}" destId="{B9C4A537-E1D8-4E0C-A900-3A36AD4D8168}" srcOrd="3" destOrd="0" parTransId="{3FCDA528-F2FE-43A8-995B-A66A43CBB92F}" sibTransId="{0A03A020-5A79-4083-B38A-0A01645F0B9B}"/>
    <dgm:cxn modelId="{EC3ED53D-D6D8-412A-9F9A-4BE5A0B84790}" type="presOf" srcId="{6EA67AE5-5EF9-496E-B046-136C258B1879}" destId="{4CA584C6-F6D5-477D-B42A-4FC70B8E52F9}" srcOrd="0" destOrd="0" presId="urn:microsoft.com/office/officeart/2005/8/layout/hierarchy6"/>
    <dgm:cxn modelId="{CCB5A15C-FF38-472C-994D-497F9FBCA012}" srcId="{C468F0D3-5840-486B-9E99-3902F8500A54}" destId="{6EA67AE5-5EF9-496E-B046-136C258B1879}" srcOrd="0" destOrd="0" parTransId="{7CD38A41-6ED7-4C24-92C3-DF9C67485042}" sibTransId="{0C1853DD-0531-402F-832E-450BCFD92FB9}"/>
    <dgm:cxn modelId="{5C15AE42-44F6-4FE7-A8F0-3450DC182347}" type="presOf" srcId="{843D5928-EC73-411F-859F-3897EFBA4759}" destId="{59675EE3-7F94-4F49-A0ED-0196FBDE4EEB}" srcOrd="0" destOrd="0" presId="urn:microsoft.com/office/officeart/2005/8/layout/hierarchy6"/>
    <dgm:cxn modelId="{28FD0266-55AB-4F82-B098-B4B13379C5EB}" srcId="{61704CE7-5038-4159-BE97-F757A5A67137}" destId="{9CABB1E6-C720-4BC6-9D80-C448BD87671E}" srcOrd="0" destOrd="0" parTransId="{843D5928-EC73-411F-859F-3897EFBA4759}" sibTransId="{D2ADEE66-7AE9-413E-A05D-41CF4A6D51C4}"/>
    <dgm:cxn modelId="{FABD8346-4411-4327-87BB-23920D8959C7}" type="presOf" srcId="{D368D22C-67BC-4A55-B2BE-2BC4C40CF87E}" destId="{382EDB3E-14A2-460D-974E-3CADDFAEE227}" srcOrd="0" destOrd="0" presId="urn:microsoft.com/office/officeart/2005/8/layout/hierarchy6"/>
    <dgm:cxn modelId="{09585147-533A-461E-A1E0-0E3801DF7C2B}" type="presOf" srcId="{F8376CC7-E3A7-4FBA-A23E-79117F165670}" destId="{10CC96B1-BD5B-4FF2-9353-A525148FC0B8}" srcOrd="0" destOrd="0" presId="urn:microsoft.com/office/officeart/2005/8/layout/hierarchy6"/>
    <dgm:cxn modelId="{D928A86C-BAA0-476F-9FE3-45466BE71DEC}" srcId="{D368D22C-67BC-4A55-B2BE-2BC4C40CF87E}" destId="{C468F0D3-5840-486B-9E99-3902F8500A54}" srcOrd="2" destOrd="0" parTransId="{FCAFCB6E-BBB8-48B7-A2DC-EE9A72D194E7}" sibTransId="{F65C2AC8-5665-4F66-8821-3FE0BF4BD93D}"/>
    <dgm:cxn modelId="{2ADB3F54-52C0-4992-8230-FCE6497B61AF}" srcId="{D368D22C-67BC-4A55-B2BE-2BC4C40CF87E}" destId="{C51056A3-B901-48AD-990A-10E13FA355FB}" srcOrd="0" destOrd="0" parTransId="{F8376CC7-E3A7-4FBA-A23E-79117F165670}" sibTransId="{35987FD7-5000-4A34-8B01-ABF5A3E3219F}"/>
    <dgm:cxn modelId="{4213C454-4C07-4D08-8A51-F48D367DA50C}" type="presOf" srcId="{4D03FEC4-8465-43DD-8820-082256F1A7D6}" destId="{F088E446-7AE9-45C7-9E48-27D5CA667CD3}" srcOrd="0" destOrd="0" presId="urn:microsoft.com/office/officeart/2005/8/layout/hierarchy6"/>
    <dgm:cxn modelId="{4A363976-6776-4EF8-8C74-4729B03B6145}" type="presOf" srcId="{FCAFCB6E-BBB8-48B7-A2DC-EE9A72D194E7}" destId="{B7DB44C0-9B6F-4646-A31C-0DD25C1806A2}" srcOrd="0" destOrd="0" presId="urn:microsoft.com/office/officeart/2005/8/layout/hierarchy6"/>
    <dgm:cxn modelId="{74DC4156-F824-4BD7-A417-16BF4CFEACF5}" srcId="{D368D22C-67BC-4A55-B2BE-2BC4C40CF87E}" destId="{61704CE7-5038-4159-BE97-F757A5A67137}" srcOrd="1" destOrd="0" parTransId="{4D03FEC4-8465-43DD-8820-082256F1A7D6}" sibTransId="{0731ACC9-8C85-49AA-B7D2-508AEC504E80}"/>
    <dgm:cxn modelId="{E2A4E059-5B2C-487D-9D94-FC950E6C15D3}" srcId="{C51056A3-B901-48AD-990A-10E13FA355FB}" destId="{25CC8A9D-7A3C-4D83-B3A4-40E9C24FF664}" srcOrd="0" destOrd="0" parTransId="{890377F4-04E1-4465-8386-457D124C32DC}" sibTransId="{00B9693B-A1ED-4239-ADE4-8B81F0234300}"/>
    <dgm:cxn modelId="{938B4F90-049B-47D3-ACAD-89F5398CB726}" type="presOf" srcId="{9D6B8BF9-C3C9-477F-A2E4-DE7FF4DF1F48}" destId="{F258ED85-1EF7-42AA-AD71-6F5F342AE5D5}" srcOrd="0" destOrd="0" presId="urn:microsoft.com/office/officeart/2005/8/layout/hierarchy6"/>
    <dgm:cxn modelId="{EAABEA9A-E4A6-4E89-867F-97446A68E04E}" type="presOf" srcId="{FE1D9D42-BC0B-4FED-BA8E-38E7D08EB1F4}" destId="{915F32D5-235E-4471-9933-552612321B1F}" srcOrd="1" destOrd="0" presId="urn:microsoft.com/office/officeart/2005/8/layout/hierarchy6"/>
    <dgm:cxn modelId="{27B0E59D-C86A-483D-96A1-FD3853260252}" type="presOf" srcId="{890377F4-04E1-4465-8386-457D124C32DC}" destId="{6FB3E051-419D-4340-A384-5158CD93256F}" srcOrd="0" destOrd="0" presId="urn:microsoft.com/office/officeart/2005/8/layout/hierarchy6"/>
    <dgm:cxn modelId="{B489B2CA-7BD3-415C-96B7-DFD1E4A90116}" type="presOf" srcId="{9CABB1E6-C720-4BC6-9D80-C448BD87671E}" destId="{EEA1D8D5-3745-4B31-ABF5-570C50AB51C3}" srcOrd="0" destOrd="0" presId="urn:microsoft.com/office/officeart/2005/8/layout/hierarchy6"/>
    <dgm:cxn modelId="{189B2DD2-E642-4DAE-B005-7E285A29B014}" type="presOf" srcId="{A52BF1A4-A85A-49E3-B612-7D9A8C08FE91}" destId="{B86E637D-F083-439C-ACA3-DB6BC4E26293}" srcOrd="1" destOrd="0" presId="urn:microsoft.com/office/officeart/2005/8/layout/hierarchy6"/>
    <dgm:cxn modelId="{59DD92D2-92A9-4BA2-AFF1-F44E723F651C}" type="presOf" srcId="{61704CE7-5038-4159-BE97-F757A5A67137}" destId="{93265F84-F0B9-41E1-ACC1-B311DCF0566C}" srcOrd="0" destOrd="0" presId="urn:microsoft.com/office/officeart/2005/8/layout/hierarchy6"/>
    <dgm:cxn modelId="{FE52B3D8-16EB-48E5-BB50-C4EB146CC6F0}" type="presOf" srcId="{C51056A3-B901-48AD-990A-10E13FA355FB}" destId="{37EAAD5F-CE9F-4DD1-8F34-119F16CB2BA8}" srcOrd="0" destOrd="0" presId="urn:microsoft.com/office/officeart/2005/8/layout/hierarchy6"/>
    <dgm:cxn modelId="{0E883CDC-9F68-48BA-AAAB-FB05B9AE468D}" srcId="{D41768F9-679B-472D-BE8A-DCF3F519A84F}" destId="{A52BF1A4-A85A-49E3-B612-7D9A8C08FE91}" srcOrd="2" destOrd="0" parTransId="{BC65710D-0809-49C5-B3F4-101D4270D446}" sibTransId="{282D4323-9671-4504-8C2A-B8BE9E58D3A9}"/>
    <dgm:cxn modelId="{4A2E88E3-A00E-4B68-8100-6BE2467756F2}" type="presOf" srcId="{B9C4A537-E1D8-4E0C-A900-3A36AD4D8168}" destId="{C9D47861-E25F-4609-BF35-1591125548DB}" srcOrd="0" destOrd="0" presId="urn:microsoft.com/office/officeart/2005/8/layout/hierarchy6"/>
    <dgm:cxn modelId="{69FFB0E7-1F31-453A-9C65-DE118CA7AD3A}" type="presOf" srcId="{D41768F9-679B-472D-BE8A-DCF3F519A84F}" destId="{5582E81C-75BD-4BE5-9EEB-49CEB3974079}" srcOrd="0" destOrd="0" presId="urn:microsoft.com/office/officeart/2005/8/layout/hierarchy6"/>
    <dgm:cxn modelId="{21ABFBF3-0015-406D-A066-E0725393DEF1}" type="presOf" srcId="{139289C5-8149-4B53-8EB4-64DB5123263E}" destId="{7082034F-AA44-4943-B15F-A60595411BD7}" srcOrd="0" destOrd="0" presId="urn:microsoft.com/office/officeart/2005/8/layout/hierarchy6"/>
    <dgm:cxn modelId="{691571FE-6469-455C-A24E-24A65861DC55}" type="presOf" srcId="{7CD38A41-6ED7-4C24-92C3-DF9C67485042}" destId="{5F05E4AC-B0C7-40B2-A03F-92D312248F93}" srcOrd="0" destOrd="0" presId="urn:microsoft.com/office/officeart/2005/8/layout/hierarchy6"/>
    <dgm:cxn modelId="{993CEDFE-A6B4-4FA1-B316-998AADEA311C}" srcId="{C51056A3-B901-48AD-990A-10E13FA355FB}" destId="{139289C5-8149-4B53-8EB4-64DB5123263E}" srcOrd="1" destOrd="0" parTransId="{9D6B8BF9-C3C9-477F-A2E4-DE7FF4DF1F48}" sibTransId="{D0FA1C49-A191-4767-A66E-76371EAAD043}"/>
    <dgm:cxn modelId="{A4C75BFF-188B-4B2B-8B1C-5F926C1C9DFC}" srcId="{D41768F9-679B-472D-BE8A-DCF3F519A84F}" destId="{FE1D9D42-BC0B-4FED-BA8E-38E7D08EB1F4}" srcOrd="1" destOrd="0" parTransId="{7BFE1A21-0C3A-48DF-8BE4-AA8D360913D9}" sibTransId="{345BAA30-FE4B-4E90-8FA9-5B7B8DDEB274}"/>
    <dgm:cxn modelId="{180F77B4-79AD-437B-9DF6-74673F4A75F9}" type="presParOf" srcId="{5582E81C-75BD-4BE5-9EEB-49CEB3974079}" destId="{4B964537-113B-481B-AC96-DB3C7C9C358C}" srcOrd="0" destOrd="0" presId="urn:microsoft.com/office/officeart/2005/8/layout/hierarchy6"/>
    <dgm:cxn modelId="{086985A8-0FF5-4FE6-93B3-CE5C4CA6656A}" type="presParOf" srcId="{4B964537-113B-481B-AC96-DB3C7C9C358C}" destId="{6803125D-A16F-42AB-A36A-E0606ABE7367}" srcOrd="0" destOrd="0" presId="urn:microsoft.com/office/officeart/2005/8/layout/hierarchy6"/>
    <dgm:cxn modelId="{700957C3-6DEB-41E4-BAA2-CE62D8818B07}" type="presParOf" srcId="{4B964537-113B-481B-AC96-DB3C7C9C358C}" destId="{7287EE80-041D-4D53-B5F1-D767F51F2955}" srcOrd="1" destOrd="0" presId="urn:microsoft.com/office/officeart/2005/8/layout/hierarchy6"/>
    <dgm:cxn modelId="{17E272F7-584A-4C33-836E-806E47E43D12}" type="presParOf" srcId="{7287EE80-041D-4D53-B5F1-D767F51F2955}" destId="{A7CC05BA-2C7D-4798-8F90-8BCBB1F2AEDB}" srcOrd="0" destOrd="0" presId="urn:microsoft.com/office/officeart/2005/8/layout/hierarchy6"/>
    <dgm:cxn modelId="{5AD8B40A-1B0B-49EC-B63F-53CFB9ACFDC6}" type="presParOf" srcId="{A7CC05BA-2C7D-4798-8F90-8BCBB1F2AEDB}" destId="{382EDB3E-14A2-460D-974E-3CADDFAEE227}" srcOrd="0" destOrd="0" presId="urn:microsoft.com/office/officeart/2005/8/layout/hierarchy6"/>
    <dgm:cxn modelId="{4CD75957-334B-4508-B7F9-14ECA8C966ED}" type="presParOf" srcId="{A7CC05BA-2C7D-4798-8F90-8BCBB1F2AEDB}" destId="{7CA5E8F8-EA6E-4509-9B07-68D25BA4343A}" srcOrd="1" destOrd="0" presId="urn:microsoft.com/office/officeart/2005/8/layout/hierarchy6"/>
    <dgm:cxn modelId="{FA7C5E01-A7CF-448F-B0D4-0E51D0733580}" type="presParOf" srcId="{7CA5E8F8-EA6E-4509-9B07-68D25BA4343A}" destId="{10CC96B1-BD5B-4FF2-9353-A525148FC0B8}" srcOrd="0" destOrd="0" presId="urn:microsoft.com/office/officeart/2005/8/layout/hierarchy6"/>
    <dgm:cxn modelId="{56733DF0-47D7-4103-9793-5482B8C3B5B0}" type="presParOf" srcId="{7CA5E8F8-EA6E-4509-9B07-68D25BA4343A}" destId="{D17045ED-85DF-4B8A-A2AB-824BD8BCA9BA}" srcOrd="1" destOrd="0" presId="urn:microsoft.com/office/officeart/2005/8/layout/hierarchy6"/>
    <dgm:cxn modelId="{913B4DF3-3F5F-4280-902B-8E1AF76B883C}" type="presParOf" srcId="{D17045ED-85DF-4B8A-A2AB-824BD8BCA9BA}" destId="{37EAAD5F-CE9F-4DD1-8F34-119F16CB2BA8}" srcOrd="0" destOrd="0" presId="urn:microsoft.com/office/officeart/2005/8/layout/hierarchy6"/>
    <dgm:cxn modelId="{58E760F4-E1AA-4836-A250-ECB6ABB2DFB9}" type="presParOf" srcId="{D17045ED-85DF-4B8A-A2AB-824BD8BCA9BA}" destId="{80863AF2-5C7C-43D1-BCF0-BB136F7A740A}" srcOrd="1" destOrd="0" presId="urn:microsoft.com/office/officeart/2005/8/layout/hierarchy6"/>
    <dgm:cxn modelId="{3C221B1A-D3DD-4722-8814-EB576F40BFAF}" type="presParOf" srcId="{80863AF2-5C7C-43D1-BCF0-BB136F7A740A}" destId="{6FB3E051-419D-4340-A384-5158CD93256F}" srcOrd="0" destOrd="0" presId="urn:microsoft.com/office/officeart/2005/8/layout/hierarchy6"/>
    <dgm:cxn modelId="{93EE1A73-854E-4271-803C-45D34F15CFF1}" type="presParOf" srcId="{80863AF2-5C7C-43D1-BCF0-BB136F7A740A}" destId="{0284F4DF-6C8B-4BE3-90C7-09026E495329}" srcOrd="1" destOrd="0" presId="urn:microsoft.com/office/officeart/2005/8/layout/hierarchy6"/>
    <dgm:cxn modelId="{342C0BEB-3EE8-467B-AB21-14E0CCE4343B}" type="presParOf" srcId="{0284F4DF-6C8B-4BE3-90C7-09026E495329}" destId="{7E00C669-2484-4EDF-BE70-C93B78FF17B2}" srcOrd="0" destOrd="0" presId="urn:microsoft.com/office/officeart/2005/8/layout/hierarchy6"/>
    <dgm:cxn modelId="{E05374D8-067C-4193-B531-07A6A009B745}" type="presParOf" srcId="{0284F4DF-6C8B-4BE3-90C7-09026E495329}" destId="{71311FE3-EC1A-4AD7-A40A-1A4BAA7AD075}" srcOrd="1" destOrd="0" presId="urn:microsoft.com/office/officeart/2005/8/layout/hierarchy6"/>
    <dgm:cxn modelId="{16B62332-7D0E-4E3A-AE0E-67229463BFD5}" type="presParOf" srcId="{80863AF2-5C7C-43D1-BCF0-BB136F7A740A}" destId="{F258ED85-1EF7-42AA-AD71-6F5F342AE5D5}" srcOrd="2" destOrd="0" presId="urn:microsoft.com/office/officeart/2005/8/layout/hierarchy6"/>
    <dgm:cxn modelId="{6C7D7BF4-DA57-48C4-BDF7-68A7382CB951}" type="presParOf" srcId="{80863AF2-5C7C-43D1-BCF0-BB136F7A740A}" destId="{8CD324B5-E0C8-4652-A19D-93ACE0C45E73}" srcOrd="3" destOrd="0" presId="urn:microsoft.com/office/officeart/2005/8/layout/hierarchy6"/>
    <dgm:cxn modelId="{8490BE77-74D6-4A52-B79D-7E9F626197C2}" type="presParOf" srcId="{8CD324B5-E0C8-4652-A19D-93ACE0C45E73}" destId="{7082034F-AA44-4943-B15F-A60595411BD7}" srcOrd="0" destOrd="0" presId="urn:microsoft.com/office/officeart/2005/8/layout/hierarchy6"/>
    <dgm:cxn modelId="{5CA0BFF1-D1FF-4FE7-946E-385241BD055E}" type="presParOf" srcId="{8CD324B5-E0C8-4652-A19D-93ACE0C45E73}" destId="{B782433B-0FF6-4194-A441-A1DCB8165BA3}" srcOrd="1" destOrd="0" presId="urn:microsoft.com/office/officeart/2005/8/layout/hierarchy6"/>
    <dgm:cxn modelId="{69A1034B-5A01-4E8E-8677-E5F16C333FE0}" type="presParOf" srcId="{7CA5E8F8-EA6E-4509-9B07-68D25BA4343A}" destId="{F088E446-7AE9-45C7-9E48-27D5CA667CD3}" srcOrd="2" destOrd="0" presId="urn:microsoft.com/office/officeart/2005/8/layout/hierarchy6"/>
    <dgm:cxn modelId="{212AEC41-31B3-4A4B-8CAD-1C8FF21E440D}" type="presParOf" srcId="{7CA5E8F8-EA6E-4509-9B07-68D25BA4343A}" destId="{FB9CFD79-662F-418B-BAC0-B5F81C8DA313}" srcOrd="3" destOrd="0" presId="urn:microsoft.com/office/officeart/2005/8/layout/hierarchy6"/>
    <dgm:cxn modelId="{EC10881C-60F0-4488-9A3B-CF4E110C76D8}" type="presParOf" srcId="{FB9CFD79-662F-418B-BAC0-B5F81C8DA313}" destId="{93265F84-F0B9-41E1-ACC1-B311DCF0566C}" srcOrd="0" destOrd="0" presId="urn:microsoft.com/office/officeart/2005/8/layout/hierarchy6"/>
    <dgm:cxn modelId="{0834F30B-7C32-4FB8-95F5-5F29588DBCCC}" type="presParOf" srcId="{FB9CFD79-662F-418B-BAC0-B5F81C8DA313}" destId="{EA4E2426-A537-44AF-BBB2-922F5F9FCA09}" srcOrd="1" destOrd="0" presId="urn:microsoft.com/office/officeart/2005/8/layout/hierarchy6"/>
    <dgm:cxn modelId="{D64EC1C9-A3E9-463E-BD14-6FF22D020DE8}" type="presParOf" srcId="{EA4E2426-A537-44AF-BBB2-922F5F9FCA09}" destId="{59675EE3-7F94-4F49-A0ED-0196FBDE4EEB}" srcOrd="0" destOrd="0" presId="urn:microsoft.com/office/officeart/2005/8/layout/hierarchy6"/>
    <dgm:cxn modelId="{7F5B505E-77CA-431A-85C6-7739A0C81796}" type="presParOf" srcId="{EA4E2426-A537-44AF-BBB2-922F5F9FCA09}" destId="{6F55BBD0-3A56-4EFB-9E48-8F5B927B5289}" srcOrd="1" destOrd="0" presId="urn:microsoft.com/office/officeart/2005/8/layout/hierarchy6"/>
    <dgm:cxn modelId="{4969ED31-9018-43E4-A60E-FFEA977AFEBD}" type="presParOf" srcId="{6F55BBD0-3A56-4EFB-9E48-8F5B927B5289}" destId="{EEA1D8D5-3745-4B31-ABF5-570C50AB51C3}" srcOrd="0" destOrd="0" presId="urn:microsoft.com/office/officeart/2005/8/layout/hierarchy6"/>
    <dgm:cxn modelId="{4B786012-89A2-4FAF-B1D3-FB007412359C}" type="presParOf" srcId="{6F55BBD0-3A56-4EFB-9E48-8F5B927B5289}" destId="{33F7E8D4-E7F9-484D-BB95-5EA9E57B4121}" srcOrd="1" destOrd="0" presId="urn:microsoft.com/office/officeart/2005/8/layout/hierarchy6"/>
    <dgm:cxn modelId="{5D828277-416E-465C-81F0-040E847B4B28}" type="presParOf" srcId="{7CA5E8F8-EA6E-4509-9B07-68D25BA4343A}" destId="{B7DB44C0-9B6F-4646-A31C-0DD25C1806A2}" srcOrd="4" destOrd="0" presId="urn:microsoft.com/office/officeart/2005/8/layout/hierarchy6"/>
    <dgm:cxn modelId="{4007A991-04F8-45FD-BCE7-2DA07E1E10D8}" type="presParOf" srcId="{7CA5E8F8-EA6E-4509-9B07-68D25BA4343A}" destId="{ABD62451-B04F-4572-8044-390EF4176673}" srcOrd="5" destOrd="0" presId="urn:microsoft.com/office/officeart/2005/8/layout/hierarchy6"/>
    <dgm:cxn modelId="{C2E0B293-3129-4A03-A695-A6F98896E05D}" type="presParOf" srcId="{ABD62451-B04F-4572-8044-390EF4176673}" destId="{E511DDB8-0035-40C4-BD26-41FA2C51BC22}" srcOrd="0" destOrd="0" presId="urn:microsoft.com/office/officeart/2005/8/layout/hierarchy6"/>
    <dgm:cxn modelId="{91092716-7063-496F-9A18-02AEA4E4AA71}" type="presParOf" srcId="{ABD62451-B04F-4572-8044-390EF4176673}" destId="{5C9B55E2-EBC6-4CC8-B762-0D2119DF30AA}" srcOrd="1" destOrd="0" presId="urn:microsoft.com/office/officeart/2005/8/layout/hierarchy6"/>
    <dgm:cxn modelId="{F3B7C4D2-C409-413D-9E05-FDB8D52BACA6}" type="presParOf" srcId="{5C9B55E2-EBC6-4CC8-B762-0D2119DF30AA}" destId="{5F05E4AC-B0C7-40B2-A03F-92D312248F93}" srcOrd="0" destOrd="0" presId="urn:microsoft.com/office/officeart/2005/8/layout/hierarchy6"/>
    <dgm:cxn modelId="{4B5EBF01-E163-4168-B8BA-92E1E597198C}" type="presParOf" srcId="{5C9B55E2-EBC6-4CC8-B762-0D2119DF30AA}" destId="{6E766A01-7D4F-442F-A602-A4E22BA97B7F}" srcOrd="1" destOrd="0" presId="urn:microsoft.com/office/officeart/2005/8/layout/hierarchy6"/>
    <dgm:cxn modelId="{7CC76BD6-94F3-46CD-9861-22EBA15FB374}" type="presParOf" srcId="{6E766A01-7D4F-442F-A602-A4E22BA97B7F}" destId="{4CA584C6-F6D5-477D-B42A-4FC70B8E52F9}" srcOrd="0" destOrd="0" presId="urn:microsoft.com/office/officeart/2005/8/layout/hierarchy6"/>
    <dgm:cxn modelId="{FC1C1B7E-54AE-47DB-ABBD-AB0E13F9F570}" type="presParOf" srcId="{6E766A01-7D4F-442F-A602-A4E22BA97B7F}" destId="{9C229E63-556F-4E97-B28C-998FC2D5779F}" srcOrd="1" destOrd="0" presId="urn:microsoft.com/office/officeart/2005/8/layout/hierarchy6"/>
    <dgm:cxn modelId="{EA14867A-29A1-425A-B22E-3A6ABB0A2057}" type="presParOf" srcId="{5582E81C-75BD-4BE5-9EEB-49CEB3974079}" destId="{EA3EC2CD-56DC-49FF-B714-818C1E2DFD6E}" srcOrd="1" destOrd="0" presId="urn:microsoft.com/office/officeart/2005/8/layout/hierarchy6"/>
    <dgm:cxn modelId="{92507FBF-2AF9-4C0A-B314-47F44F015A86}" type="presParOf" srcId="{EA3EC2CD-56DC-49FF-B714-818C1E2DFD6E}" destId="{3CDF1B56-F1C0-472F-8CDC-1CAD1807D95F}" srcOrd="0" destOrd="0" presId="urn:microsoft.com/office/officeart/2005/8/layout/hierarchy6"/>
    <dgm:cxn modelId="{8FB03211-7AF4-4D95-8CBE-028B47D2426D}" type="presParOf" srcId="{3CDF1B56-F1C0-472F-8CDC-1CAD1807D95F}" destId="{1BE67148-26A2-4228-98C8-87F940C0FF67}" srcOrd="0" destOrd="0" presId="urn:microsoft.com/office/officeart/2005/8/layout/hierarchy6"/>
    <dgm:cxn modelId="{4F4F8A85-3A99-4555-B72F-00AE0FD0A811}" type="presParOf" srcId="{3CDF1B56-F1C0-472F-8CDC-1CAD1807D95F}" destId="{915F32D5-235E-4471-9933-552612321B1F}" srcOrd="1" destOrd="0" presId="urn:microsoft.com/office/officeart/2005/8/layout/hierarchy6"/>
    <dgm:cxn modelId="{B2E86BCC-E1FE-4E50-9920-820871723994}" type="presParOf" srcId="{EA3EC2CD-56DC-49FF-B714-818C1E2DFD6E}" destId="{B99B19EA-E8AF-4042-B162-E98A4C5086D4}" srcOrd="1" destOrd="0" presId="urn:microsoft.com/office/officeart/2005/8/layout/hierarchy6"/>
    <dgm:cxn modelId="{A9E42A31-3567-450D-901A-D9C777CF2FD7}" type="presParOf" srcId="{B99B19EA-E8AF-4042-B162-E98A4C5086D4}" destId="{900F8A5E-F5A7-4EBF-928B-6164864B937F}" srcOrd="0" destOrd="0" presId="urn:microsoft.com/office/officeart/2005/8/layout/hierarchy6"/>
    <dgm:cxn modelId="{5D8F7E25-6A6C-4989-A497-C635D8D9ED1C}" type="presParOf" srcId="{EA3EC2CD-56DC-49FF-B714-818C1E2DFD6E}" destId="{2D653583-25ED-4690-8BFF-D6216C9EDDED}" srcOrd="2" destOrd="0" presId="urn:microsoft.com/office/officeart/2005/8/layout/hierarchy6"/>
    <dgm:cxn modelId="{E0227AD6-8ECF-488C-8C74-1BA7F1265A1E}" type="presParOf" srcId="{2D653583-25ED-4690-8BFF-D6216C9EDDED}" destId="{CEF2ACC2-B133-4DA9-8296-2BC1B052756A}" srcOrd="0" destOrd="0" presId="urn:microsoft.com/office/officeart/2005/8/layout/hierarchy6"/>
    <dgm:cxn modelId="{5EABADF3-4E45-447A-A7D9-28651C2B67D6}" type="presParOf" srcId="{2D653583-25ED-4690-8BFF-D6216C9EDDED}" destId="{B86E637D-F083-439C-ACA3-DB6BC4E26293}" srcOrd="1" destOrd="0" presId="urn:microsoft.com/office/officeart/2005/8/layout/hierarchy6"/>
    <dgm:cxn modelId="{3DE0417E-17BF-44AE-AD9C-1A83FD4781D7}" type="presParOf" srcId="{EA3EC2CD-56DC-49FF-B714-818C1E2DFD6E}" destId="{CF4AC6E6-B279-413E-AAA5-C4BCC9B7AD7B}" srcOrd="3" destOrd="0" presId="urn:microsoft.com/office/officeart/2005/8/layout/hierarchy6"/>
    <dgm:cxn modelId="{E3CBD546-78A8-4A63-B67C-ECFA58AC903D}" type="presParOf" srcId="{CF4AC6E6-B279-413E-AAA5-C4BCC9B7AD7B}" destId="{F7756F1C-3A6B-463F-B98A-BBD7C034233D}" srcOrd="0" destOrd="0" presId="urn:microsoft.com/office/officeart/2005/8/layout/hierarchy6"/>
    <dgm:cxn modelId="{7DBD6ED3-45F8-43EA-B6E4-1901387887E9}" type="presParOf" srcId="{EA3EC2CD-56DC-49FF-B714-818C1E2DFD6E}" destId="{3ABD154F-E5DD-422A-8E64-C36111F6750C}" srcOrd="4" destOrd="0" presId="urn:microsoft.com/office/officeart/2005/8/layout/hierarchy6"/>
    <dgm:cxn modelId="{65EEE569-E5BD-440A-BA9C-C60AAFF52A0E}" type="presParOf" srcId="{3ABD154F-E5DD-422A-8E64-C36111F6750C}" destId="{C9D47861-E25F-4609-BF35-1591125548DB}" srcOrd="0" destOrd="0" presId="urn:microsoft.com/office/officeart/2005/8/layout/hierarchy6"/>
    <dgm:cxn modelId="{081509FC-0D68-480C-AE50-9CCD20D35439}" type="presParOf" srcId="{3ABD154F-E5DD-422A-8E64-C36111F6750C}" destId="{A30891B9-C76F-41B5-B2C1-D7C4ECBB7FF2}"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A3D502-6934-AA4F-AA36-FD43BC5AF79C}" type="doc">
      <dgm:prSet loTypeId="urn:microsoft.com/office/officeart/2005/8/layout/venn2" loCatId="" qsTypeId="urn:microsoft.com/office/officeart/2005/8/quickstyle/simple4" qsCatId="simple" csTypeId="urn:microsoft.com/office/officeart/2005/8/colors/accent1_2" csCatId="accent1" phldr="1"/>
      <dgm:spPr/>
      <dgm:t>
        <a:bodyPr/>
        <a:lstStyle/>
        <a:p>
          <a:endParaRPr lang="en-US"/>
        </a:p>
      </dgm:t>
    </dgm:pt>
    <dgm:pt modelId="{50A97019-0FA4-A344-A063-107FC1B803FF}">
      <dgm:prSet phldrT="[Text]" custT="1"/>
      <dgm:spPr>
        <a:gradFill rotWithShape="0">
          <a:gsLst>
            <a:gs pos="0">
              <a:srgbClr val="000082"/>
            </a:gs>
            <a:gs pos="30000">
              <a:srgbClr val="66008F"/>
            </a:gs>
            <a:gs pos="64999">
              <a:srgbClr val="BA0066"/>
            </a:gs>
            <a:gs pos="89999">
              <a:srgbClr val="FF0000"/>
            </a:gs>
            <a:gs pos="100000">
              <a:srgbClr val="FF8200"/>
            </a:gs>
          </a:gsLst>
          <a:lin ang="16200000" scaled="0"/>
        </a:gradFill>
      </dgm:spPr>
      <dgm:t>
        <a:bodyPr/>
        <a:lstStyle/>
        <a:p>
          <a:r>
            <a:rPr lang="en-US" sz="1600">
              <a:solidFill>
                <a:schemeClr val="bg1"/>
              </a:solidFill>
            </a:rPr>
            <a:t>Sponsor</a:t>
          </a:r>
        </a:p>
      </dgm:t>
    </dgm:pt>
    <dgm:pt modelId="{2C1F67FE-DBB6-0E43-8019-C7CB80D3BAF7}" type="parTrans" cxnId="{A1D40601-AE1B-8E42-9DEB-9E167CB01AFC}">
      <dgm:prSet/>
      <dgm:spPr/>
      <dgm:t>
        <a:bodyPr/>
        <a:lstStyle/>
        <a:p>
          <a:endParaRPr lang="en-US"/>
        </a:p>
      </dgm:t>
    </dgm:pt>
    <dgm:pt modelId="{FD6FA946-C8EC-3F43-B918-79AE09F6A322}" type="sibTrans" cxnId="{A1D40601-AE1B-8E42-9DEB-9E167CB01AFC}">
      <dgm:prSet/>
      <dgm:spPr/>
      <dgm:t>
        <a:bodyPr/>
        <a:lstStyle/>
        <a:p>
          <a:endParaRPr lang="en-US"/>
        </a:p>
      </dgm:t>
    </dgm:pt>
    <dgm:pt modelId="{925D72FA-47EB-1640-98EF-7605C9C68EEC}">
      <dgm:prSet phldrT="[Text]" custT="1"/>
      <dgm:spPr>
        <a:gradFill rotWithShape="0">
          <a:gsLst>
            <a:gs pos="0">
              <a:srgbClr val="03D4A8"/>
            </a:gs>
            <a:gs pos="25000">
              <a:srgbClr val="21D6E0"/>
            </a:gs>
            <a:gs pos="75000">
              <a:srgbClr val="0087E6"/>
            </a:gs>
            <a:gs pos="100000">
              <a:srgbClr val="005CBF"/>
            </a:gs>
          </a:gsLst>
          <a:lin ang="16200000" scaled="0"/>
        </a:gradFill>
      </dgm:spPr>
      <dgm:t>
        <a:bodyPr/>
        <a:lstStyle/>
        <a:p>
          <a:r>
            <a:rPr lang="en-US" sz="1600">
              <a:solidFill>
                <a:schemeClr val="bg1"/>
              </a:solidFill>
            </a:rPr>
            <a:t>Investigator</a:t>
          </a:r>
        </a:p>
      </dgm:t>
    </dgm:pt>
    <dgm:pt modelId="{28514E52-EEA0-0547-9E23-AF0A7DE01BF1}" type="parTrans" cxnId="{5929568F-C907-124F-88F2-95304525BF64}">
      <dgm:prSet/>
      <dgm:spPr/>
      <dgm:t>
        <a:bodyPr/>
        <a:lstStyle/>
        <a:p>
          <a:endParaRPr lang="en-US"/>
        </a:p>
      </dgm:t>
    </dgm:pt>
    <dgm:pt modelId="{83D81947-A2DE-ED46-98A7-1719630BF407}" type="sibTrans" cxnId="{5929568F-C907-124F-88F2-95304525BF64}">
      <dgm:prSet/>
      <dgm:spPr/>
      <dgm:t>
        <a:bodyPr/>
        <a:lstStyle/>
        <a:p>
          <a:endParaRPr lang="en-US"/>
        </a:p>
      </dgm:t>
    </dgm:pt>
    <dgm:pt modelId="{8B69DE58-DA95-3B4A-B903-D896697273BD}" type="pres">
      <dgm:prSet presAssocID="{AFA3D502-6934-AA4F-AA36-FD43BC5AF79C}" presName="Name0" presStyleCnt="0">
        <dgm:presLayoutVars>
          <dgm:chMax val="7"/>
          <dgm:resizeHandles val="exact"/>
        </dgm:presLayoutVars>
      </dgm:prSet>
      <dgm:spPr/>
    </dgm:pt>
    <dgm:pt modelId="{F9EDFE5C-BB17-774F-8759-C4BBE5BA5DE3}" type="pres">
      <dgm:prSet presAssocID="{AFA3D502-6934-AA4F-AA36-FD43BC5AF79C}" presName="comp1" presStyleCnt="0"/>
      <dgm:spPr/>
    </dgm:pt>
    <dgm:pt modelId="{DC0F146A-DDC7-1847-BF0F-253A16FEB005}" type="pres">
      <dgm:prSet presAssocID="{AFA3D502-6934-AA4F-AA36-FD43BC5AF79C}" presName="circle1" presStyleLbl="node1" presStyleIdx="0" presStyleCnt="2" custScaleX="63158" custScaleY="64883" custLinFactNeighborX="-26316" custLinFactNeighborY="-329"/>
      <dgm:spPr/>
    </dgm:pt>
    <dgm:pt modelId="{6DA63D02-821C-A64A-BC1C-AE56617C58A2}" type="pres">
      <dgm:prSet presAssocID="{AFA3D502-6934-AA4F-AA36-FD43BC5AF79C}" presName="c1text" presStyleLbl="node1" presStyleIdx="0" presStyleCnt="2">
        <dgm:presLayoutVars>
          <dgm:bulletEnabled val="1"/>
        </dgm:presLayoutVars>
      </dgm:prSet>
      <dgm:spPr/>
    </dgm:pt>
    <dgm:pt modelId="{AF7AFFF3-314B-F643-ACED-4E355B27311B}" type="pres">
      <dgm:prSet presAssocID="{AFA3D502-6934-AA4F-AA36-FD43BC5AF79C}" presName="comp2" presStyleCnt="0"/>
      <dgm:spPr/>
    </dgm:pt>
    <dgm:pt modelId="{1A2B9796-CBC5-A544-A4AF-814B5B9BB6FD}" type="pres">
      <dgm:prSet presAssocID="{AFA3D502-6934-AA4F-AA36-FD43BC5AF79C}" presName="circle2" presStyleLbl="node1" presStyleIdx="1" presStyleCnt="2" custScaleX="70175" custScaleY="70175" custLinFactNeighborX="7202" custLinFactNeighborY="-17143"/>
      <dgm:spPr/>
    </dgm:pt>
    <dgm:pt modelId="{D935322C-2015-4743-B871-273229F40606}" type="pres">
      <dgm:prSet presAssocID="{AFA3D502-6934-AA4F-AA36-FD43BC5AF79C}" presName="c2text" presStyleLbl="node1" presStyleIdx="1" presStyleCnt="2">
        <dgm:presLayoutVars>
          <dgm:bulletEnabled val="1"/>
        </dgm:presLayoutVars>
      </dgm:prSet>
      <dgm:spPr/>
    </dgm:pt>
  </dgm:ptLst>
  <dgm:cxnLst>
    <dgm:cxn modelId="{A1D40601-AE1B-8E42-9DEB-9E167CB01AFC}" srcId="{AFA3D502-6934-AA4F-AA36-FD43BC5AF79C}" destId="{50A97019-0FA4-A344-A063-107FC1B803FF}" srcOrd="0" destOrd="0" parTransId="{2C1F67FE-DBB6-0E43-8019-C7CB80D3BAF7}" sibTransId="{FD6FA946-C8EC-3F43-B918-79AE09F6A322}"/>
    <dgm:cxn modelId="{CC72A85D-5E17-40BC-92B1-DA32C3A07F93}" type="presOf" srcId="{925D72FA-47EB-1640-98EF-7605C9C68EEC}" destId="{1A2B9796-CBC5-A544-A4AF-814B5B9BB6FD}" srcOrd="0" destOrd="0" presId="urn:microsoft.com/office/officeart/2005/8/layout/venn2"/>
    <dgm:cxn modelId="{E08DEB62-DF66-4BEC-A443-30228625CCD5}" type="presOf" srcId="{925D72FA-47EB-1640-98EF-7605C9C68EEC}" destId="{D935322C-2015-4743-B871-273229F40606}" srcOrd="1" destOrd="0" presId="urn:microsoft.com/office/officeart/2005/8/layout/venn2"/>
    <dgm:cxn modelId="{F203234B-C166-4F96-B7B3-E534DF51F62B}" type="presOf" srcId="{50A97019-0FA4-A344-A063-107FC1B803FF}" destId="{DC0F146A-DDC7-1847-BF0F-253A16FEB005}" srcOrd="0" destOrd="0" presId="urn:microsoft.com/office/officeart/2005/8/layout/venn2"/>
    <dgm:cxn modelId="{B1022F6C-D3DB-46DB-8821-AF823BD7797E}" type="presOf" srcId="{50A97019-0FA4-A344-A063-107FC1B803FF}" destId="{6DA63D02-821C-A64A-BC1C-AE56617C58A2}" srcOrd="1" destOrd="0" presId="urn:microsoft.com/office/officeart/2005/8/layout/venn2"/>
    <dgm:cxn modelId="{5929568F-C907-124F-88F2-95304525BF64}" srcId="{AFA3D502-6934-AA4F-AA36-FD43BC5AF79C}" destId="{925D72FA-47EB-1640-98EF-7605C9C68EEC}" srcOrd="1" destOrd="0" parTransId="{28514E52-EEA0-0547-9E23-AF0A7DE01BF1}" sibTransId="{83D81947-A2DE-ED46-98A7-1719630BF407}"/>
    <dgm:cxn modelId="{45C341E7-D047-451A-9028-A9FE814339DE}" type="presOf" srcId="{AFA3D502-6934-AA4F-AA36-FD43BC5AF79C}" destId="{8B69DE58-DA95-3B4A-B903-D896697273BD}" srcOrd="0" destOrd="0" presId="urn:microsoft.com/office/officeart/2005/8/layout/venn2"/>
    <dgm:cxn modelId="{73BDDE01-6872-4738-9993-DCDA01710BE8}" type="presParOf" srcId="{8B69DE58-DA95-3B4A-B903-D896697273BD}" destId="{F9EDFE5C-BB17-774F-8759-C4BBE5BA5DE3}" srcOrd="0" destOrd="0" presId="urn:microsoft.com/office/officeart/2005/8/layout/venn2"/>
    <dgm:cxn modelId="{A7909759-45B4-4980-8C74-833CE8A5EF0E}" type="presParOf" srcId="{F9EDFE5C-BB17-774F-8759-C4BBE5BA5DE3}" destId="{DC0F146A-DDC7-1847-BF0F-253A16FEB005}" srcOrd="0" destOrd="0" presId="urn:microsoft.com/office/officeart/2005/8/layout/venn2"/>
    <dgm:cxn modelId="{EAC17EC2-F696-4F6E-9AC9-D2E49BD61D31}" type="presParOf" srcId="{F9EDFE5C-BB17-774F-8759-C4BBE5BA5DE3}" destId="{6DA63D02-821C-A64A-BC1C-AE56617C58A2}" srcOrd="1" destOrd="0" presId="urn:microsoft.com/office/officeart/2005/8/layout/venn2"/>
    <dgm:cxn modelId="{9EE03A9A-EEF9-49CD-8314-AFEFD4C4F23C}" type="presParOf" srcId="{8B69DE58-DA95-3B4A-B903-D896697273BD}" destId="{AF7AFFF3-314B-F643-ACED-4E355B27311B}" srcOrd="1" destOrd="0" presId="urn:microsoft.com/office/officeart/2005/8/layout/venn2"/>
    <dgm:cxn modelId="{25C01F16-23B6-4023-BA2B-C56432730788}" type="presParOf" srcId="{AF7AFFF3-314B-F643-ACED-4E355B27311B}" destId="{1A2B9796-CBC5-A544-A4AF-814B5B9BB6FD}" srcOrd="0" destOrd="0" presId="urn:microsoft.com/office/officeart/2005/8/layout/venn2"/>
    <dgm:cxn modelId="{798EFD09-8FA7-4ADC-A939-D6D3B1FC3D9A}" type="presParOf" srcId="{AF7AFFF3-314B-F643-ACED-4E355B27311B}" destId="{D935322C-2015-4743-B871-273229F40606}" srcOrd="1" destOrd="0" presId="urn:microsoft.com/office/officeart/2005/8/layout/ven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BD1A3-5058-406F-90F7-C30E3656C47C}">
      <dsp:nvSpPr>
        <dsp:cNvPr id="0" name=""/>
        <dsp:cNvSpPr/>
      </dsp:nvSpPr>
      <dsp:spPr>
        <a:xfrm>
          <a:off x="0" y="202963"/>
          <a:ext cx="8251401" cy="25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459F5B-A539-4BE0-BA55-49CAC924D0D0}">
      <dsp:nvSpPr>
        <dsp:cNvPr id="0" name=""/>
        <dsp:cNvSpPr/>
      </dsp:nvSpPr>
      <dsp:spPr>
        <a:xfrm>
          <a:off x="412570" y="55363"/>
          <a:ext cx="5775980" cy="29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8318" tIns="0" rIns="218318" bIns="0" numCol="1" spcCol="1270" anchor="ctr" anchorCtr="0">
          <a:noAutofit/>
        </a:bodyPr>
        <a:lstStyle/>
        <a:p>
          <a:pPr marL="0" lvl="0" indent="0" algn="l" defTabSz="444500" rtl="0">
            <a:lnSpc>
              <a:spcPct val="90000"/>
            </a:lnSpc>
            <a:spcBef>
              <a:spcPct val="0"/>
            </a:spcBef>
            <a:spcAft>
              <a:spcPct val="35000"/>
            </a:spcAft>
            <a:buNone/>
          </a:pPr>
          <a:r>
            <a:rPr lang="en-US" sz="1000" kern="1200">
              <a:latin typeface="Arial"/>
            </a:rPr>
            <a:t>Cover Letter</a:t>
          </a:r>
          <a:endParaRPr lang="en-US" sz="1000" kern="1200"/>
        </a:p>
      </dsp:txBody>
      <dsp:txXfrm>
        <a:off x="426980" y="69773"/>
        <a:ext cx="5747160" cy="266380"/>
      </dsp:txXfrm>
    </dsp:sp>
    <dsp:sp modelId="{6346F136-71BA-4C81-8701-3B5D0DE4CABD}">
      <dsp:nvSpPr>
        <dsp:cNvPr id="0" name=""/>
        <dsp:cNvSpPr/>
      </dsp:nvSpPr>
      <dsp:spPr>
        <a:xfrm>
          <a:off x="0" y="656563"/>
          <a:ext cx="8251401" cy="25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BD3023-2343-4F07-A11B-D0071EF82664}">
      <dsp:nvSpPr>
        <dsp:cNvPr id="0" name=""/>
        <dsp:cNvSpPr/>
      </dsp:nvSpPr>
      <dsp:spPr>
        <a:xfrm>
          <a:off x="412570" y="508963"/>
          <a:ext cx="5775980" cy="29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8318" tIns="0" rIns="218318" bIns="0" numCol="1" spcCol="1270" anchor="ctr" anchorCtr="0">
          <a:noAutofit/>
        </a:bodyPr>
        <a:lstStyle/>
        <a:p>
          <a:pPr marL="0" lvl="0" indent="0" algn="l" defTabSz="444500" rtl="0">
            <a:lnSpc>
              <a:spcPct val="90000"/>
            </a:lnSpc>
            <a:spcBef>
              <a:spcPct val="0"/>
            </a:spcBef>
            <a:spcAft>
              <a:spcPct val="35000"/>
            </a:spcAft>
            <a:buNone/>
          </a:pPr>
          <a:r>
            <a:rPr lang="en-US" sz="1000" kern="1200">
              <a:latin typeface="Arial"/>
            </a:rPr>
            <a:t>FDA Forms (1571, 1572, 3674)</a:t>
          </a:r>
          <a:endParaRPr lang="en-US" sz="1000" kern="1200"/>
        </a:p>
      </dsp:txBody>
      <dsp:txXfrm>
        <a:off x="426980" y="523373"/>
        <a:ext cx="5747160" cy="266380"/>
      </dsp:txXfrm>
    </dsp:sp>
    <dsp:sp modelId="{49E11E9B-75D3-4DCB-A556-8404942121DE}">
      <dsp:nvSpPr>
        <dsp:cNvPr id="0" name=""/>
        <dsp:cNvSpPr/>
      </dsp:nvSpPr>
      <dsp:spPr>
        <a:xfrm>
          <a:off x="0" y="1110163"/>
          <a:ext cx="8251401" cy="25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1EEAFD-1164-4348-9E43-CBD39140277F}">
      <dsp:nvSpPr>
        <dsp:cNvPr id="0" name=""/>
        <dsp:cNvSpPr/>
      </dsp:nvSpPr>
      <dsp:spPr>
        <a:xfrm>
          <a:off x="412570" y="962563"/>
          <a:ext cx="5775980" cy="29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8318" tIns="0" rIns="218318" bIns="0" numCol="1" spcCol="1270" anchor="ctr" anchorCtr="0">
          <a:noAutofit/>
        </a:bodyPr>
        <a:lstStyle/>
        <a:p>
          <a:pPr marL="0" lvl="0" indent="0" algn="l" defTabSz="444500" rtl="0">
            <a:lnSpc>
              <a:spcPct val="90000"/>
            </a:lnSpc>
            <a:spcBef>
              <a:spcPct val="0"/>
            </a:spcBef>
            <a:spcAft>
              <a:spcPct val="35000"/>
            </a:spcAft>
            <a:buNone/>
          </a:pPr>
          <a:r>
            <a:rPr lang="en-US" sz="1000" kern="1200">
              <a:latin typeface="Arial"/>
            </a:rPr>
            <a:t>Table of Contents</a:t>
          </a:r>
        </a:p>
      </dsp:txBody>
      <dsp:txXfrm>
        <a:off x="426980" y="976973"/>
        <a:ext cx="5747160" cy="266380"/>
      </dsp:txXfrm>
    </dsp:sp>
    <dsp:sp modelId="{E5603993-4240-4C05-A05D-0C2B749B65F0}">
      <dsp:nvSpPr>
        <dsp:cNvPr id="0" name=""/>
        <dsp:cNvSpPr/>
      </dsp:nvSpPr>
      <dsp:spPr>
        <a:xfrm>
          <a:off x="0" y="1563763"/>
          <a:ext cx="8251401" cy="25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C85718-CBF6-4923-A5B0-F086706851C6}">
      <dsp:nvSpPr>
        <dsp:cNvPr id="0" name=""/>
        <dsp:cNvSpPr/>
      </dsp:nvSpPr>
      <dsp:spPr>
        <a:xfrm>
          <a:off x="412570" y="1416163"/>
          <a:ext cx="5775980" cy="29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8318" tIns="0" rIns="218318" bIns="0" numCol="1" spcCol="1270" anchor="ctr" anchorCtr="0">
          <a:noAutofit/>
        </a:bodyPr>
        <a:lstStyle/>
        <a:p>
          <a:pPr marL="0" lvl="0" indent="0" algn="l" defTabSz="444500">
            <a:lnSpc>
              <a:spcPct val="90000"/>
            </a:lnSpc>
            <a:spcBef>
              <a:spcPct val="0"/>
            </a:spcBef>
            <a:spcAft>
              <a:spcPct val="35000"/>
            </a:spcAft>
            <a:buNone/>
          </a:pPr>
          <a:r>
            <a:rPr lang="en-US" sz="1000" kern="1200"/>
            <a:t>Introductory Statement and General Investigational </a:t>
          </a:r>
          <a:r>
            <a:rPr lang="en-US" sz="1000" kern="1200">
              <a:latin typeface="Arial"/>
            </a:rPr>
            <a:t>Plan</a:t>
          </a:r>
          <a:endParaRPr lang="en-US" sz="1000" kern="1200"/>
        </a:p>
      </dsp:txBody>
      <dsp:txXfrm>
        <a:off x="426980" y="1430573"/>
        <a:ext cx="5747160" cy="266380"/>
      </dsp:txXfrm>
    </dsp:sp>
    <dsp:sp modelId="{92DAA31D-7A22-4EF6-8316-7CCEA83097FE}">
      <dsp:nvSpPr>
        <dsp:cNvPr id="0" name=""/>
        <dsp:cNvSpPr/>
      </dsp:nvSpPr>
      <dsp:spPr>
        <a:xfrm>
          <a:off x="0" y="2017363"/>
          <a:ext cx="8251401" cy="25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D4B9F9-1D31-4519-898E-A9683A458E55}">
      <dsp:nvSpPr>
        <dsp:cNvPr id="0" name=""/>
        <dsp:cNvSpPr/>
      </dsp:nvSpPr>
      <dsp:spPr>
        <a:xfrm>
          <a:off x="412570" y="1869763"/>
          <a:ext cx="5775980" cy="29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8318" tIns="0" rIns="218318" bIns="0" numCol="1" spcCol="1270" anchor="ctr" anchorCtr="0">
          <a:noAutofit/>
        </a:bodyPr>
        <a:lstStyle/>
        <a:p>
          <a:pPr marL="0" lvl="0" indent="0" algn="l" defTabSz="444500" rtl="0">
            <a:lnSpc>
              <a:spcPct val="90000"/>
            </a:lnSpc>
            <a:spcBef>
              <a:spcPct val="0"/>
            </a:spcBef>
            <a:spcAft>
              <a:spcPct val="35000"/>
            </a:spcAft>
            <a:buNone/>
          </a:pPr>
          <a:r>
            <a:rPr lang="en-US" sz="1000" kern="1200">
              <a:latin typeface="Arial"/>
            </a:rPr>
            <a:t>Investigator's Brochure</a:t>
          </a:r>
        </a:p>
      </dsp:txBody>
      <dsp:txXfrm>
        <a:off x="426980" y="1884173"/>
        <a:ext cx="5747160" cy="266380"/>
      </dsp:txXfrm>
    </dsp:sp>
    <dsp:sp modelId="{6192B68E-89EB-493E-947D-E699C8FAD664}">
      <dsp:nvSpPr>
        <dsp:cNvPr id="0" name=""/>
        <dsp:cNvSpPr/>
      </dsp:nvSpPr>
      <dsp:spPr>
        <a:xfrm>
          <a:off x="0" y="2470963"/>
          <a:ext cx="8251401" cy="25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669C12-DA11-48B1-A3AD-A96D61049511}">
      <dsp:nvSpPr>
        <dsp:cNvPr id="0" name=""/>
        <dsp:cNvSpPr/>
      </dsp:nvSpPr>
      <dsp:spPr>
        <a:xfrm>
          <a:off x="412570" y="2323363"/>
          <a:ext cx="5775980" cy="29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8318" tIns="0" rIns="218318" bIns="0" numCol="1" spcCol="1270" anchor="ctr" anchorCtr="0">
          <a:noAutofit/>
        </a:bodyPr>
        <a:lstStyle/>
        <a:p>
          <a:pPr marL="0" lvl="0" indent="0" algn="l" defTabSz="444500" rtl="0">
            <a:lnSpc>
              <a:spcPct val="90000"/>
            </a:lnSpc>
            <a:spcBef>
              <a:spcPct val="0"/>
            </a:spcBef>
            <a:spcAft>
              <a:spcPct val="35000"/>
            </a:spcAft>
            <a:buNone/>
          </a:pPr>
          <a:r>
            <a:rPr lang="en-US" sz="1000" kern="1200">
              <a:latin typeface="Arial"/>
            </a:rPr>
            <a:t>Clinical Protocol(s)</a:t>
          </a:r>
        </a:p>
      </dsp:txBody>
      <dsp:txXfrm>
        <a:off x="426980" y="2337773"/>
        <a:ext cx="5747160" cy="266380"/>
      </dsp:txXfrm>
    </dsp:sp>
    <dsp:sp modelId="{8CD9E4EC-D53D-4A97-A646-32170B21162B}">
      <dsp:nvSpPr>
        <dsp:cNvPr id="0" name=""/>
        <dsp:cNvSpPr/>
      </dsp:nvSpPr>
      <dsp:spPr>
        <a:xfrm>
          <a:off x="0" y="2924563"/>
          <a:ext cx="8251401" cy="25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2EA35D-D4D6-4966-8031-1D68C44335BB}">
      <dsp:nvSpPr>
        <dsp:cNvPr id="0" name=""/>
        <dsp:cNvSpPr/>
      </dsp:nvSpPr>
      <dsp:spPr>
        <a:xfrm>
          <a:off x="412570" y="2776963"/>
          <a:ext cx="5775980" cy="29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8318" tIns="0" rIns="218318" bIns="0" numCol="1" spcCol="1270" anchor="ctr" anchorCtr="0">
          <a:noAutofit/>
        </a:bodyPr>
        <a:lstStyle/>
        <a:p>
          <a:pPr marL="0" lvl="0" indent="0" algn="l" defTabSz="444500">
            <a:lnSpc>
              <a:spcPct val="90000"/>
            </a:lnSpc>
            <a:spcBef>
              <a:spcPct val="0"/>
            </a:spcBef>
            <a:spcAft>
              <a:spcPct val="35000"/>
            </a:spcAft>
            <a:buNone/>
          </a:pPr>
          <a:r>
            <a:rPr lang="en-US" sz="1000" kern="1200">
              <a:latin typeface="Arial"/>
            </a:rPr>
            <a:t>Chemistry Manufacturing and Controls Information</a:t>
          </a:r>
          <a:endParaRPr lang="en-US" sz="1000" kern="1200"/>
        </a:p>
      </dsp:txBody>
      <dsp:txXfrm>
        <a:off x="426980" y="2791373"/>
        <a:ext cx="5747160" cy="266380"/>
      </dsp:txXfrm>
    </dsp:sp>
    <dsp:sp modelId="{3714AECF-9907-4C13-A20E-51039D4AFFC7}">
      <dsp:nvSpPr>
        <dsp:cNvPr id="0" name=""/>
        <dsp:cNvSpPr/>
      </dsp:nvSpPr>
      <dsp:spPr>
        <a:xfrm>
          <a:off x="0" y="3378163"/>
          <a:ext cx="8251401" cy="25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A1FE80-3FDB-4586-9ED9-1F7300F2B7BA}">
      <dsp:nvSpPr>
        <dsp:cNvPr id="0" name=""/>
        <dsp:cNvSpPr/>
      </dsp:nvSpPr>
      <dsp:spPr>
        <a:xfrm>
          <a:off x="412570" y="3230563"/>
          <a:ext cx="5775980" cy="29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8318" tIns="0" rIns="218318" bIns="0" numCol="1" spcCol="1270" anchor="ctr" anchorCtr="0">
          <a:noAutofit/>
        </a:bodyPr>
        <a:lstStyle/>
        <a:p>
          <a:pPr marL="0" lvl="0" indent="0" algn="l" defTabSz="444500" rtl="0">
            <a:lnSpc>
              <a:spcPct val="90000"/>
            </a:lnSpc>
            <a:spcBef>
              <a:spcPct val="0"/>
            </a:spcBef>
            <a:spcAft>
              <a:spcPct val="35000"/>
            </a:spcAft>
            <a:buNone/>
          </a:pPr>
          <a:r>
            <a:rPr lang="en-US" sz="1000" kern="1200">
              <a:latin typeface="Arial"/>
            </a:rPr>
            <a:t>Pharmacology and Toxicology Information</a:t>
          </a:r>
          <a:endParaRPr lang="en-US" sz="1000" kern="1200"/>
        </a:p>
      </dsp:txBody>
      <dsp:txXfrm>
        <a:off x="426980" y="3244973"/>
        <a:ext cx="5747160" cy="266380"/>
      </dsp:txXfrm>
    </dsp:sp>
    <dsp:sp modelId="{31EF6192-D763-4367-A552-16CB39A9ACC0}">
      <dsp:nvSpPr>
        <dsp:cNvPr id="0" name=""/>
        <dsp:cNvSpPr/>
      </dsp:nvSpPr>
      <dsp:spPr>
        <a:xfrm>
          <a:off x="0" y="3831763"/>
          <a:ext cx="8251401" cy="25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4D275A-256F-4F7A-8174-2A0484234427}">
      <dsp:nvSpPr>
        <dsp:cNvPr id="0" name=""/>
        <dsp:cNvSpPr/>
      </dsp:nvSpPr>
      <dsp:spPr>
        <a:xfrm>
          <a:off x="412570" y="3684163"/>
          <a:ext cx="5775980" cy="29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8318" tIns="0" rIns="218318" bIns="0" numCol="1" spcCol="1270" anchor="ctr" anchorCtr="0">
          <a:noAutofit/>
        </a:bodyPr>
        <a:lstStyle/>
        <a:p>
          <a:pPr marL="0" lvl="0" indent="0" algn="l" defTabSz="444500" rtl="0">
            <a:lnSpc>
              <a:spcPct val="90000"/>
            </a:lnSpc>
            <a:spcBef>
              <a:spcPct val="0"/>
            </a:spcBef>
            <a:spcAft>
              <a:spcPct val="35000"/>
            </a:spcAft>
            <a:buNone/>
          </a:pPr>
          <a:r>
            <a:rPr lang="en-US" sz="1000" kern="1200">
              <a:latin typeface="Arial"/>
            </a:rPr>
            <a:t>Previous Human Experience</a:t>
          </a:r>
          <a:endParaRPr lang="en-US" sz="1000" kern="1200"/>
        </a:p>
      </dsp:txBody>
      <dsp:txXfrm>
        <a:off x="426980" y="3698573"/>
        <a:ext cx="5747160" cy="266380"/>
      </dsp:txXfrm>
    </dsp:sp>
    <dsp:sp modelId="{6B772F5E-2BD9-43D5-83EC-E56844FB4E6B}">
      <dsp:nvSpPr>
        <dsp:cNvPr id="0" name=""/>
        <dsp:cNvSpPr/>
      </dsp:nvSpPr>
      <dsp:spPr>
        <a:xfrm>
          <a:off x="0" y="4285363"/>
          <a:ext cx="8251401" cy="25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1285FD-D5C3-4F39-8784-D59FD274A351}">
      <dsp:nvSpPr>
        <dsp:cNvPr id="0" name=""/>
        <dsp:cNvSpPr/>
      </dsp:nvSpPr>
      <dsp:spPr>
        <a:xfrm>
          <a:off x="412570" y="4137763"/>
          <a:ext cx="5775980" cy="29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8318" tIns="0" rIns="218318" bIns="0" numCol="1" spcCol="1270" anchor="ctr" anchorCtr="0">
          <a:noAutofit/>
        </a:bodyPr>
        <a:lstStyle/>
        <a:p>
          <a:pPr marL="0" lvl="0" indent="0" algn="l" defTabSz="444500">
            <a:lnSpc>
              <a:spcPct val="90000"/>
            </a:lnSpc>
            <a:spcBef>
              <a:spcPct val="0"/>
            </a:spcBef>
            <a:spcAft>
              <a:spcPct val="35000"/>
            </a:spcAft>
            <a:buNone/>
          </a:pPr>
          <a:r>
            <a:rPr lang="en-US" sz="1000" kern="1200"/>
            <a:t>Additional Information</a:t>
          </a:r>
        </a:p>
      </dsp:txBody>
      <dsp:txXfrm>
        <a:off x="426980" y="4152173"/>
        <a:ext cx="5747160" cy="2663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D47861-E25F-4609-BF35-1591125548DB}">
      <dsp:nvSpPr>
        <dsp:cNvPr id="0" name=""/>
        <dsp:cNvSpPr/>
      </dsp:nvSpPr>
      <dsp:spPr>
        <a:xfrm>
          <a:off x="0" y="3740510"/>
          <a:ext cx="10393829" cy="11530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98704" tIns="298704" rIns="298704" bIns="298704" numCol="1" spcCol="1270" anchor="ctr" anchorCtr="0">
          <a:noAutofit/>
        </a:bodyPr>
        <a:lstStyle/>
        <a:p>
          <a:pPr marL="0" lvl="0" indent="0" algn="ctr" defTabSz="1866900">
            <a:lnSpc>
              <a:spcPct val="90000"/>
            </a:lnSpc>
            <a:spcBef>
              <a:spcPct val="0"/>
            </a:spcBef>
            <a:spcAft>
              <a:spcPct val="35000"/>
            </a:spcAft>
            <a:buNone/>
          </a:pPr>
          <a:r>
            <a:rPr lang="en-US" sz="4200" kern="1200">
              <a:solidFill>
                <a:srgbClr val="000000"/>
              </a:solidFill>
            </a:rPr>
            <a:t>Sites</a:t>
          </a:r>
        </a:p>
      </dsp:txBody>
      <dsp:txXfrm>
        <a:off x="0" y="3740510"/>
        <a:ext cx="3118149" cy="1153065"/>
      </dsp:txXfrm>
    </dsp:sp>
    <dsp:sp modelId="{CEF2ACC2-B133-4DA9-8296-2BC1B052756A}">
      <dsp:nvSpPr>
        <dsp:cNvPr id="0" name=""/>
        <dsp:cNvSpPr/>
      </dsp:nvSpPr>
      <dsp:spPr>
        <a:xfrm>
          <a:off x="0" y="2395267"/>
          <a:ext cx="10393829" cy="11530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98704" tIns="298704" rIns="298704" bIns="298704" numCol="1" spcCol="1270" anchor="ctr" anchorCtr="0">
          <a:noAutofit/>
        </a:bodyPr>
        <a:lstStyle/>
        <a:p>
          <a:pPr marL="0" lvl="0" indent="0" algn="ctr" defTabSz="1866900">
            <a:lnSpc>
              <a:spcPct val="90000"/>
            </a:lnSpc>
            <a:spcBef>
              <a:spcPct val="0"/>
            </a:spcBef>
            <a:spcAft>
              <a:spcPct val="35000"/>
            </a:spcAft>
            <a:buNone/>
          </a:pPr>
          <a:r>
            <a:rPr lang="en-US" sz="4200" kern="1200">
              <a:solidFill>
                <a:srgbClr val="000000"/>
              </a:solidFill>
            </a:rPr>
            <a:t>Protocols</a:t>
          </a:r>
        </a:p>
      </dsp:txBody>
      <dsp:txXfrm>
        <a:off x="0" y="2395267"/>
        <a:ext cx="3118149" cy="1153065"/>
      </dsp:txXfrm>
    </dsp:sp>
    <dsp:sp modelId="{1BE67148-26A2-4228-98C8-87F940C0FF67}">
      <dsp:nvSpPr>
        <dsp:cNvPr id="0" name=""/>
        <dsp:cNvSpPr/>
      </dsp:nvSpPr>
      <dsp:spPr>
        <a:xfrm>
          <a:off x="0" y="1050024"/>
          <a:ext cx="10393829" cy="11530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98704" tIns="298704" rIns="298704" bIns="298704" numCol="1" spcCol="1270" anchor="ctr" anchorCtr="0">
          <a:noAutofit/>
        </a:bodyPr>
        <a:lstStyle/>
        <a:p>
          <a:pPr marL="0" lvl="0" indent="0" algn="ctr" defTabSz="1866900">
            <a:lnSpc>
              <a:spcPct val="90000"/>
            </a:lnSpc>
            <a:spcBef>
              <a:spcPct val="0"/>
            </a:spcBef>
            <a:spcAft>
              <a:spcPct val="35000"/>
            </a:spcAft>
            <a:buNone/>
          </a:pPr>
          <a:r>
            <a:rPr lang="en-US" sz="4200" kern="1200">
              <a:solidFill>
                <a:srgbClr val="000000"/>
              </a:solidFill>
            </a:rPr>
            <a:t>IND</a:t>
          </a:r>
        </a:p>
      </dsp:txBody>
      <dsp:txXfrm>
        <a:off x="0" y="1050024"/>
        <a:ext cx="3118149" cy="1153065"/>
      </dsp:txXfrm>
    </dsp:sp>
    <dsp:sp modelId="{382EDB3E-14A2-460D-974E-3CADDFAEE227}">
      <dsp:nvSpPr>
        <dsp:cNvPr id="0" name=""/>
        <dsp:cNvSpPr/>
      </dsp:nvSpPr>
      <dsp:spPr>
        <a:xfrm>
          <a:off x="6302823" y="1146112"/>
          <a:ext cx="1635320" cy="10353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rgbClr val="000000"/>
              </a:solidFill>
            </a:rPr>
            <a:t>IND Drug/Indication</a:t>
          </a:r>
        </a:p>
      </dsp:txBody>
      <dsp:txXfrm>
        <a:off x="6333149" y="1176438"/>
        <a:ext cx="1574668" cy="974743"/>
      </dsp:txXfrm>
    </dsp:sp>
    <dsp:sp modelId="{10CC96B1-BD5B-4FF2-9353-A525148FC0B8}">
      <dsp:nvSpPr>
        <dsp:cNvPr id="0" name=""/>
        <dsp:cNvSpPr/>
      </dsp:nvSpPr>
      <dsp:spPr>
        <a:xfrm>
          <a:off x="4778319" y="2181508"/>
          <a:ext cx="2342164" cy="384355"/>
        </a:xfrm>
        <a:custGeom>
          <a:avLst/>
          <a:gdLst/>
          <a:ahLst/>
          <a:cxnLst/>
          <a:rect l="0" t="0" r="0" b="0"/>
          <a:pathLst>
            <a:path>
              <a:moveTo>
                <a:pt x="2342164" y="0"/>
              </a:moveTo>
              <a:lnTo>
                <a:pt x="2342164" y="192177"/>
              </a:lnTo>
              <a:lnTo>
                <a:pt x="0" y="192177"/>
              </a:lnTo>
              <a:lnTo>
                <a:pt x="0" y="3843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EAAD5F-CE9F-4DD1-8F34-119F16CB2BA8}">
      <dsp:nvSpPr>
        <dsp:cNvPr id="0" name=""/>
        <dsp:cNvSpPr/>
      </dsp:nvSpPr>
      <dsp:spPr>
        <a:xfrm>
          <a:off x="4057653" y="2565863"/>
          <a:ext cx="1441331" cy="9608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rgbClr val="000000"/>
              </a:solidFill>
            </a:rPr>
            <a:t>Protocol 1</a:t>
          </a:r>
        </a:p>
      </dsp:txBody>
      <dsp:txXfrm>
        <a:off x="4085796" y="2594006"/>
        <a:ext cx="1385045" cy="904601"/>
      </dsp:txXfrm>
    </dsp:sp>
    <dsp:sp modelId="{6FB3E051-419D-4340-A384-5158CD93256F}">
      <dsp:nvSpPr>
        <dsp:cNvPr id="0" name=""/>
        <dsp:cNvSpPr/>
      </dsp:nvSpPr>
      <dsp:spPr>
        <a:xfrm>
          <a:off x="3841454" y="3526751"/>
          <a:ext cx="936865" cy="384355"/>
        </a:xfrm>
        <a:custGeom>
          <a:avLst/>
          <a:gdLst/>
          <a:ahLst/>
          <a:cxnLst/>
          <a:rect l="0" t="0" r="0" b="0"/>
          <a:pathLst>
            <a:path>
              <a:moveTo>
                <a:pt x="936865" y="0"/>
              </a:moveTo>
              <a:lnTo>
                <a:pt x="936865" y="192177"/>
              </a:lnTo>
              <a:lnTo>
                <a:pt x="0" y="192177"/>
              </a:lnTo>
              <a:lnTo>
                <a:pt x="0" y="38435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E00C669-2484-4EDF-BE70-C93B78FF17B2}">
      <dsp:nvSpPr>
        <dsp:cNvPr id="0" name=""/>
        <dsp:cNvSpPr/>
      </dsp:nvSpPr>
      <dsp:spPr>
        <a:xfrm>
          <a:off x="3120788" y="3911106"/>
          <a:ext cx="1441331" cy="9608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rgbClr val="000000"/>
              </a:solidFill>
            </a:rPr>
            <a:t>Site 1-1</a:t>
          </a:r>
        </a:p>
      </dsp:txBody>
      <dsp:txXfrm>
        <a:off x="3148931" y="3939249"/>
        <a:ext cx="1385045" cy="904601"/>
      </dsp:txXfrm>
    </dsp:sp>
    <dsp:sp modelId="{F258ED85-1EF7-42AA-AD71-6F5F342AE5D5}">
      <dsp:nvSpPr>
        <dsp:cNvPr id="0" name=""/>
        <dsp:cNvSpPr/>
      </dsp:nvSpPr>
      <dsp:spPr>
        <a:xfrm>
          <a:off x="4778319" y="3526751"/>
          <a:ext cx="936865" cy="384355"/>
        </a:xfrm>
        <a:custGeom>
          <a:avLst/>
          <a:gdLst/>
          <a:ahLst/>
          <a:cxnLst/>
          <a:rect l="0" t="0" r="0" b="0"/>
          <a:pathLst>
            <a:path>
              <a:moveTo>
                <a:pt x="0" y="0"/>
              </a:moveTo>
              <a:lnTo>
                <a:pt x="0" y="192177"/>
              </a:lnTo>
              <a:lnTo>
                <a:pt x="936865" y="192177"/>
              </a:lnTo>
              <a:lnTo>
                <a:pt x="936865" y="38435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82034F-AA44-4943-B15F-A60595411BD7}">
      <dsp:nvSpPr>
        <dsp:cNvPr id="0" name=""/>
        <dsp:cNvSpPr/>
      </dsp:nvSpPr>
      <dsp:spPr>
        <a:xfrm>
          <a:off x="4994519" y="3911106"/>
          <a:ext cx="1441331" cy="9608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rgbClr val="000000"/>
              </a:solidFill>
            </a:rPr>
            <a:t>Site1-2</a:t>
          </a:r>
        </a:p>
      </dsp:txBody>
      <dsp:txXfrm>
        <a:off x="5022662" y="3939249"/>
        <a:ext cx="1385045" cy="904601"/>
      </dsp:txXfrm>
    </dsp:sp>
    <dsp:sp modelId="{F088E446-7AE9-45C7-9E48-27D5CA667CD3}">
      <dsp:nvSpPr>
        <dsp:cNvPr id="0" name=""/>
        <dsp:cNvSpPr/>
      </dsp:nvSpPr>
      <dsp:spPr>
        <a:xfrm>
          <a:off x="7120484" y="2181508"/>
          <a:ext cx="468432" cy="384355"/>
        </a:xfrm>
        <a:custGeom>
          <a:avLst/>
          <a:gdLst/>
          <a:ahLst/>
          <a:cxnLst/>
          <a:rect l="0" t="0" r="0" b="0"/>
          <a:pathLst>
            <a:path>
              <a:moveTo>
                <a:pt x="0" y="0"/>
              </a:moveTo>
              <a:lnTo>
                <a:pt x="0" y="192177"/>
              </a:lnTo>
              <a:lnTo>
                <a:pt x="468432" y="192177"/>
              </a:lnTo>
              <a:lnTo>
                <a:pt x="468432" y="3843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265F84-F0B9-41E1-ACC1-B311DCF0566C}">
      <dsp:nvSpPr>
        <dsp:cNvPr id="0" name=""/>
        <dsp:cNvSpPr/>
      </dsp:nvSpPr>
      <dsp:spPr>
        <a:xfrm>
          <a:off x="6868250" y="2565863"/>
          <a:ext cx="1441331" cy="9608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rgbClr val="000000"/>
              </a:solidFill>
            </a:rPr>
            <a:t>Protocol 2</a:t>
          </a:r>
        </a:p>
      </dsp:txBody>
      <dsp:txXfrm>
        <a:off x="6896393" y="2594006"/>
        <a:ext cx="1385045" cy="904601"/>
      </dsp:txXfrm>
    </dsp:sp>
    <dsp:sp modelId="{59675EE3-7F94-4F49-A0ED-0196FBDE4EEB}">
      <dsp:nvSpPr>
        <dsp:cNvPr id="0" name=""/>
        <dsp:cNvSpPr/>
      </dsp:nvSpPr>
      <dsp:spPr>
        <a:xfrm>
          <a:off x="7543196" y="3526751"/>
          <a:ext cx="91440" cy="384355"/>
        </a:xfrm>
        <a:custGeom>
          <a:avLst/>
          <a:gdLst/>
          <a:ahLst/>
          <a:cxnLst/>
          <a:rect l="0" t="0" r="0" b="0"/>
          <a:pathLst>
            <a:path>
              <a:moveTo>
                <a:pt x="45720" y="0"/>
              </a:moveTo>
              <a:lnTo>
                <a:pt x="45720" y="38435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A1D8D5-3745-4B31-ABF5-570C50AB51C3}">
      <dsp:nvSpPr>
        <dsp:cNvPr id="0" name=""/>
        <dsp:cNvSpPr/>
      </dsp:nvSpPr>
      <dsp:spPr>
        <a:xfrm>
          <a:off x="6868250" y="3911106"/>
          <a:ext cx="1441331" cy="9608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rgbClr val="000000"/>
              </a:solidFill>
            </a:rPr>
            <a:t>Site 2-1</a:t>
          </a:r>
        </a:p>
      </dsp:txBody>
      <dsp:txXfrm>
        <a:off x="6896393" y="3939249"/>
        <a:ext cx="1385045" cy="904601"/>
      </dsp:txXfrm>
    </dsp:sp>
    <dsp:sp modelId="{B7DB44C0-9B6F-4646-A31C-0DD25C1806A2}">
      <dsp:nvSpPr>
        <dsp:cNvPr id="0" name=""/>
        <dsp:cNvSpPr/>
      </dsp:nvSpPr>
      <dsp:spPr>
        <a:xfrm>
          <a:off x="7120484" y="2181508"/>
          <a:ext cx="2342164" cy="384355"/>
        </a:xfrm>
        <a:custGeom>
          <a:avLst/>
          <a:gdLst/>
          <a:ahLst/>
          <a:cxnLst/>
          <a:rect l="0" t="0" r="0" b="0"/>
          <a:pathLst>
            <a:path>
              <a:moveTo>
                <a:pt x="0" y="0"/>
              </a:moveTo>
              <a:lnTo>
                <a:pt x="0" y="192177"/>
              </a:lnTo>
              <a:lnTo>
                <a:pt x="2342164" y="192177"/>
              </a:lnTo>
              <a:lnTo>
                <a:pt x="2342164" y="3843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11DDB8-0035-40C4-BD26-41FA2C51BC22}">
      <dsp:nvSpPr>
        <dsp:cNvPr id="0" name=""/>
        <dsp:cNvSpPr/>
      </dsp:nvSpPr>
      <dsp:spPr>
        <a:xfrm>
          <a:off x="8741982" y="2565863"/>
          <a:ext cx="1441331" cy="9608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rgbClr val="000000"/>
              </a:solidFill>
            </a:rPr>
            <a:t>Protocol 3</a:t>
          </a:r>
        </a:p>
      </dsp:txBody>
      <dsp:txXfrm>
        <a:off x="8770125" y="2594006"/>
        <a:ext cx="1385045" cy="904601"/>
      </dsp:txXfrm>
    </dsp:sp>
    <dsp:sp modelId="{5F05E4AC-B0C7-40B2-A03F-92D312248F93}">
      <dsp:nvSpPr>
        <dsp:cNvPr id="0" name=""/>
        <dsp:cNvSpPr/>
      </dsp:nvSpPr>
      <dsp:spPr>
        <a:xfrm>
          <a:off x="9416928" y="3526751"/>
          <a:ext cx="91440" cy="384355"/>
        </a:xfrm>
        <a:custGeom>
          <a:avLst/>
          <a:gdLst/>
          <a:ahLst/>
          <a:cxnLst/>
          <a:rect l="0" t="0" r="0" b="0"/>
          <a:pathLst>
            <a:path>
              <a:moveTo>
                <a:pt x="45720" y="0"/>
              </a:moveTo>
              <a:lnTo>
                <a:pt x="45720" y="38435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A584C6-F6D5-477D-B42A-4FC70B8E52F9}">
      <dsp:nvSpPr>
        <dsp:cNvPr id="0" name=""/>
        <dsp:cNvSpPr/>
      </dsp:nvSpPr>
      <dsp:spPr>
        <a:xfrm>
          <a:off x="8741982" y="3911106"/>
          <a:ext cx="1441331" cy="9608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rgbClr val="000000"/>
              </a:solidFill>
            </a:rPr>
            <a:t>Site 3-1</a:t>
          </a:r>
        </a:p>
      </dsp:txBody>
      <dsp:txXfrm>
        <a:off x="8770125" y="3939249"/>
        <a:ext cx="1385045" cy="9046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0F146A-DDC7-1847-BF0F-253A16FEB005}">
      <dsp:nvSpPr>
        <dsp:cNvPr id="0" name=""/>
        <dsp:cNvSpPr/>
      </dsp:nvSpPr>
      <dsp:spPr>
        <a:xfrm>
          <a:off x="365244" y="586014"/>
          <a:ext cx="2635688" cy="2707675"/>
        </a:xfrm>
        <a:prstGeom prst="ellipse">
          <a:avLst/>
        </a:prstGeom>
        <a:gradFill rotWithShape="0">
          <a:gsLst>
            <a:gs pos="0">
              <a:srgbClr val="000082"/>
            </a:gs>
            <a:gs pos="30000">
              <a:srgbClr val="66008F"/>
            </a:gs>
            <a:gs pos="64999">
              <a:srgbClr val="BA0066"/>
            </a:gs>
            <a:gs pos="89999">
              <a:srgbClr val="FF0000"/>
            </a:gs>
            <a:gs pos="100000">
              <a:srgbClr val="FF8200"/>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rPr>
            <a:t>Sponsor</a:t>
          </a:r>
        </a:p>
      </dsp:txBody>
      <dsp:txXfrm>
        <a:off x="991221" y="789090"/>
        <a:ext cx="1383736" cy="460304"/>
      </dsp:txXfrm>
    </dsp:sp>
    <dsp:sp modelId="{1A2B9796-CBC5-A544-A4AF-814B5B9BB6FD}">
      <dsp:nvSpPr>
        <dsp:cNvPr id="0" name=""/>
        <dsp:cNvSpPr/>
      </dsp:nvSpPr>
      <dsp:spPr>
        <a:xfrm>
          <a:off x="1908518" y="840478"/>
          <a:ext cx="2196389" cy="2196389"/>
        </a:xfrm>
        <a:prstGeom prst="ellipse">
          <a:avLst/>
        </a:prstGeom>
        <a:gradFill rotWithShape="0">
          <a:gsLst>
            <a:gs pos="0">
              <a:srgbClr val="03D4A8"/>
            </a:gs>
            <a:gs pos="25000">
              <a:srgbClr val="21D6E0"/>
            </a:gs>
            <a:gs pos="75000">
              <a:srgbClr val="0087E6"/>
            </a:gs>
            <a:gs pos="100000">
              <a:srgbClr val="005CBF"/>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rPr>
            <a:t>Investigator</a:t>
          </a:r>
        </a:p>
      </dsp:txBody>
      <dsp:txXfrm>
        <a:off x="2230172" y="1389575"/>
        <a:ext cx="1553082" cy="109819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936911C-5065-4675-83F3-8B1885F17C72}" type="datetimeFigureOut">
              <a:rPr lang="en-US" smtClean="0"/>
              <a:t>5/8/2023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D3E7526-6356-429B-8A21-8987EFFB1B0F}" type="slidenum">
              <a:rPr lang="en-US" smtClean="0"/>
              <a:t>‹#›</a:t>
            </a:fld>
            <a:endParaRPr lang="en-US"/>
          </a:p>
        </p:txBody>
      </p:sp>
    </p:spTree>
    <p:extLst>
      <p:ext uri="{BB962C8B-B14F-4D97-AF65-F5344CB8AC3E}">
        <p14:creationId xmlns:p14="http://schemas.microsoft.com/office/powerpoint/2010/main" val="17405199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B374326-AD78-4E67-8599-BA8A5604D89A}" type="datetimeFigureOut">
              <a:rPr lang="en-US" smtClean="0"/>
              <a:t>5/8/2023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7E8EB8B-B78C-4FCA-B737-0D9226F57ED2}" type="slidenum">
              <a:rPr lang="en-US" smtClean="0"/>
              <a:t>‹#›</a:t>
            </a:fld>
            <a:endParaRPr lang="en-US"/>
          </a:p>
        </p:txBody>
      </p:sp>
    </p:spTree>
    <p:extLst>
      <p:ext uri="{BB962C8B-B14F-4D97-AF65-F5344CB8AC3E}">
        <p14:creationId xmlns:p14="http://schemas.microsoft.com/office/powerpoint/2010/main" val="2229337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	This course is intended for sponsors of INDs, which here at CHOP are generally individual physicians, as well as managers or RCs who would be completing submissions to the FDA (on behalf of the sponsor)</a:t>
            </a:r>
            <a:endParaRPr lang="en-US"/>
          </a:p>
        </p:txBody>
      </p:sp>
      <p:sp>
        <p:nvSpPr>
          <p:cNvPr id="4" name="Slide Number Placeholder 3"/>
          <p:cNvSpPr>
            <a:spLocks noGrp="1"/>
          </p:cNvSpPr>
          <p:nvPr>
            <p:ph type="sldNum" sz="quarter" idx="10"/>
          </p:nvPr>
        </p:nvSpPr>
        <p:spPr/>
        <p:txBody>
          <a:bodyPr/>
          <a:lstStyle/>
          <a:p>
            <a:fld id="{87E8EB8B-B78C-4FCA-B737-0D9226F57ED2}" type="slidenum">
              <a:rPr lang="en-US" smtClean="0"/>
              <a:t>1</a:t>
            </a:fld>
            <a:endParaRPr lang="en-US"/>
          </a:p>
        </p:txBody>
      </p:sp>
    </p:spTree>
    <p:extLst>
      <p:ext uri="{BB962C8B-B14F-4D97-AF65-F5344CB8AC3E}">
        <p14:creationId xmlns:p14="http://schemas.microsoft.com/office/powerpoint/2010/main" val="2856068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section</a:t>
            </a:r>
            <a:r>
              <a:rPr lang="en-US" baseline="0"/>
              <a:t> is a helicopter view of what is going to go on in the study, usually is a paragraph or two</a:t>
            </a:r>
            <a:endParaRPr lang="en-US"/>
          </a:p>
        </p:txBody>
      </p:sp>
      <p:sp>
        <p:nvSpPr>
          <p:cNvPr id="4" name="Slide Number Placeholder 3"/>
          <p:cNvSpPr>
            <a:spLocks noGrp="1"/>
          </p:cNvSpPr>
          <p:nvPr>
            <p:ph type="sldNum" sz="quarter" idx="10"/>
          </p:nvPr>
        </p:nvSpPr>
        <p:spPr/>
        <p:txBody>
          <a:bodyPr/>
          <a:lstStyle/>
          <a:p>
            <a:fld id="{87E8EB8B-B78C-4FCA-B737-0D9226F57ED2}" type="slidenum">
              <a:rPr lang="en-US" smtClean="0"/>
              <a:t>24</a:t>
            </a:fld>
            <a:endParaRPr lang="en-US"/>
          </a:p>
        </p:txBody>
      </p:sp>
    </p:spTree>
    <p:extLst>
      <p:ext uri="{BB962C8B-B14F-4D97-AF65-F5344CB8AC3E}">
        <p14:creationId xmlns:p14="http://schemas.microsoft.com/office/powerpoint/2010/main" val="4019449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documents tells</a:t>
            </a:r>
            <a:r>
              <a:rPr lang="en-US" baseline="0"/>
              <a:t> investigational teams at other sites (in multi site studies) information about the drug (that is outside of the protocol) to help them understand how the drug works.</a:t>
            </a:r>
            <a:endParaRPr lang="en-US"/>
          </a:p>
        </p:txBody>
      </p:sp>
      <p:sp>
        <p:nvSpPr>
          <p:cNvPr id="4" name="Slide Number Placeholder 3"/>
          <p:cNvSpPr>
            <a:spLocks noGrp="1"/>
          </p:cNvSpPr>
          <p:nvPr>
            <p:ph type="sldNum" sz="quarter" idx="10"/>
          </p:nvPr>
        </p:nvSpPr>
        <p:spPr/>
        <p:txBody>
          <a:bodyPr/>
          <a:lstStyle/>
          <a:p>
            <a:fld id="{87E8EB8B-B78C-4FCA-B737-0D9226F57ED2}" type="slidenum">
              <a:rPr lang="en-US" smtClean="0"/>
              <a:t>26</a:t>
            </a:fld>
            <a:endParaRPr lang="en-US"/>
          </a:p>
        </p:txBody>
      </p:sp>
    </p:spTree>
    <p:extLst>
      <p:ext uri="{BB962C8B-B14F-4D97-AF65-F5344CB8AC3E}">
        <p14:creationId xmlns:p14="http://schemas.microsoft.com/office/powerpoint/2010/main" val="2108291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basic elements of the clinical protocol for the FDA are much like the CHOP interventional template</a:t>
            </a:r>
            <a:endParaRPr lang="en-US" dirty="0"/>
          </a:p>
        </p:txBody>
      </p:sp>
      <p:sp>
        <p:nvSpPr>
          <p:cNvPr id="4" name="Slide Number Placeholder 3"/>
          <p:cNvSpPr>
            <a:spLocks noGrp="1"/>
          </p:cNvSpPr>
          <p:nvPr>
            <p:ph type="sldNum" sz="quarter" idx="10"/>
          </p:nvPr>
        </p:nvSpPr>
        <p:spPr/>
        <p:txBody>
          <a:bodyPr/>
          <a:lstStyle/>
          <a:p>
            <a:fld id="{87E8EB8B-B78C-4FCA-B737-0D9226F57ED2}" type="slidenum">
              <a:rPr lang="en-US" smtClean="0"/>
              <a:t>27</a:t>
            </a:fld>
            <a:endParaRPr lang="en-US"/>
          </a:p>
        </p:txBody>
      </p:sp>
    </p:spTree>
    <p:extLst>
      <p:ext uri="{BB962C8B-B14F-4D97-AF65-F5344CB8AC3E}">
        <p14:creationId xmlns:p14="http://schemas.microsoft.com/office/powerpoint/2010/main" val="263161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you that you can have 1 IND, but multiple</a:t>
            </a:r>
            <a:r>
              <a:rPr lang="en-US" baseline="0" dirty="0"/>
              <a:t> protocol underneath it (the drug is the same, the patient population is the same, but the indication they are investigating is different)</a:t>
            </a:r>
            <a:endParaRPr lang="en-US" dirty="0"/>
          </a:p>
        </p:txBody>
      </p:sp>
      <p:sp>
        <p:nvSpPr>
          <p:cNvPr id="4" name="Slide Number Placeholder 3"/>
          <p:cNvSpPr>
            <a:spLocks noGrp="1"/>
          </p:cNvSpPr>
          <p:nvPr>
            <p:ph type="sldNum" sz="quarter" idx="10"/>
          </p:nvPr>
        </p:nvSpPr>
        <p:spPr/>
        <p:txBody>
          <a:bodyPr/>
          <a:lstStyle/>
          <a:p>
            <a:fld id="{87E8EB8B-B78C-4FCA-B737-0D9226F57ED2}" type="slidenum">
              <a:rPr lang="en-US" smtClean="0"/>
              <a:t>29</a:t>
            </a:fld>
            <a:endParaRPr lang="en-US"/>
          </a:p>
        </p:txBody>
      </p:sp>
    </p:spTree>
    <p:extLst>
      <p:ext uri="{BB962C8B-B14F-4D97-AF65-F5344CB8AC3E}">
        <p14:creationId xmlns:p14="http://schemas.microsoft.com/office/powerpoint/2010/main" val="2926776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8EB8B-B78C-4FCA-B737-0D9226F57ED2}" type="slidenum">
              <a:rPr lang="en-US" smtClean="0"/>
              <a:t>32</a:t>
            </a:fld>
            <a:endParaRPr lang="en-US"/>
          </a:p>
        </p:txBody>
      </p:sp>
    </p:spTree>
    <p:extLst>
      <p:ext uri="{BB962C8B-B14F-4D97-AF65-F5344CB8AC3E}">
        <p14:creationId xmlns:p14="http://schemas.microsoft.com/office/powerpoint/2010/main" val="30521950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8EB8B-B78C-4FCA-B737-0D9226F57ED2}" type="slidenum">
              <a:rPr lang="en-US" smtClean="0"/>
              <a:t>35</a:t>
            </a:fld>
            <a:endParaRPr lang="en-US"/>
          </a:p>
        </p:txBody>
      </p:sp>
    </p:spTree>
    <p:extLst>
      <p:ext uri="{BB962C8B-B14F-4D97-AF65-F5344CB8AC3E}">
        <p14:creationId xmlns:p14="http://schemas.microsoft.com/office/powerpoint/2010/main" val="1604519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ORC can help with completing this form</a:t>
            </a:r>
          </a:p>
        </p:txBody>
      </p:sp>
      <p:sp>
        <p:nvSpPr>
          <p:cNvPr id="4" name="Slide Number Placeholder 3"/>
          <p:cNvSpPr>
            <a:spLocks noGrp="1"/>
          </p:cNvSpPr>
          <p:nvPr>
            <p:ph type="sldNum" sz="quarter" idx="10"/>
          </p:nvPr>
        </p:nvSpPr>
        <p:spPr/>
        <p:txBody>
          <a:bodyPr/>
          <a:lstStyle/>
          <a:p>
            <a:fld id="{87E8EB8B-B78C-4FCA-B737-0D9226F57ED2}" type="slidenum">
              <a:rPr lang="en-US" smtClean="0"/>
              <a:t>45</a:t>
            </a:fld>
            <a:endParaRPr lang="en-US"/>
          </a:p>
        </p:txBody>
      </p:sp>
    </p:spTree>
    <p:extLst>
      <p:ext uri="{BB962C8B-B14F-4D97-AF65-F5344CB8AC3E}">
        <p14:creationId xmlns:p14="http://schemas.microsoft.com/office/powerpoint/2010/main" val="32512557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 drug company/Pharma model is the left; On right here in academia it is more commonly like this</a:t>
            </a:r>
          </a:p>
        </p:txBody>
      </p:sp>
      <p:sp>
        <p:nvSpPr>
          <p:cNvPr id="4" name="Slide Number Placeholder 3"/>
          <p:cNvSpPr>
            <a:spLocks noGrp="1"/>
          </p:cNvSpPr>
          <p:nvPr>
            <p:ph type="sldNum" sz="quarter" idx="10"/>
          </p:nvPr>
        </p:nvSpPr>
        <p:spPr/>
        <p:txBody>
          <a:bodyPr/>
          <a:lstStyle/>
          <a:p>
            <a:fld id="{87E8EB8B-B78C-4FCA-B737-0D9226F57ED2}" type="slidenum">
              <a:rPr lang="en-US" smtClean="0"/>
              <a:t>48</a:t>
            </a:fld>
            <a:endParaRPr lang="en-US"/>
          </a:p>
        </p:txBody>
      </p:sp>
    </p:spTree>
    <p:extLst>
      <p:ext uri="{BB962C8B-B14F-4D97-AF65-F5344CB8AC3E}">
        <p14:creationId xmlns:p14="http://schemas.microsoft.com/office/powerpoint/2010/main" val="3337514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industry sponsor, communication from FDA normally goes through the sponsor to site PIs, but for Sponsor-Investigator studies FDA communicates directly to the PI</a:t>
            </a:r>
          </a:p>
        </p:txBody>
      </p:sp>
      <p:sp>
        <p:nvSpPr>
          <p:cNvPr id="4" name="Slide Number Placeholder 3"/>
          <p:cNvSpPr>
            <a:spLocks noGrp="1"/>
          </p:cNvSpPr>
          <p:nvPr>
            <p:ph type="sldNum" sz="quarter" idx="10"/>
          </p:nvPr>
        </p:nvSpPr>
        <p:spPr/>
        <p:txBody>
          <a:bodyPr/>
          <a:lstStyle/>
          <a:p>
            <a:fld id="{87E8EB8B-B78C-4FCA-B737-0D9226F57ED2}" type="slidenum">
              <a:rPr lang="en-US" smtClean="0"/>
              <a:t>49</a:t>
            </a:fld>
            <a:endParaRPr lang="en-US"/>
          </a:p>
        </p:txBody>
      </p:sp>
    </p:spTree>
    <p:extLst>
      <p:ext uri="{BB962C8B-B14F-4D97-AF65-F5344CB8AC3E}">
        <p14:creationId xmlns:p14="http://schemas.microsoft.com/office/powerpoint/2010/main" val="486688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8EB8B-B78C-4FCA-B737-0D9226F57ED2}" type="slidenum">
              <a:rPr lang="en-US" smtClean="0"/>
              <a:t>51</a:t>
            </a:fld>
            <a:endParaRPr lang="en-US"/>
          </a:p>
        </p:txBody>
      </p:sp>
    </p:spTree>
    <p:extLst>
      <p:ext uri="{BB962C8B-B14F-4D97-AF65-F5344CB8AC3E}">
        <p14:creationId xmlns:p14="http://schemas.microsoft.com/office/powerpoint/2010/main" val="546401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8EB8B-B78C-4FCA-B737-0D9226F57ED2}" type="slidenum">
              <a:rPr lang="en-US" smtClean="0"/>
              <a:t>2</a:t>
            </a:fld>
            <a:endParaRPr lang="en-US"/>
          </a:p>
        </p:txBody>
      </p:sp>
    </p:spTree>
    <p:extLst>
      <p:ext uri="{BB962C8B-B14F-4D97-AF65-F5344CB8AC3E}">
        <p14:creationId xmlns:p14="http://schemas.microsoft.com/office/powerpoint/2010/main" val="3411658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a:t>
            </a:r>
            <a:r>
              <a:rPr lang="en-US" baseline="0"/>
              <a:t> an approved drug FDA label is such that there is no pediatric indication, it is not approved to be used in kids, and needs an IND</a:t>
            </a:r>
            <a:endParaRPr lang="en-US"/>
          </a:p>
        </p:txBody>
      </p:sp>
      <p:sp>
        <p:nvSpPr>
          <p:cNvPr id="4" name="Slide Number Placeholder 3"/>
          <p:cNvSpPr>
            <a:spLocks noGrp="1"/>
          </p:cNvSpPr>
          <p:nvPr>
            <p:ph type="sldNum" sz="quarter" idx="10"/>
          </p:nvPr>
        </p:nvSpPr>
        <p:spPr/>
        <p:txBody>
          <a:bodyPr/>
          <a:lstStyle/>
          <a:p>
            <a:fld id="{87E8EB8B-B78C-4FCA-B737-0D9226F57ED2}" type="slidenum">
              <a:rPr lang="en-US" smtClean="0"/>
              <a:t>4</a:t>
            </a:fld>
            <a:endParaRPr lang="en-US"/>
          </a:p>
        </p:txBody>
      </p:sp>
    </p:spTree>
    <p:extLst>
      <p:ext uri="{BB962C8B-B14F-4D97-AF65-F5344CB8AC3E}">
        <p14:creationId xmlns:p14="http://schemas.microsoft.com/office/powerpoint/2010/main" val="427558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8EB8B-B78C-4FCA-B737-0D9226F57ED2}" type="slidenum">
              <a:rPr lang="en-US" smtClean="0"/>
              <a:t>5</a:t>
            </a:fld>
            <a:endParaRPr lang="en-US"/>
          </a:p>
        </p:txBody>
      </p:sp>
    </p:spTree>
    <p:extLst>
      <p:ext uri="{BB962C8B-B14F-4D97-AF65-F5344CB8AC3E}">
        <p14:creationId xmlns:p14="http://schemas.microsoft.com/office/powerpoint/2010/main" val="1717246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Sponsor-Investigator INDs will primarily focus on these first three steps.  Step 4 might be tackled if the intent was to commercialize and market a product.  Most Sponsor-Investigator INDs are Research INDs. Publication intent.</a:t>
            </a:r>
          </a:p>
        </p:txBody>
      </p:sp>
      <p:sp>
        <p:nvSpPr>
          <p:cNvPr id="4" name="Slide Number Placeholder 3"/>
          <p:cNvSpPr>
            <a:spLocks noGrp="1"/>
          </p:cNvSpPr>
          <p:nvPr>
            <p:ph type="sldNum" sz="quarter" idx="5"/>
          </p:nvPr>
        </p:nvSpPr>
        <p:spPr/>
        <p:txBody>
          <a:bodyPr/>
          <a:lstStyle/>
          <a:p>
            <a:fld id="{87E8EB8B-B78C-4FCA-B737-0D9226F57ED2}" type="slidenum">
              <a:rPr lang="en-US" smtClean="0"/>
              <a:t>6</a:t>
            </a:fld>
            <a:endParaRPr lang="en-US"/>
          </a:p>
        </p:txBody>
      </p:sp>
    </p:spTree>
    <p:extLst>
      <p:ext uri="{BB962C8B-B14F-4D97-AF65-F5344CB8AC3E}">
        <p14:creationId xmlns:p14="http://schemas.microsoft.com/office/powerpoint/2010/main" val="4135973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ighlight>
                <a:srgbClr val="FFFF00"/>
              </a:highlight>
            </a:endParaRPr>
          </a:p>
        </p:txBody>
      </p:sp>
      <p:sp>
        <p:nvSpPr>
          <p:cNvPr id="4" name="Slide Number Placeholder 3"/>
          <p:cNvSpPr>
            <a:spLocks noGrp="1"/>
          </p:cNvSpPr>
          <p:nvPr>
            <p:ph type="sldNum" sz="quarter" idx="10"/>
          </p:nvPr>
        </p:nvSpPr>
        <p:spPr/>
        <p:txBody>
          <a:bodyPr/>
          <a:lstStyle/>
          <a:p>
            <a:fld id="{87E8EB8B-B78C-4FCA-B737-0D9226F57ED2}" type="slidenum">
              <a:rPr lang="en-US" smtClean="0"/>
              <a:t>10</a:t>
            </a:fld>
            <a:endParaRPr lang="en-US"/>
          </a:p>
        </p:txBody>
      </p:sp>
    </p:spTree>
    <p:extLst>
      <p:ext uri="{BB962C8B-B14F-4D97-AF65-F5344CB8AC3E}">
        <p14:creationId xmlns:p14="http://schemas.microsoft.com/office/powerpoint/2010/main" val="3223166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bolded words in this slide are the</a:t>
            </a:r>
            <a:r>
              <a:rPr lang="en-US" baseline="0"/>
              <a:t> mantra of the FDA</a:t>
            </a:r>
            <a:endParaRPr lang="en-US"/>
          </a:p>
        </p:txBody>
      </p:sp>
      <p:sp>
        <p:nvSpPr>
          <p:cNvPr id="4" name="Slide Number Placeholder 3"/>
          <p:cNvSpPr>
            <a:spLocks noGrp="1"/>
          </p:cNvSpPr>
          <p:nvPr>
            <p:ph type="sldNum" sz="quarter" idx="10"/>
          </p:nvPr>
        </p:nvSpPr>
        <p:spPr/>
        <p:txBody>
          <a:bodyPr/>
          <a:lstStyle/>
          <a:p>
            <a:fld id="{87E8EB8B-B78C-4FCA-B737-0D9226F57ED2}" type="slidenum">
              <a:rPr lang="en-US" smtClean="0"/>
              <a:t>15</a:t>
            </a:fld>
            <a:endParaRPr lang="en-US"/>
          </a:p>
        </p:txBody>
      </p:sp>
    </p:spTree>
    <p:extLst>
      <p:ext uri="{BB962C8B-B14F-4D97-AF65-F5344CB8AC3E}">
        <p14:creationId xmlns:p14="http://schemas.microsoft.com/office/powerpoint/2010/main" val="1482881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comes from the regulations, and we will go through each section in</a:t>
            </a:r>
            <a:r>
              <a:rPr lang="en-US" baseline="0"/>
              <a:t> the next slides</a:t>
            </a:r>
            <a:endParaRPr lang="en-US"/>
          </a:p>
        </p:txBody>
      </p:sp>
      <p:sp>
        <p:nvSpPr>
          <p:cNvPr id="4" name="Slide Number Placeholder 3"/>
          <p:cNvSpPr>
            <a:spLocks noGrp="1"/>
          </p:cNvSpPr>
          <p:nvPr>
            <p:ph type="sldNum" sz="quarter" idx="10"/>
          </p:nvPr>
        </p:nvSpPr>
        <p:spPr/>
        <p:txBody>
          <a:bodyPr/>
          <a:lstStyle/>
          <a:p>
            <a:fld id="{87E8EB8B-B78C-4FCA-B737-0D9226F57ED2}" type="slidenum">
              <a:rPr lang="en-US" smtClean="0"/>
              <a:t>19</a:t>
            </a:fld>
            <a:endParaRPr lang="en-US"/>
          </a:p>
        </p:txBody>
      </p:sp>
    </p:spTree>
    <p:extLst>
      <p:ext uri="{BB962C8B-B14F-4D97-AF65-F5344CB8AC3E}">
        <p14:creationId xmlns:p14="http://schemas.microsoft.com/office/powerpoint/2010/main" val="2760385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multi-site</a:t>
            </a:r>
            <a:r>
              <a:rPr lang="en-US" baseline="0" dirty="0"/>
              <a:t> studies, each site has its own 1572</a:t>
            </a:r>
          </a:p>
          <a:p>
            <a:r>
              <a:rPr lang="en-US" baseline="0" dirty="0"/>
              <a:t>Holds investigators legally responsible for what happens at a site during the conduction of a clinical trial</a:t>
            </a:r>
            <a:endParaRPr lang="en-US" dirty="0"/>
          </a:p>
        </p:txBody>
      </p:sp>
      <p:sp>
        <p:nvSpPr>
          <p:cNvPr id="4" name="Slide Number Placeholder 3"/>
          <p:cNvSpPr>
            <a:spLocks noGrp="1"/>
          </p:cNvSpPr>
          <p:nvPr>
            <p:ph type="sldNum" sz="quarter" idx="10"/>
          </p:nvPr>
        </p:nvSpPr>
        <p:spPr/>
        <p:txBody>
          <a:bodyPr/>
          <a:lstStyle/>
          <a:p>
            <a:fld id="{87E8EB8B-B78C-4FCA-B737-0D9226F57ED2}" type="slidenum">
              <a:rPr lang="en-US" smtClean="0"/>
              <a:t>21</a:t>
            </a:fld>
            <a:endParaRPr lang="en-US"/>
          </a:p>
        </p:txBody>
      </p:sp>
    </p:spTree>
    <p:extLst>
      <p:ext uri="{BB962C8B-B14F-4D97-AF65-F5344CB8AC3E}">
        <p14:creationId xmlns:p14="http://schemas.microsoft.com/office/powerpoint/2010/main" val="16705587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 y="0"/>
            <a:ext cx="12188952" cy="6858000"/>
          </a:xfrm>
          <a:prstGeom prst="rect">
            <a:avLst/>
          </a:prstGeom>
        </p:spPr>
      </p:pic>
      <p:sp>
        <p:nvSpPr>
          <p:cNvPr id="2" name="Title 1"/>
          <p:cNvSpPr>
            <a:spLocks noGrp="1"/>
          </p:cNvSpPr>
          <p:nvPr>
            <p:ph type="ctrTitle" hasCustomPrompt="1"/>
          </p:nvPr>
        </p:nvSpPr>
        <p:spPr>
          <a:xfrm>
            <a:off x="696306" y="599304"/>
            <a:ext cx="5577591" cy="1207008"/>
          </a:xfrm>
        </p:spPr>
        <p:txBody>
          <a:bodyPr anchor="ctr"/>
          <a:lstStyle>
            <a:lvl1pPr algn="l">
              <a:defRPr sz="3600" cap="all" baseline="0">
                <a:solidFill>
                  <a:schemeClr val="accent1"/>
                </a:solidFill>
              </a:defRPr>
            </a:lvl1pPr>
          </a:lstStyle>
          <a:p>
            <a:r>
              <a:rPr lang="en-US" cap="all" baseline="0"/>
              <a:t>Click to add title</a:t>
            </a:r>
            <a:endParaRPr lang="en-US"/>
          </a:p>
        </p:txBody>
      </p:sp>
      <p:sp>
        <p:nvSpPr>
          <p:cNvPr id="3" name="Subtitle 2"/>
          <p:cNvSpPr>
            <a:spLocks noGrp="1"/>
          </p:cNvSpPr>
          <p:nvPr>
            <p:ph type="subTitle" idx="1" hasCustomPrompt="1"/>
          </p:nvPr>
        </p:nvSpPr>
        <p:spPr>
          <a:xfrm>
            <a:off x="696306" y="2001884"/>
            <a:ext cx="5577589" cy="497951"/>
          </a:xfrm>
        </p:spPr>
        <p:txBody>
          <a:bodyPr>
            <a:normAutofit/>
          </a:bodyPr>
          <a:lstStyle>
            <a:lvl1pPr marL="0" indent="0" algn="l">
              <a:buNone/>
              <a:defRPr sz="2800" b="0" baseline="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12" name="Text Placeholder 11"/>
          <p:cNvSpPr>
            <a:spLocks noGrp="1"/>
          </p:cNvSpPr>
          <p:nvPr>
            <p:ph type="body" sz="quarter" idx="13" hasCustomPrompt="1"/>
          </p:nvPr>
        </p:nvSpPr>
        <p:spPr>
          <a:xfrm>
            <a:off x="696306" y="2764852"/>
            <a:ext cx="5577417" cy="404018"/>
          </a:xfrm>
        </p:spPr>
        <p:txBody>
          <a:bodyPr>
            <a:normAutofit/>
          </a:bodyPr>
          <a:lstStyle>
            <a:lvl1pPr marL="0" indent="0">
              <a:buNone/>
              <a:defRPr sz="2400" b="0">
                <a:latin typeface="Arial" panose="020B0604020202020204" pitchFamily="34" charset="0"/>
                <a:cs typeface="Arial" panose="020B0604020202020204" pitchFamily="34" charset="0"/>
              </a:defRPr>
            </a:lvl1pPr>
          </a:lstStyle>
          <a:p>
            <a:pPr lvl="0"/>
            <a:r>
              <a:rPr lang="en-US"/>
              <a:t>Click to add date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9830" y="4407798"/>
            <a:ext cx="2648062" cy="554594"/>
          </a:xfrm>
          <a:prstGeom prst="rect">
            <a:avLst/>
          </a:prstGeom>
        </p:spPr>
      </p:pic>
    </p:spTree>
    <p:extLst>
      <p:ext uri="{BB962C8B-B14F-4D97-AF65-F5344CB8AC3E}">
        <p14:creationId xmlns:p14="http://schemas.microsoft.com/office/powerpoint/2010/main" val="697767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2"/>
          <p:cNvSpPr>
            <a:spLocks noGrp="1"/>
          </p:cNvSpPr>
          <p:nvPr>
            <p:ph type="title"/>
          </p:nvPr>
        </p:nvSpPr>
        <p:spPr>
          <a:xfrm>
            <a:off x="759019" y="296616"/>
            <a:ext cx="10691531" cy="1004962"/>
          </a:xfrm>
        </p:spPr>
        <p:txBody>
          <a:bodyPr/>
          <a:lstStyle/>
          <a:p>
            <a:r>
              <a:rPr lang="en-US"/>
              <a:t>Click to edit Master title style</a:t>
            </a:r>
          </a:p>
        </p:txBody>
      </p:sp>
      <p:sp>
        <p:nvSpPr>
          <p:cNvPr id="11" name="Content Placeholder 3"/>
          <p:cNvSpPr>
            <a:spLocks noGrp="1"/>
          </p:cNvSpPr>
          <p:nvPr>
            <p:ph idx="1" hasCustomPrompt="1"/>
          </p:nvPr>
        </p:nvSpPr>
        <p:spPr>
          <a:xfrm>
            <a:off x="759019" y="1548714"/>
            <a:ext cx="10691531" cy="4408741"/>
          </a:xfrm>
        </p:spPr>
        <p:txBody>
          <a:bodyPr/>
          <a:lstStyle>
            <a:lvl1pPr>
              <a:defRPr/>
            </a:lvl1pPr>
          </a:lstStyle>
          <a:p>
            <a:r>
              <a:rPr lang="en-US"/>
              <a:t>Click to add text</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53410" y="6217115"/>
            <a:ext cx="2274569" cy="476372"/>
          </a:xfrm>
          <a:prstGeom prst="rect">
            <a:avLst/>
          </a:prstGeom>
        </p:spPr>
      </p:pic>
      <p:sp>
        <p:nvSpPr>
          <p:cNvPr id="13" name="Slide Number Placeholder 5"/>
          <p:cNvSpPr txBox="1">
            <a:spLocks/>
          </p:cNvSpPr>
          <p:nvPr userDrawn="1"/>
        </p:nvSpPr>
        <p:spPr>
          <a:xfrm>
            <a:off x="304800" y="6296816"/>
            <a:ext cx="454219"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40181A-01B0-4CB8-8614-1473649F6741}" type="slidenum">
              <a:rPr lang="en-US" smtClean="0"/>
              <a:pPr/>
              <a:t>‹#›</a:t>
            </a:fld>
            <a:endParaRPr lang="en-US"/>
          </a:p>
        </p:txBody>
      </p:sp>
    </p:spTree>
    <p:extLst>
      <p:ext uri="{BB962C8B-B14F-4D97-AF65-F5344CB8AC3E}">
        <p14:creationId xmlns:p14="http://schemas.microsoft.com/office/powerpoint/2010/main" val="4200670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53410" y="6217115"/>
            <a:ext cx="2274569" cy="476372"/>
          </a:xfrm>
          <a:prstGeom prst="rect">
            <a:avLst/>
          </a:prstGeom>
        </p:spPr>
      </p:pic>
      <p:sp>
        <p:nvSpPr>
          <p:cNvPr id="9" name="Slide Number Placeholder 5"/>
          <p:cNvSpPr>
            <a:spLocks noGrp="1"/>
          </p:cNvSpPr>
          <p:nvPr>
            <p:ph type="sldNum" sz="quarter" idx="12"/>
          </p:nvPr>
        </p:nvSpPr>
        <p:spPr>
          <a:xfrm>
            <a:off x="304800" y="6296816"/>
            <a:ext cx="454219" cy="365125"/>
          </a:xfrm>
        </p:spPr>
        <p:txBody>
          <a:bodyPr/>
          <a:lstStyle>
            <a:lvl1pPr algn="l">
              <a:defRPr>
                <a:solidFill>
                  <a:schemeClr val="accent1"/>
                </a:solidFill>
              </a:defRPr>
            </a:lvl1pPr>
          </a:lstStyle>
          <a:p>
            <a:fld id="{AD40181A-01B0-4CB8-8614-1473649F6741}" type="slidenum">
              <a:rPr lang="en-US" smtClean="0"/>
              <a:pPr/>
              <a:t>‹#›</a:t>
            </a:fld>
            <a:endParaRPr lang="en-US"/>
          </a:p>
        </p:txBody>
      </p:sp>
      <p:sp>
        <p:nvSpPr>
          <p:cNvPr id="10" name="Title 1"/>
          <p:cNvSpPr>
            <a:spLocks noGrp="1"/>
          </p:cNvSpPr>
          <p:nvPr>
            <p:ph type="title" hasCustomPrompt="1"/>
          </p:nvPr>
        </p:nvSpPr>
        <p:spPr>
          <a:xfrm>
            <a:off x="745154" y="1543930"/>
            <a:ext cx="10708499" cy="1050989"/>
          </a:xfrm>
        </p:spPr>
        <p:txBody>
          <a:bodyPr/>
          <a:lstStyle>
            <a:lvl1pPr>
              <a:defRPr/>
            </a:lvl1pPr>
          </a:lstStyle>
          <a:p>
            <a:r>
              <a:rPr lang="en-US"/>
              <a:t>Click to add title</a:t>
            </a:r>
          </a:p>
        </p:txBody>
      </p:sp>
    </p:spTree>
    <p:extLst>
      <p:ext uri="{BB962C8B-B14F-4D97-AF65-F5344CB8AC3E}">
        <p14:creationId xmlns:p14="http://schemas.microsoft.com/office/powerpoint/2010/main" val="510993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ppt 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838199" y="592924"/>
            <a:ext cx="5577591" cy="1207008"/>
          </a:xfrm>
        </p:spPr>
        <p:txBody>
          <a:bodyPr anchor="ctr"/>
          <a:lstStyle>
            <a:lvl1pPr algn="l">
              <a:defRPr sz="3600" cap="all" baseline="0"/>
            </a:lvl1pPr>
          </a:lstStyle>
          <a:p>
            <a:r>
              <a:rPr lang="en-US" cap="all" baseline="0"/>
              <a:t>Click to add title</a:t>
            </a:r>
            <a:endParaRPr lang="en-US"/>
          </a:p>
        </p:txBody>
      </p:sp>
      <p:sp>
        <p:nvSpPr>
          <p:cNvPr id="3" name="Subtitle 2"/>
          <p:cNvSpPr>
            <a:spLocks noGrp="1"/>
          </p:cNvSpPr>
          <p:nvPr>
            <p:ph type="subTitle" idx="1" hasCustomPrompt="1"/>
          </p:nvPr>
        </p:nvSpPr>
        <p:spPr>
          <a:xfrm>
            <a:off x="838199" y="1994858"/>
            <a:ext cx="5577589" cy="497951"/>
          </a:xfrm>
        </p:spPr>
        <p:txBody>
          <a:bodyPr>
            <a:normAutofit/>
          </a:bodyPr>
          <a:lstStyle>
            <a:lvl1pPr marL="0" indent="0" algn="l">
              <a:buNone/>
              <a:defRPr sz="2800" b="0" baseline="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6" name="Slide Number Placeholder 5"/>
          <p:cNvSpPr>
            <a:spLocks noGrp="1"/>
          </p:cNvSpPr>
          <p:nvPr>
            <p:ph type="sldNum" sz="quarter" idx="12"/>
          </p:nvPr>
        </p:nvSpPr>
        <p:spPr>
          <a:xfrm>
            <a:off x="11309685" y="6356352"/>
            <a:ext cx="563768" cy="365125"/>
          </a:xfrm>
        </p:spPr>
        <p:txBody>
          <a:bodyPr/>
          <a:lstStyle>
            <a:lvl1pPr>
              <a:defRPr>
                <a:solidFill>
                  <a:schemeClr val="bg1"/>
                </a:solidFill>
              </a:defRPr>
            </a:lvl1pPr>
          </a:lstStyle>
          <a:p>
            <a:fld id="{AD40181A-01B0-4CB8-8614-1473649F6741}" type="slidenum">
              <a:rPr lang="en-US" smtClean="0">
                <a:solidFill>
                  <a:srgbClr val="FFFFFE"/>
                </a:solidFill>
              </a:rPr>
              <a:pPr/>
              <a:t>‹#›</a:t>
            </a:fld>
            <a:endParaRPr lang="en-US">
              <a:solidFill>
                <a:srgbClr val="FFFFFE"/>
              </a:solidFill>
            </a:endParaRPr>
          </a:p>
        </p:txBody>
      </p:sp>
      <p:sp>
        <p:nvSpPr>
          <p:cNvPr id="12" name="Text Placeholder 11"/>
          <p:cNvSpPr>
            <a:spLocks noGrp="1"/>
          </p:cNvSpPr>
          <p:nvPr>
            <p:ph type="body" sz="quarter" idx="13" hasCustomPrompt="1"/>
          </p:nvPr>
        </p:nvSpPr>
        <p:spPr>
          <a:xfrm>
            <a:off x="838200" y="2764852"/>
            <a:ext cx="5577417" cy="502920"/>
          </a:xfrm>
        </p:spPr>
        <p:txBody>
          <a:bodyPr>
            <a:normAutofit/>
          </a:bodyPr>
          <a:lstStyle>
            <a:lvl1pPr marL="0" indent="0">
              <a:buNone/>
              <a:defRPr sz="2400" b="0">
                <a:latin typeface="Arial" panose="020B0604020202020204" pitchFamily="34" charset="0"/>
                <a:cs typeface="Arial" panose="020B0604020202020204" pitchFamily="34" charset="0"/>
              </a:defRPr>
            </a:lvl1pPr>
          </a:lstStyle>
          <a:p>
            <a:pPr lvl="0"/>
            <a:r>
              <a:rPr lang="en-US"/>
              <a:t>Click to add date</a:t>
            </a:r>
          </a:p>
        </p:txBody>
      </p:sp>
    </p:spTree>
    <p:extLst>
      <p:ext uri="{BB962C8B-B14F-4D97-AF65-F5344CB8AC3E}">
        <p14:creationId xmlns:p14="http://schemas.microsoft.com/office/powerpoint/2010/main" val="1364005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3" name="Picture 12" descr="ppt template8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1563509" y="320156"/>
            <a:ext cx="10009632" cy="1143000"/>
          </a:xfrm>
        </p:spPr>
        <p:txBody>
          <a:bodyPr/>
          <a:lstStyle>
            <a:lvl1pPr>
              <a:defRPr/>
            </a:lvl1pPr>
          </a:lstStyle>
          <a:p>
            <a:r>
              <a:rPr lang="en-US"/>
              <a:t>Click to add title</a:t>
            </a:r>
          </a:p>
        </p:txBody>
      </p:sp>
      <p:sp>
        <p:nvSpPr>
          <p:cNvPr id="3" name="Content Placeholder 2"/>
          <p:cNvSpPr>
            <a:spLocks noGrp="1"/>
          </p:cNvSpPr>
          <p:nvPr>
            <p:ph idx="1" hasCustomPrompt="1"/>
          </p:nvPr>
        </p:nvSpPr>
        <p:spPr>
          <a:xfrm>
            <a:off x="1563509" y="1736231"/>
            <a:ext cx="10009632" cy="3895344"/>
          </a:xfrm>
        </p:spPr>
        <p:txBody>
          <a:bodyPr/>
          <a:lstStyle>
            <a:lvl1pPr>
              <a:defRPr/>
            </a:lvl1pPr>
          </a:lstStyle>
          <a:p>
            <a:pPr lvl="0"/>
            <a:r>
              <a:rPr lang="en-US"/>
              <a:t>Click to add text</a:t>
            </a:r>
          </a:p>
        </p:txBody>
      </p:sp>
      <p:sp>
        <p:nvSpPr>
          <p:cNvPr id="6" name="Slide Number Placeholder 5"/>
          <p:cNvSpPr>
            <a:spLocks noGrp="1"/>
          </p:cNvSpPr>
          <p:nvPr>
            <p:ph type="sldNum" sz="quarter" idx="12"/>
          </p:nvPr>
        </p:nvSpPr>
        <p:spPr>
          <a:xfrm>
            <a:off x="11325727" y="6356352"/>
            <a:ext cx="547727" cy="365125"/>
          </a:xfrm>
        </p:spPr>
        <p:txBody>
          <a:bodyPr/>
          <a:lstStyle/>
          <a:p>
            <a:fld id="{AD40181A-01B0-4CB8-8614-1473649F6741}" type="slidenum">
              <a:rPr lang="en-US" smtClean="0">
                <a:solidFill>
                  <a:srgbClr val="5C8D29"/>
                </a:solidFill>
              </a:rPr>
              <a:pPr/>
              <a:t>‹#›</a:t>
            </a:fld>
            <a:endParaRPr lang="en-US">
              <a:solidFill>
                <a:srgbClr val="5C8D29"/>
              </a:solidFill>
            </a:endParaRPr>
          </a:p>
        </p:txBody>
      </p:sp>
    </p:spTree>
    <p:extLst>
      <p:ext uri="{BB962C8B-B14F-4D97-AF65-F5344CB8AC3E}">
        <p14:creationId xmlns:p14="http://schemas.microsoft.com/office/powerpoint/2010/main" val="16764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15" name="Picture 14" descr="ppt template8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Slide Number Placeholder 6"/>
          <p:cNvSpPr>
            <a:spLocks noGrp="1"/>
          </p:cNvSpPr>
          <p:nvPr>
            <p:ph type="sldNum" sz="quarter" idx="12"/>
          </p:nvPr>
        </p:nvSpPr>
        <p:spPr>
          <a:xfrm>
            <a:off x="11325727" y="6356352"/>
            <a:ext cx="548647" cy="365125"/>
          </a:xfrm>
        </p:spPr>
        <p:txBody>
          <a:bodyPr/>
          <a:lstStyle/>
          <a:p>
            <a:fld id="{AD40181A-01B0-4CB8-8614-1473649F6741}" type="slidenum">
              <a:rPr lang="en-US" smtClean="0">
                <a:solidFill>
                  <a:srgbClr val="5C8D29"/>
                </a:solidFill>
              </a:rPr>
              <a:pPr/>
              <a:t>‹#›</a:t>
            </a:fld>
            <a:endParaRPr lang="en-US">
              <a:solidFill>
                <a:srgbClr val="5C8D29"/>
              </a:solidFill>
            </a:endParaRPr>
          </a:p>
        </p:txBody>
      </p:sp>
      <p:sp>
        <p:nvSpPr>
          <p:cNvPr id="2" name="Title 1"/>
          <p:cNvSpPr>
            <a:spLocks noGrp="1"/>
          </p:cNvSpPr>
          <p:nvPr>
            <p:ph type="title" hasCustomPrompt="1"/>
          </p:nvPr>
        </p:nvSpPr>
        <p:spPr>
          <a:xfrm>
            <a:off x="1745733" y="1543930"/>
            <a:ext cx="9753600" cy="1444752"/>
          </a:xfrm>
        </p:spPr>
        <p:txBody>
          <a:bodyPr/>
          <a:lstStyle>
            <a:lvl1pPr>
              <a:defRPr/>
            </a:lvl1pPr>
          </a:lstStyle>
          <a:p>
            <a:r>
              <a:rPr lang="en-US"/>
              <a:t>Click to add title</a:t>
            </a:r>
          </a:p>
        </p:txBody>
      </p:sp>
    </p:spTree>
    <p:extLst>
      <p:ext uri="{BB962C8B-B14F-4D97-AF65-F5344CB8AC3E}">
        <p14:creationId xmlns:p14="http://schemas.microsoft.com/office/powerpoint/2010/main" val="13990348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Autofit/>
          </a:bodyPr>
          <a:lstStyle/>
          <a:p>
            <a:r>
              <a:rPr lang="en-US"/>
              <a:t>Click to add TITLE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accent1"/>
                </a:solidFill>
              </a:defRPr>
            </a:lvl1pPr>
          </a:lstStyle>
          <a:p>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accent1"/>
                </a:solidFill>
              </a:defRPr>
            </a:lvl1pPr>
          </a:lstStyle>
          <a:p>
            <a:fld id="{AD40181A-01B0-4CB8-8614-1473649F6741}" type="slidenum">
              <a:rPr lang="en-US" smtClean="0"/>
              <a:pPr/>
              <a:t>‹#›</a:t>
            </a:fld>
            <a:endParaRPr lang="en-US"/>
          </a:p>
        </p:txBody>
      </p:sp>
    </p:spTree>
    <p:extLst>
      <p:ext uri="{BB962C8B-B14F-4D97-AF65-F5344CB8AC3E}">
        <p14:creationId xmlns:p14="http://schemas.microsoft.com/office/powerpoint/2010/main" val="9959643"/>
      </p:ext>
    </p:extLst>
  </p:cSld>
  <p:clrMap bg1="lt1" tx1="dk1" bg2="lt2" tx2="dk2" accent1="accent1" accent2="accent2" accent3="accent3" accent4="accent4" accent5="accent5" accent6="accent6" hlink="hlink" folHlink="folHlink"/>
  <p:sldLayoutIdLst>
    <p:sldLayoutId id="2147483694" r:id="rId1"/>
    <p:sldLayoutId id="2147483674" r:id="rId2"/>
    <p:sldLayoutId id="2147483675" r:id="rId3"/>
  </p:sldLayoutIdLst>
  <p:hf hdr="0" ftr="0" dt="0"/>
  <p:txStyles>
    <p:titleStyle>
      <a:lvl1pPr algn="l" defTabSz="914400" rtl="0" eaLnBrk="1" latinLnBrk="0" hangingPunct="1">
        <a:lnSpc>
          <a:spcPct val="90000"/>
        </a:lnSpc>
        <a:spcBef>
          <a:spcPct val="0"/>
        </a:spcBef>
        <a:buNone/>
        <a:defRPr sz="3600" b="1" kern="1200" cap="all" baseline="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84B3D"/>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84B3D"/>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84B3D"/>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84B3D"/>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84B3D"/>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Autofit/>
          </a:bodyPr>
          <a:lstStyle/>
          <a:p>
            <a:r>
              <a:rPr lang="en-US"/>
              <a:t>Click to add TITLE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accent3"/>
                </a:solidFill>
              </a:defRPr>
            </a:lvl1pPr>
          </a:lstStyle>
          <a:p>
            <a:endParaRPr lang="en-US">
              <a:solidFill>
                <a:srgbClr val="5C8D29"/>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solidFill>
                <a:srgbClr val="5C8D29"/>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accent3"/>
                </a:solidFill>
              </a:defRPr>
            </a:lvl1pPr>
          </a:lstStyle>
          <a:p>
            <a:fld id="{AD40181A-01B0-4CB8-8614-1473649F6741}" type="slidenum">
              <a:rPr lang="en-US" smtClean="0">
                <a:solidFill>
                  <a:srgbClr val="5C8D29"/>
                </a:solidFill>
              </a:rPr>
              <a:pPr/>
              <a:t>‹#›</a:t>
            </a:fld>
            <a:endParaRPr lang="en-US">
              <a:solidFill>
                <a:srgbClr val="5C8D29"/>
              </a:solidFill>
            </a:endParaRPr>
          </a:p>
        </p:txBody>
      </p:sp>
    </p:spTree>
    <p:extLst>
      <p:ext uri="{BB962C8B-B14F-4D97-AF65-F5344CB8AC3E}">
        <p14:creationId xmlns:p14="http://schemas.microsoft.com/office/powerpoint/2010/main" val="937594644"/>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Lst>
  <p:hf hdr="0" ftr="0" dt="0"/>
  <p:txStyles>
    <p:titleStyle>
      <a:lvl1pPr algn="l" defTabSz="914400" rtl="0" eaLnBrk="1" latinLnBrk="0" hangingPunct="1">
        <a:lnSpc>
          <a:spcPct val="90000"/>
        </a:lnSpc>
        <a:spcBef>
          <a:spcPct val="0"/>
        </a:spcBef>
        <a:buNone/>
        <a:defRPr sz="3600" b="1" kern="1200" cap="all" baseline="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84B3D"/>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84B3D"/>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84B3D"/>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84B3D"/>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84B3D"/>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fda.gov/drugs/investigational-new-drug-ind-application/investigator-initiated-investigational-new-drug-ind-application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ORC@chop.edu"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accessdata.fda.gov/scripts/cdrh/cfdocs/cfcfr/CFRSearch.cfm?CFRPart=211" TargetMode="External"/><Relationship Id="rId2" Type="http://schemas.openxmlformats.org/officeDocument/2006/relationships/hyperlink" Target="http://www.accessdata.fda.gov/scripts/cdrh/cfdocs/cfcfr/CFRSearch.cfm?fr=210.1" TargetMode="External"/><Relationship Id="rId1" Type="http://schemas.openxmlformats.org/officeDocument/2006/relationships/slideLayout" Target="../slideLayouts/slideLayout2.xml"/><Relationship Id="rId4" Type="http://schemas.openxmlformats.org/officeDocument/2006/relationships/hyperlink" Target="https://www.accessdata.fda.gov/scripts/cdrh/cfdocs/cfcfr/CFRSearch.cfm?CFRPart=212"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fda.gov/media/92604/download"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4.png"/><Relationship Id="rId7" Type="http://schemas.openxmlformats.org/officeDocument/2006/relationships/diagramColors" Target="../diagrams/colors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mailto:INDIDE@chop.edu"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ww.fda.gov/drugs/development-approval-process-drugs/how-drugs-are-developed-and-approved" TargetMode="External"/><Relationship Id="rId7" Type="http://schemas.openxmlformats.org/officeDocument/2006/relationships/hyperlink" Target="https://www.fda.gov/drugs/investigational-new-drug-ind-application/ind-application-procedures-overview" TargetMode="External"/><Relationship Id="rId2" Type="http://schemas.openxmlformats.org/officeDocument/2006/relationships/hyperlink" Target="https://www.accessdata.fda.gov/scripts/cdrh/cfdocs/cfcfr/CFRSearch.cfm?CFRPart=312" TargetMode="External"/><Relationship Id="rId1" Type="http://schemas.openxmlformats.org/officeDocument/2006/relationships/slideLayout" Target="../slideLayouts/slideLayout2.xml"/><Relationship Id="rId6" Type="http://schemas.openxmlformats.org/officeDocument/2006/relationships/hyperlink" Target="https://www.fda.gov/drugs/investigational-new-drug-ind-application/investigator-initiated-investigational-new-drug-ind-applications" TargetMode="External"/><Relationship Id="rId5" Type="http://schemas.openxmlformats.org/officeDocument/2006/relationships/hyperlink" Target="https://www.fda.gov/regulatory-information/search-fda-guidance-documents" TargetMode="External"/><Relationship Id="rId4" Type="http://schemas.openxmlformats.org/officeDocument/2006/relationships/hyperlink" Target="https://www.fda.gov/drugs/types-applications/investigational-new-drug-ind-application"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fda.gov/patients/learn-about-drug-and-device-approvals/drug-development-proces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49392" y="515208"/>
            <a:ext cx="5746924" cy="1728376"/>
          </a:xfrm>
        </p:spPr>
        <p:txBody>
          <a:bodyPr/>
          <a:lstStyle/>
          <a:p>
            <a:pPr>
              <a:spcBef>
                <a:spcPts val="1000"/>
              </a:spcBef>
            </a:pPr>
            <a:r>
              <a:rPr lang="en-US" sz="3200">
                <a:solidFill>
                  <a:srgbClr val="000000"/>
                </a:solidFill>
                <a:latin typeface="Arial"/>
                <a:cs typeface="Arial"/>
              </a:rPr>
              <a:t>Sponsor-Investigator IND training: module 1</a:t>
            </a:r>
            <a:br>
              <a:rPr lang="en-US" sz="3200">
                <a:ea typeface="+mn-ea"/>
              </a:rPr>
            </a:br>
            <a:r>
              <a:rPr lang="en-US" sz="3200">
                <a:solidFill>
                  <a:srgbClr val="000000"/>
                </a:solidFill>
                <a:latin typeface="Arial"/>
                <a:ea typeface="+mn-ea"/>
                <a:cs typeface="Arial"/>
              </a:rPr>
              <a:t>Introduction to the IND</a:t>
            </a:r>
            <a:br>
              <a:rPr lang="en-US" sz="3200" cap="none">
                <a:ea typeface="+mn-ea"/>
              </a:rPr>
            </a:br>
            <a:endParaRPr lang="en-US" sz="2400">
              <a:solidFill>
                <a:srgbClr val="000000"/>
              </a:solidFill>
            </a:endParaRPr>
          </a:p>
        </p:txBody>
      </p:sp>
      <p:sp>
        <p:nvSpPr>
          <p:cNvPr id="7" name="Subtitle 6"/>
          <p:cNvSpPr>
            <a:spLocks noGrp="1"/>
          </p:cNvSpPr>
          <p:nvPr>
            <p:ph type="subTitle" idx="1"/>
          </p:nvPr>
        </p:nvSpPr>
        <p:spPr>
          <a:xfrm>
            <a:off x="696134" y="2537985"/>
            <a:ext cx="5577589" cy="1236616"/>
          </a:xfrm>
        </p:spPr>
        <p:txBody>
          <a:bodyPr>
            <a:normAutofit fontScale="92500" lnSpcReduction="20000"/>
          </a:bodyPr>
          <a:lstStyle/>
          <a:p>
            <a:pPr algn="r"/>
            <a:endParaRPr lang="en-US" b="1"/>
          </a:p>
          <a:p>
            <a:pPr algn="r"/>
            <a:endParaRPr lang="en-US" b="1"/>
          </a:p>
          <a:p>
            <a:pPr algn="r"/>
            <a:r>
              <a:rPr lang="en-US" b="1">
                <a:solidFill>
                  <a:srgbClr val="000000"/>
                </a:solidFill>
              </a:rPr>
              <a:t>IND/IDE Support Program</a:t>
            </a:r>
            <a:endParaRPr lang="en-US" sz="1600">
              <a:solidFill>
                <a:srgbClr val="000000"/>
              </a:solidFill>
            </a:endParaRPr>
          </a:p>
        </p:txBody>
      </p:sp>
      <p:sp>
        <p:nvSpPr>
          <p:cNvPr id="8" name="Text Placeholder 7"/>
          <p:cNvSpPr>
            <a:spLocks noGrp="1"/>
          </p:cNvSpPr>
          <p:nvPr>
            <p:ph type="body" sz="quarter" idx="13"/>
          </p:nvPr>
        </p:nvSpPr>
        <p:spPr>
          <a:xfrm>
            <a:off x="696306" y="4008558"/>
            <a:ext cx="5577417" cy="404018"/>
          </a:xfrm>
        </p:spPr>
        <p:txBody>
          <a:bodyPr vert="horz" lIns="91440" tIns="45720" rIns="91440" bIns="45720" rtlCol="0" anchor="t">
            <a:normAutofit/>
          </a:bodyPr>
          <a:lstStyle/>
          <a:p>
            <a:pPr algn="r"/>
            <a:r>
              <a:rPr lang="en-US" sz="1600" b="1" dirty="0">
                <a:solidFill>
                  <a:srgbClr val="000000"/>
                </a:solidFill>
                <a:latin typeface="Arial"/>
                <a:cs typeface="Arial"/>
              </a:rPr>
              <a:t>May 8, 2023</a:t>
            </a:r>
            <a:endParaRPr lang="en-US" dirty="0"/>
          </a:p>
        </p:txBody>
      </p:sp>
    </p:spTree>
    <p:extLst>
      <p:ext uri="{BB962C8B-B14F-4D97-AF65-F5344CB8AC3E}">
        <p14:creationId xmlns:p14="http://schemas.microsoft.com/office/powerpoint/2010/main" val="682876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019" y="296616"/>
            <a:ext cx="10691531" cy="1004962"/>
          </a:xfrm>
        </p:spPr>
        <p:txBody>
          <a:bodyPr/>
          <a:lstStyle/>
          <a:p>
            <a:pPr algn="ctr"/>
            <a:r>
              <a:rPr lang="en-US"/>
              <a:t>Clinical trial phases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63249205"/>
              </p:ext>
            </p:extLst>
          </p:nvPr>
        </p:nvGraphicFramePr>
        <p:xfrm>
          <a:off x="608317" y="1103767"/>
          <a:ext cx="10984876" cy="4870628"/>
        </p:xfrm>
        <a:graphic>
          <a:graphicData uri="http://schemas.openxmlformats.org/drawingml/2006/table">
            <a:tbl>
              <a:tblPr firstRow="1" firstCol="1" bandRow="1"/>
              <a:tblGrid>
                <a:gridCol w="1003609">
                  <a:extLst>
                    <a:ext uri="{9D8B030D-6E8A-4147-A177-3AD203B41FA5}">
                      <a16:colId xmlns:a16="http://schemas.microsoft.com/office/drawing/2014/main" val="2662722297"/>
                    </a:ext>
                  </a:extLst>
                </a:gridCol>
                <a:gridCol w="3103756">
                  <a:extLst>
                    <a:ext uri="{9D8B030D-6E8A-4147-A177-3AD203B41FA5}">
                      <a16:colId xmlns:a16="http://schemas.microsoft.com/office/drawing/2014/main" val="2598239483"/>
                    </a:ext>
                  </a:extLst>
                </a:gridCol>
                <a:gridCol w="1904991">
                  <a:extLst>
                    <a:ext uri="{9D8B030D-6E8A-4147-A177-3AD203B41FA5}">
                      <a16:colId xmlns:a16="http://schemas.microsoft.com/office/drawing/2014/main" val="221182760"/>
                    </a:ext>
                  </a:extLst>
                </a:gridCol>
                <a:gridCol w="4972520">
                  <a:extLst>
                    <a:ext uri="{9D8B030D-6E8A-4147-A177-3AD203B41FA5}">
                      <a16:colId xmlns:a16="http://schemas.microsoft.com/office/drawing/2014/main" val="4258318683"/>
                    </a:ext>
                  </a:extLst>
                </a:gridCol>
              </a:tblGrid>
              <a:tr h="692349">
                <a:tc>
                  <a:txBody>
                    <a:bodyPr/>
                    <a:lstStyle/>
                    <a:p>
                      <a:pPr marL="0" marR="0" algn="ctr">
                        <a:lnSpc>
                          <a:spcPct val="107000"/>
                        </a:lnSpc>
                        <a:spcBef>
                          <a:spcPts val="0"/>
                        </a:spcBef>
                        <a:spcAft>
                          <a:spcPts val="0"/>
                        </a:spcAft>
                      </a:pPr>
                      <a:r>
                        <a:rPr lang="en-US" sz="2000">
                          <a:solidFill>
                            <a:srgbClr val="000000"/>
                          </a:solidFill>
                          <a:effectLst/>
                          <a:latin typeface="+mn-lt"/>
                          <a:ea typeface="Calibri" panose="020F0502020204030204" pitchFamily="34" charset="0"/>
                          <a:cs typeface="Times New Roman"/>
                        </a:rPr>
                        <a:t>Phase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solidFill>
                            <a:srgbClr val="000000"/>
                          </a:solidFill>
                          <a:effectLst/>
                          <a:latin typeface="+mn-lt"/>
                          <a:ea typeface="Calibri" panose="020F0502020204030204" pitchFamily="34" charset="0"/>
                          <a:cs typeface="Times New Roman"/>
                        </a:rPr>
                        <a:t>Study Participants</a:t>
                      </a:r>
                      <a:endParaRPr lang="en-US"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algn="ctr">
                        <a:lnSpc>
                          <a:spcPct val="107000"/>
                        </a:lnSpc>
                        <a:spcBef>
                          <a:spcPts val="0"/>
                        </a:spcBef>
                        <a:spcAft>
                          <a:spcPts val="0"/>
                        </a:spcAft>
                        <a:buNone/>
                      </a:pPr>
                      <a:r>
                        <a:rPr lang="en-US" sz="2000">
                          <a:solidFill>
                            <a:srgbClr val="000000"/>
                          </a:solidFill>
                          <a:effectLst/>
                          <a:latin typeface="+mn-lt"/>
                          <a:ea typeface="Calibri" panose="020F0502020204030204" pitchFamily="34" charset="0"/>
                          <a:cs typeface="Times New Roman"/>
                        </a:rPr>
                        <a:t>Length of Study</a:t>
                      </a: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marL="0" marR="0" algn="ctr">
                        <a:lnSpc>
                          <a:spcPct val="107000"/>
                        </a:lnSpc>
                        <a:spcBef>
                          <a:spcPts val="0"/>
                        </a:spcBef>
                        <a:spcAft>
                          <a:spcPts val="0"/>
                        </a:spcAft>
                      </a:pPr>
                      <a:r>
                        <a:rPr lang="en-US" sz="2000">
                          <a:solidFill>
                            <a:srgbClr val="000000"/>
                          </a:solidFill>
                          <a:effectLst/>
                          <a:latin typeface="+mn-lt"/>
                          <a:ea typeface="Calibri" panose="020F0502020204030204" pitchFamily="34" charset="0"/>
                          <a:cs typeface="Times New Roman"/>
                        </a:rPr>
                        <a:t>Purpose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5632002"/>
                  </a:ext>
                </a:extLst>
              </a:tr>
              <a:tr h="1409700">
                <a:tc>
                  <a:txBody>
                    <a:bodyPr/>
                    <a:lstStyle/>
                    <a:p>
                      <a:pPr marL="0" marR="0" algn="ctr">
                        <a:lnSpc>
                          <a:spcPct val="107000"/>
                        </a:lnSpc>
                        <a:spcBef>
                          <a:spcPts val="0"/>
                        </a:spcBef>
                        <a:spcAft>
                          <a:spcPts val="0"/>
                        </a:spcAft>
                      </a:pPr>
                      <a:r>
                        <a:rPr lang="en-US" sz="2000">
                          <a:solidFill>
                            <a:srgbClr val="000000"/>
                          </a:solidFill>
                          <a:effectLst/>
                          <a:latin typeface="+mn-lt"/>
                          <a:ea typeface="Calibri" panose="020F0502020204030204" pitchFamily="34" charset="0"/>
                          <a:cs typeface="Times New Roman"/>
                        </a:rPr>
                        <a:t>1</a:t>
                      </a:r>
                      <a:endParaRPr lang="en-US"/>
                    </a:p>
                    <a:p>
                      <a:pPr marL="0" marR="0" lvl="0" algn="ctr">
                        <a:lnSpc>
                          <a:spcPct val="107000"/>
                        </a:lnSpc>
                        <a:spcBef>
                          <a:spcPts val="0"/>
                        </a:spcBef>
                        <a:spcAft>
                          <a:spcPts val="0"/>
                        </a:spcAft>
                        <a:buNone/>
                      </a:pPr>
                      <a:r>
                        <a:rPr lang="en-US" sz="2000">
                          <a:solidFill>
                            <a:srgbClr val="000000"/>
                          </a:solidFill>
                          <a:effectLst/>
                          <a:latin typeface="+mn-lt"/>
                          <a:ea typeface="Calibri" panose="020F0502020204030204" pitchFamily="34" charset="0"/>
                          <a:cs typeface="Times New Roman"/>
                        </a:rPr>
                        <a:t>(Pilot)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solidFill>
                            <a:srgbClr val="000000"/>
                          </a:solidFill>
                          <a:effectLst/>
                          <a:latin typeface="+mn-lt"/>
                          <a:ea typeface="Calibri" panose="020F0502020204030204" pitchFamily="34" charset="0"/>
                          <a:cs typeface="Times New Roman"/>
                        </a:rPr>
                        <a:t>20-100</a:t>
                      </a:r>
                    </a:p>
                    <a:p>
                      <a:pPr marL="0" marR="0" lvl="0" algn="ctr">
                        <a:lnSpc>
                          <a:spcPct val="107000"/>
                        </a:lnSpc>
                        <a:spcBef>
                          <a:spcPts val="0"/>
                        </a:spcBef>
                        <a:spcAft>
                          <a:spcPts val="0"/>
                        </a:spcAft>
                        <a:buNone/>
                      </a:pPr>
                      <a:r>
                        <a:rPr lang="en-US" sz="2000">
                          <a:solidFill>
                            <a:srgbClr val="000000"/>
                          </a:solidFill>
                          <a:effectLst/>
                          <a:latin typeface="+mn-lt"/>
                          <a:cs typeface="Times New Roman"/>
                        </a:rPr>
                        <a:t>Maybe smaller 5-10</a:t>
                      </a:r>
                    </a:p>
                    <a:p>
                      <a:pPr marL="0" marR="0" lvl="0" algn="ctr">
                        <a:lnSpc>
                          <a:spcPct val="107000"/>
                        </a:lnSpc>
                        <a:spcBef>
                          <a:spcPts val="0"/>
                        </a:spcBef>
                        <a:spcAft>
                          <a:spcPts val="0"/>
                        </a:spcAft>
                        <a:buNone/>
                      </a:pPr>
                      <a:r>
                        <a:rPr lang="en-US" sz="2000">
                          <a:solidFill>
                            <a:srgbClr val="000000"/>
                          </a:solidFill>
                          <a:effectLst/>
                          <a:latin typeface="+mn-lt"/>
                          <a:cs typeface="Times New Roman"/>
                        </a:rPr>
                        <a:t>(Healthy or Affected)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nSpc>
                          <a:spcPct val="107000"/>
                        </a:lnSpc>
                        <a:spcBef>
                          <a:spcPts val="0"/>
                        </a:spcBef>
                        <a:spcAft>
                          <a:spcPts val="0"/>
                        </a:spcAft>
                        <a:buNone/>
                      </a:pPr>
                      <a:r>
                        <a:rPr lang="en-US" sz="2000" baseline="0">
                          <a:solidFill>
                            <a:srgbClr val="000000"/>
                          </a:solidFill>
                          <a:effectLst/>
                          <a:latin typeface="+mn-lt"/>
                          <a:ea typeface="Calibri" panose="020F0502020204030204" pitchFamily="34" charset="0"/>
                          <a:cs typeface="Times New Roman"/>
                        </a:rPr>
                        <a:t>Several Months</a:t>
                      </a: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2000">
                          <a:solidFill>
                            <a:srgbClr val="000000"/>
                          </a:solidFill>
                          <a:effectLst/>
                          <a:latin typeface="+mn-lt"/>
                          <a:ea typeface="Calibri" panose="020F0502020204030204" pitchFamily="34" charset="0"/>
                          <a:cs typeface="Times New Roman"/>
                        </a:rPr>
                        <a:t>First in human, first in children</a:t>
                      </a:r>
                    </a:p>
                    <a:p>
                      <a:pPr marL="342900" marR="0" lvl="0" indent="-342900">
                        <a:lnSpc>
                          <a:spcPct val="107000"/>
                        </a:lnSpc>
                        <a:spcBef>
                          <a:spcPts val="0"/>
                        </a:spcBef>
                        <a:spcAft>
                          <a:spcPts val="0"/>
                        </a:spcAft>
                        <a:buFont typeface="Symbol" panose="05050102010706020507" pitchFamily="18" charset="2"/>
                        <a:buChar char=""/>
                      </a:pPr>
                      <a:r>
                        <a:rPr lang="en-US" sz="2000">
                          <a:solidFill>
                            <a:srgbClr val="000000"/>
                          </a:solidFill>
                          <a:effectLst/>
                          <a:latin typeface="+mn-lt"/>
                          <a:ea typeface="Calibri" panose="020F0502020204030204" pitchFamily="34" charset="0"/>
                          <a:cs typeface="Times New Roman"/>
                        </a:rPr>
                        <a:t>Safety/side effects</a:t>
                      </a:r>
                    </a:p>
                    <a:p>
                      <a:pPr marL="342900" marR="0" lvl="0" indent="-342900">
                        <a:lnSpc>
                          <a:spcPct val="107000"/>
                        </a:lnSpc>
                        <a:spcBef>
                          <a:spcPts val="0"/>
                        </a:spcBef>
                        <a:spcAft>
                          <a:spcPts val="0"/>
                        </a:spcAft>
                        <a:buFont typeface="Symbol" panose="05050102010706020507" pitchFamily="18" charset="2"/>
                        <a:buChar char=""/>
                      </a:pPr>
                      <a:r>
                        <a:rPr lang="en-US" sz="2000">
                          <a:solidFill>
                            <a:srgbClr val="000000"/>
                          </a:solidFill>
                          <a:effectLst/>
                          <a:latin typeface="+mn-lt"/>
                          <a:ea typeface="Calibri" panose="020F0502020204030204" pitchFamily="34" charset="0"/>
                          <a:cs typeface="Times New Roman"/>
                        </a:rPr>
                        <a:t>How is the drug metabolized</a:t>
                      </a:r>
                    </a:p>
                    <a:p>
                      <a:pPr marL="342900" marR="0" lvl="0" indent="-342900">
                        <a:lnSpc>
                          <a:spcPct val="107000"/>
                        </a:lnSpc>
                        <a:spcBef>
                          <a:spcPts val="0"/>
                        </a:spcBef>
                        <a:spcAft>
                          <a:spcPts val="0"/>
                        </a:spcAft>
                        <a:buFont typeface="Symbol" panose="05050102010706020507" pitchFamily="18" charset="2"/>
                        <a:buChar char=""/>
                      </a:pPr>
                      <a:r>
                        <a:rPr lang="en-US" sz="2000">
                          <a:solidFill>
                            <a:srgbClr val="000000"/>
                          </a:solidFill>
                          <a:effectLst/>
                          <a:latin typeface="+mn-lt"/>
                          <a:ea typeface="Calibri" panose="020F0502020204030204" pitchFamily="34" charset="0"/>
                          <a:cs typeface="Times New Roman"/>
                        </a:rPr>
                        <a:t>PK/PD,</a:t>
                      </a:r>
                      <a:r>
                        <a:rPr lang="en-US" sz="2000" baseline="0">
                          <a:solidFill>
                            <a:srgbClr val="000000"/>
                          </a:solidFill>
                          <a:effectLst/>
                          <a:latin typeface="+mn-lt"/>
                          <a:ea typeface="Calibri" panose="020F0502020204030204" pitchFamily="34" charset="0"/>
                          <a:cs typeface="Times New Roman"/>
                        </a:rPr>
                        <a:t> Dose finding</a:t>
                      </a:r>
                      <a:endParaRPr lang="en-US" sz="2000">
                        <a:solidFill>
                          <a:srgbClr val="000000"/>
                        </a:solidFill>
                        <a:effectLst/>
                        <a:latin typeface="+mn-lt"/>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4468653"/>
                  </a:ext>
                </a:extLst>
              </a:tr>
              <a:tr h="705604">
                <a:tc>
                  <a:txBody>
                    <a:bodyPr/>
                    <a:lstStyle/>
                    <a:p>
                      <a:pPr marL="0" marR="0" algn="ctr">
                        <a:lnSpc>
                          <a:spcPct val="107000"/>
                        </a:lnSpc>
                        <a:spcBef>
                          <a:spcPts val="0"/>
                        </a:spcBef>
                        <a:spcAft>
                          <a:spcPts val="0"/>
                        </a:spcAft>
                      </a:pPr>
                      <a:r>
                        <a:rPr lang="en-US" sz="2000">
                          <a:solidFill>
                            <a:srgbClr val="000000"/>
                          </a:solidFill>
                          <a:effectLst/>
                          <a:latin typeface="+mn-lt"/>
                          <a:ea typeface="Calibri" panose="020F0502020204030204" pitchFamily="34" charset="0"/>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solidFill>
                            <a:srgbClr val="000000"/>
                          </a:solidFill>
                          <a:effectLst/>
                          <a:latin typeface="+mn-lt"/>
                          <a:ea typeface="Calibri" panose="020F0502020204030204" pitchFamily="34" charset="0"/>
                          <a:cs typeface="Times New Roman"/>
                        </a:rPr>
                        <a:t>100s</a:t>
                      </a:r>
                    </a:p>
                    <a:p>
                      <a:pPr marL="0" marR="0" lvl="0" algn="ctr">
                        <a:lnSpc>
                          <a:spcPct val="107000"/>
                        </a:lnSpc>
                        <a:spcBef>
                          <a:spcPts val="0"/>
                        </a:spcBef>
                        <a:spcAft>
                          <a:spcPts val="0"/>
                        </a:spcAft>
                        <a:buNone/>
                      </a:pPr>
                      <a:r>
                        <a:rPr lang="en-US" sz="2000">
                          <a:solidFill>
                            <a:srgbClr val="000000"/>
                          </a:solidFill>
                          <a:effectLst/>
                          <a:latin typeface="+mn-lt"/>
                          <a:cs typeface="Times New Roman"/>
                        </a:rPr>
                        <a:t>(w/ Disease or Condition)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nSpc>
                          <a:spcPct val="107000"/>
                        </a:lnSpc>
                        <a:spcBef>
                          <a:spcPts val="0"/>
                        </a:spcBef>
                        <a:spcAft>
                          <a:spcPts val="0"/>
                        </a:spcAft>
                        <a:buNone/>
                      </a:pPr>
                      <a:r>
                        <a:rPr lang="en-US" sz="2000">
                          <a:solidFill>
                            <a:srgbClr val="000000"/>
                          </a:solidFill>
                          <a:effectLst/>
                          <a:latin typeface="+mn-lt"/>
                          <a:ea typeface="Calibri" panose="020F0502020204030204" pitchFamily="34" charset="0"/>
                          <a:cs typeface="Times New Roman"/>
                        </a:rPr>
                        <a:t>2 Months to </a:t>
                      </a:r>
                    </a:p>
                    <a:p>
                      <a:pPr marL="0" lvl="0" indent="0">
                        <a:lnSpc>
                          <a:spcPct val="107000"/>
                        </a:lnSpc>
                        <a:spcBef>
                          <a:spcPts val="0"/>
                        </a:spcBef>
                        <a:spcAft>
                          <a:spcPts val="0"/>
                        </a:spcAft>
                        <a:buNone/>
                      </a:pPr>
                      <a:r>
                        <a:rPr lang="en-US" sz="2000">
                          <a:solidFill>
                            <a:srgbClr val="000000"/>
                          </a:solidFill>
                          <a:effectLst/>
                          <a:latin typeface="+mn-lt"/>
                          <a:ea typeface="Calibri" panose="020F0502020204030204" pitchFamily="34" charset="0"/>
                          <a:cs typeface="Times New Roman"/>
                        </a:rPr>
                        <a:t>2 Years</a:t>
                      </a: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2000">
                          <a:solidFill>
                            <a:srgbClr val="000000"/>
                          </a:solidFill>
                          <a:effectLst/>
                          <a:latin typeface="+mn-lt"/>
                          <a:ea typeface="Calibri" panose="020F0502020204030204" pitchFamily="34" charset="0"/>
                          <a:cs typeface="Times New Roman"/>
                        </a:rPr>
                        <a:t>Preliminary</a:t>
                      </a:r>
                      <a:r>
                        <a:rPr lang="en-US" sz="2000" baseline="0">
                          <a:solidFill>
                            <a:srgbClr val="000000"/>
                          </a:solidFill>
                          <a:effectLst/>
                          <a:latin typeface="+mn-lt"/>
                          <a:ea typeface="Calibri" panose="020F0502020204030204" pitchFamily="34" charset="0"/>
                          <a:cs typeface="Times New Roman"/>
                        </a:rPr>
                        <a:t> efficacy endpoints</a:t>
                      </a:r>
                      <a:endParaRPr lang="en-US" sz="2000">
                        <a:solidFill>
                          <a:srgbClr val="000000"/>
                        </a:solidFill>
                        <a:effectLst/>
                        <a:latin typeface="+mn-lt"/>
                        <a:ea typeface="Calibri" panose="020F0502020204030204" pitchFamily="34" charset="0"/>
                        <a:cs typeface="Times New Roman"/>
                      </a:endParaRPr>
                    </a:p>
                    <a:p>
                      <a:pPr marL="342900" marR="0" lvl="0" indent="-342900">
                        <a:lnSpc>
                          <a:spcPct val="107000"/>
                        </a:lnSpc>
                        <a:spcBef>
                          <a:spcPts val="0"/>
                        </a:spcBef>
                        <a:spcAft>
                          <a:spcPts val="0"/>
                        </a:spcAft>
                        <a:buFont typeface="Symbol" panose="05050102010706020507" pitchFamily="18" charset="2"/>
                        <a:buChar char=""/>
                      </a:pPr>
                      <a:r>
                        <a:rPr lang="en-US" sz="2000">
                          <a:solidFill>
                            <a:srgbClr val="000000"/>
                          </a:solidFill>
                          <a:effectLst/>
                          <a:latin typeface="+mn-lt"/>
                          <a:ea typeface="Calibri" panose="020F0502020204030204" pitchFamily="34" charset="0"/>
                          <a:cs typeface="Times New Roman"/>
                        </a:rPr>
                        <a:t>Short term side effects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3578019"/>
                  </a:ext>
                </a:extLst>
              </a:tr>
              <a:tr h="1143000">
                <a:tc>
                  <a:txBody>
                    <a:bodyPr/>
                    <a:lstStyle/>
                    <a:p>
                      <a:pPr marL="0" marR="0" algn="ctr">
                        <a:lnSpc>
                          <a:spcPct val="107000"/>
                        </a:lnSpc>
                        <a:spcBef>
                          <a:spcPts val="0"/>
                        </a:spcBef>
                        <a:spcAft>
                          <a:spcPts val="0"/>
                        </a:spcAft>
                      </a:pPr>
                      <a:r>
                        <a:rPr lang="en-US" sz="2000">
                          <a:solidFill>
                            <a:srgbClr val="000000"/>
                          </a:solidFill>
                          <a:effectLst/>
                          <a:latin typeface="+mn-lt"/>
                          <a:ea typeface="Calibri" panose="020F0502020204030204" pitchFamily="34" charset="0"/>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solidFill>
                            <a:srgbClr val="000000"/>
                          </a:solidFill>
                          <a:effectLst/>
                          <a:latin typeface="+mn-lt"/>
                          <a:ea typeface="Calibri" panose="020F0502020204030204" pitchFamily="34" charset="0"/>
                          <a:cs typeface="Times New Roman"/>
                        </a:rPr>
                        <a:t>100s-1000s</a:t>
                      </a:r>
                    </a:p>
                    <a:p>
                      <a:pPr lvl="0" algn="ctr">
                        <a:lnSpc>
                          <a:spcPct val="100000"/>
                        </a:lnSpc>
                        <a:spcBef>
                          <a:spcPts val="0"/>
                        </a:spcBef>
                        <a:spcAft>
                          <a:spcPts val="0"/>
                        </a:spcAft>
                        <a:buNone/>
                      </a:pPr>
                      <a:r>
                        <a:rPr lang="en-US" sz="2000" b="0" i="0" u="none" strike="noStrike" noProof="0">
                          <a:solidFill>
                            <a:srgbClr val="000000"/>
                          </a:solidFill>
                          <a:effectLst/>
                          <a:latin typeface="Georgia"/>
                        </a:rPr>
                        <a:t>(w/ Disease or Condition)</a:t>
                      </a:r>
                      <a:endParaRPr lang="en-US" sz="2000" b="0" i="0" u="none" strike="noStrike" noProof="0">
                        <a:effectLst/>
                      </a:endParaRPr>
                    </a:p>
                    <a:p>
                      <a:pPr marL="0" marR="0" lvl="0" algn="ctr">
                        <a:lnSpc>
                          <a:spcPct val="107000"/>
                        </a:lnSpc>
                        <a:spcBef>
                          <a:spcPts val="0"/>
                        </a:spcBef>
                        <a:spcAft>
                          <a:spcPts val="0"/>
                        </a:spcAft>
                        <a:buNone/>
                      </a:pPr>
                      <a:endParaRPr lang="en-US" sz="2000">
                        <a:solidFill>
                          <a:srgbClr val="000000"/>
                        </a:solidFill>
                        <a:effectLst/>
                        <a:latin typeface="+mn-lt"/>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nSpc>
                          <a:spcPct val="107000"/>
                        </a:lnSpc>
                        <a:spcBef>
                          <a:spcPts val="0"/>
                        </a:spcBef>
                        <a:spcAft>
                          <a:spcPts val="0"/>
                        </a:spcAft>
                        <a:buNone/>
                      </a:pPr>
                      <a:r>
                        <a:rPr lang="en-US" sz="2000">
                          <a:solidFill>
                            <a:srgbClr val="000000"/>
                          </a:solidFill>
                          <a:effectLst/>
                          <a:latin typeface="+mn-lt"/>
                          <a:ea typeface="Calibri" panose="020F0502020204030204" pitchFamily="34" charset="0"/>
                          <a:cs typeface="Times New Roman"/>
                        </a:rPr>
                        <a:t>1-4 Years</a:t>
                      </a:r>
                    </a:p>
                  </a:txBody>
                  <a:tcPr marL="68580" marR="68580" marT="0" marB="0">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2000">
                          <a:solidFill>
                            <a:srgbClr val="000000"/>
                          </a:solidFill>
                          <a:effectLst/>
                          <a:latin typeface="+mn-lt"/>
                          <a:ea typeface="Calibri" panose="020F0502020204030204" pitchFamily="34" charset="0"/>
                          <a:cs typeface="Times New Roman"/>
                        </a:rPr>
                        <a:t>Primarily an efficacy</a:t>
                      </a:r>
                      <a:r>
                        <a:rPr lang="en-US" sz="2000" baseline="0">
                          <a:solidFill>
                            <a:srgbClr val="000000"/>
                          </a:solidFill>
                          <a:effectLst/>
                          <a:latin typeface="+mn-lt"/>
                          <a:ea typeface="Calibri" panose="020F0502020204030204" pitchFamily="34" charset="0"/>
                          <a:cs typeface="Times New Roman"/>
                        </a:rPr>
                        <a:t> trial</a:t>
                      </a:r>
                      <a:endParaRPr lang="en-US" sz="2000">
                        <a:solidFill>
                          <a:srgbClr val="000000"/>
                        </a:solidFill>
                        <a:effectLst/>
                        <a:latin typeface="+mn-lt"/>
                        <a:ea typeface="Calibri" panose="020F0502020204030204" pitchFamily="34" charset="0"/>
                        <a:cs typeface="Times New Roman"/>
                      </a:endParaRPr>
                    </a:p>
                    <a:p>
                      <a:pPr marL="342900" marR="0" lvl="0" indent="-342900">
                        <a:lnSpc>
                          <a:spcPct val="107000"/>
                        </a:lnSpc>
                        <a:spcBef>
                          <a:spcPts val="0"/>
                        </a:spcBef>
                        <a:spcAft>
                          <a:spcPts val="0"/>
                        </a:spcAft>
                        <a:buFont typeface="Symbol" panose="05050102010706020507" pitchFamily="18" charset="2"/>
                        <a:buChar char=""/>
                      </a:pPr>
                      <a:r>
                        <a:rPr lang="en-US" sz="2000">
                          <a:solidFill>
                            <a:srgbClr val="000000"/>
                          </a:solidFill>
                          <a:effectLst/>
                          <a:latin typeface="+mn-lt"/>
                          <a:ea typeface="Calibri" panose="020F0502020204030204" pitchFamily="34" charset="0"/>
                          <a:cs typeface="Times New Roman"/>
                        </a:rPr>
                        <a:t>Safety – Risk/Benefit profile of the drug</a:t>
                      </a:r>
                      <a:endParaRPr lang="en-US"/>
                    </a:p>
                    <a:p>
                      <a:pPr marL="342900" marR="0" lvl="0" indent="-342900">
                        <a:lnSpc>
                          <a:spcPct val="107000"/>
                        </a:lnSpc>
                        <a:spcBef>
                          <a:spcPts val="0"/>
                        </a:spcBef>
                        <a:spcAft>
                          <a:spcPts val="0"/>
                        </a:spcAft>
                        <a:buFont typeface="Symbol" panose="05050102010706020507" pitchFamily="18" charset="2"/>
                        <a:buChar char=""/>
                      </a:pPr>
                      <a:r>
                        <a:rPr lang="en-US" sz="2000">
                          <a:solidFill>
                            <a:srgbClr val="000000"/>
                          </a:solidFill>
                          <a:effectLst/>
                          <a:latin typeface="+mn-lt"/>
                          <a:ea typeface="Calibri" panose="020F0502020204030204" pitchFamily="34" charset="0"/>
                          <a:cs typeface="Times New Roman"/>
                        </a:rPr>
                        <a:t>Multi-site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6212265"/>
                  </a:ext>
                </a:extLst>
              </a:tr>
              <a:tr h="919975">
                <a:tc>
                  <a:txBody>
                    <a:bodyPr/>
                    <a:lstStyle/>
                    <a:p>
                      <a:pPr marL="0" lvl="0" algn="ctr">
                        <a:lnSpc>
                          <a:spcPct val="107000"/>
                        </a:lnSpc>
                        <a:spcBef>
                          <a:spcPts val="0"/>
                        </a:spcBef>
                        <a:spcAft>
                          <a:spcPts val="0"/>
                        </a:spcAft>
                        <a:buNone/>
                      </a:pPr>
                      <a:r>
                        <a:rPr lang="en-US" sz="2000">
                          <a:solidFill>
                            <a:srgbClr val="000000"/>
                          </a:solidFill>
                          <a:effectLst/>
                          <a:latin typeface="+mn-lt"/>
                          <a:ea typeface="Calibri" panose="020F0502020204030204" pitchFamily="34" charset="0"/>
                          <a:cs typeface="Times New Roman"/>
                        </a:rPr>
                        <a:t>4</a:t>
                      </a: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marL="0" lvl="0" algn="ctr">
                        <a:lnSpc>
                          <a:spcPct val="107000"/>
                        </a:lnSpc>
                        <a:spcBef>
                          <a:spcPts val="0"/>
                        </a:spcBef>
                        <a:spcAft>
                          <a:spcPts val="0"/>
                        </a:spcAft>
                        <a:buNone/>
                      </a:pPr>
                      <a:r>
                        <a:rPr lang="en-US" sz="2000">
                          <a:solidFill>
                            <a:srgbClr val="000000"/>
                          </a:solidFill>
                          <a:effectLst/>
                          <a:latin typeface="+mn-lt"/>
                          <a:ea typeface="Calibri" panose="020F0502020204030204" pitchFamily="34" charset="0"/>
                          <a:cs typeface="Times New Roman"/>
                        </a:rPr>
                        <a:t>1000s</a:t>
                      </a:r>
                    </a:p>
                    <a:p>
                      <a:pPr lvl="0" algn="ctr">
                        <a:lnSpc>
                          <a:spcPct val="100000"/>
                        </a:lnSpc>
                        <a:spcBef>
                          <a:spcPts val="0"/>
                        </a:spcBef>
                        <a:spcAft>
                          <a:spcPts val="0"/>
                        </a:spcAft>
                        <a:buNone/>
                      </a:pPr>
                      <a:r>
                        <a:rPr lang="en-US" sz="2000" b="0" i="0" u="none" strike="noStrike" noProof="0">
                          <a:solidFill>
                            <a:srgbClr val="000000"/>
                          </a:solidFill>
                          <a:effectLst/>
                          <a:latin typeface="Georgia"/>
                        </a:rPr>
                        <a:t>(w/ Disease or Condition)</a:t>
                      </a:r>
                      <a:endParaRPr lang="en-US" sz="2000" b="0" i="0" u="none" strike="noStrike" noProof="0">
                        <a:effectLst/>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marL="0" lvl="0" indent="0">
                        <a:lnSpc>
                          <a:spcPct val="107000"/>
                        </a:lnSpc>
                        <a:spcBef>
                          <a:spcPts val="0"/>
                        </a:spcBef>
                        <a:spcAft>
                          <a:spcPts val="0"/>
                        </a:spcAft>
                        <a:buNone/>
                      </a:pPr>
                      <a:r>
                        <a:rPr lang="en-US" sz="2000">
                          <a:solidFill>
                            <a:srgbClr val="000000"/>
                          </a:solidFill>
                          <a:effectLst/>
                          <a:latin typeface="+mn-lt"/>
                          <a:ea typeface="Calibri" panose="020F0502020204030204" pitchFamily="34" charset="0"/>
                          <a:cs typeface="Times New Roman"/>
                        </a:rPr>
                        <a:t>May be Longer Term</a:t>
                      </a: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marL="342900" lvl="0" indent="-342900">
                        <a:lnSpc>
                          <a:spcPct val="107000"/>
                        </a:lnSpc>
                        <a:spcBef>
                          <a:spcPts val="0"/>
                        </a:spcBef>
                        <a:spcAft>
                          <a:spcPts val="0"/>
                        </a:spcAft>
                        <a:buFont typeface="Symbol"/>
                        <a:buChar char=""/>
                      </a:pPr>
                      <a:r>
                        <a:rPr lang="en-US" sz="2000">
                          <a:solidFill>
                            <a:srgbClr val="000000"/>
                          </a:solidFill>
                          <a:effectLst/>
                          <a:latin typeface="+mn-lt"/>
                          <a:ea typeface="Calibri" panose="020F0502020204030204" pitchFamily="34" charset="0"/>
                          <a:cs typeface="Times New Roman"/>
                        </a:rPr>
                        <a:t>Post-Marketing Safety and Efficacy</a:t>
                      </a:r>
                    </a:p>
                    <a:p>
                      <a:pPr marL="342900" lvl="0" indent="-342900">
                        <a:lnSpc>
                          <a:spcPct val="107000"/>
                        </a:lnSpc>
                        <a:spcBef>
                          <a:spcPts val="0"/>
                        </a:spcBef>
                        <a:spcAft>
                          <a:spcPts val="0"/>
                        </a:spcAft>
                        <a:buFont typeface="Symbol"/>
                        <a:buChar char=""/>
                      </a:pPr>
                      <a:r>
                        <a:rPr lang="en-US" sz="2000">
                          <a:solidFill>
                            <a:srgbClr val="000000"/>
                          </a:solidFill>
                          <a:effectLst/>
                          <a:latin typeface="+mn-lt"/>
                          <a:ea typeface="Calibri" panose="020F0502020204030204" pitchFamily="34" charset="0"/>
                          <a:cs typeface="Times New Roman"/>
                        </a:rPr>
                        <a:t>Long Term side effects</a:t>
                      </a: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tcPr>
                </a:tc>
                <a:extLst>
                  <a:ext uri="{0D108BD9-81ED-4DB2-BD59-A6C34878D82A}">
                    <a16:rowId xmlns:a16="http://schemas.microsoft.com/office/drawing/2014/main" val="2518438200"/>
                  </a:ext>
                </a:extLst>
              </a:tr>
            </a:tbl>
          </a:graphicData>
        </a:graphic>
      </p:graphicFrame>
      <p:sp>
        <p:nvSpPr>
          <p:cNvPr id="5" name="TextBox 4"/>
          <p:cNvSpPr txBox="1"/>
          <p:nvPr/>
        </p:nvSpPr>
        <p:spPr>
          <a:xfrm>
            <a:off x="3422736" y="6306312"/>
            <a:ext cx="4281942"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bg2"/>
                </a:solidFill>
                <a:effectLst/>
                <a:uLnTx/>
                <a:uFillTx/>
                <a:latin typeface="Georgia"/>
                <a:ea typeface="+mn-ea"/>
                <a:cs typeface="+mn-cs"/>
              </a:rPr>
              <a:t>Note: some phases can be combined</a:t>
            </a:r>
          </a:p>
        </p:txBody>
      </p:sp>
    </p:spTree>
    <p:extLst>
      <p:ext uri="{BB962C8B-B14F-4D97-AF65-F5344CB8AC3E}">
        <p14:creationId xmlns:p14="http://schemas.microsoft.com/office/powerpoint/2010/main" val="851883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FE430-53DB-EA5F-3E49-D516FF579A7B}"/>
              </a:ext>
            </a:extLst>
          </p:cNvPr>
          <p:cNvSpPr>
            <a:spLocks noGrp="1"/>
          </p:cNvSpPr>
          <p:nvPr>
            <p:ph type="title"/>
          </p:nvPr>
        </p:nvSpPr>
        <p:spPr/>
        <p:txBody>
          <a:bodyPr/>
          <a:lstStyle/>
          <a:p>
            <a:pPr algn="ctr"/>
            <a:r>
              <a:rPr lang="en-US" dirty="0">
                <a:latin typeface="Arial"/>
                <a:cs typeface="Arial"/>
              </a:rPr>
              <a:t>IND As Clinical Investigations</a:t>
            </a:r>
            <a:endParaRPr lang="en-US" dirty="0"/>
          </a:p>
        </p:txBody>
      </p:sp>
      <p:sp>
        <p:nvSpPr>
          <p:cNvPr id="3" name="Content Placeholder 2">
            <a:extLst>
              <a:ext uri="{FF2B5EF4-FFF2-40B4-BE49-F238E27FC236}">
                <a16:creationId xmlns:a16="http://schemas.microsoft.com/office/drawing/2014/main" id="{7603B1E2-5417-B75C-ACCE-7BEF9D987B6F}"/>
              </a:ext>
            </a:extLst>
          </p:cNvPr>
          <p:cNvSpPr>
            <a:spLocks noGrp="1"/>
          </p:cNvSpPr>
          <p:nvPr>
            <p:ph idx="1"/>
          </p:nvPr>
        </p:nvSpPr>
        <p:spPr/>
        <p:txBody>
          <a:bodyPr vert="horz" lIns="91440" tIns="45720" rIns="91440" bIns="45720" rtlCol="0" anchor="t">
            <a:normAutofit/>
          </a:bodyPr>
          <a:lstStyle/>
          <a:p>
            <a:r>
              <a:rPr lang="en-US" dirty="0">
                <a:latin typeface="Georgia"/>
              </a:rPr>
              <a:t>Investigators are looking to study the use of a drug as part of a clinical investigation </a:t>
            </a:r>
          </a:p>
          <a:p>
            <a:r>
              <a:rPr lang="en-US" dirty="0">
                <a:latin typeface="Georgia"/>
              </a:rPr>
              <a:t>Primary goal is assessing product safety and effectiveness </a:t>
            </a:r>
          </a:p>
          <a:p>
            <a:r>
              <a:rPr lang="en-US" dirty="0">
                <a:latin typeface="Georgia"/>
              </a:rPr>
              <a:t>Data that is generated for publication in academia, and product development in industry </a:t>
            </a:r>
          </a:p>
          <a:p>
            <a:r>
              <a:rPr lang="en-US" dirty="0">
                <a:latin typeface="Georgia"/>
              </a:rPr>
              <a:t>Can be any phase (I, II, III, or IV) </a:t>
            </a:r>
          </a:p>
          <a:p>
            <a:pPr lvl="1"/>
            <a:endParaRPr lang="en-US" dirty="0"/>
          </a:p>
          <a:p>
            <a:endParaRPr lang="en-US" dirty="0"/>
          </a:p>
        </p:txBody>
      </p:sp>
    </p:spTree>
    <p:extLst>
      <p:ext uri="{BB962C8B-B14F-4D97-AF65-F5344CB8AC3E}">
        <p14:creationId xmlns:p14="http://schemas.microsoft.com/office/powerpoint/2010/main" val="3985970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A89A4-0ED1-6130-7403-C04654353A73}"/>
              </a:ext>
            </a:extLst>
          </p:cNvPr>
          <p:cNvSpPr>
            <a:spLocks noGrp="1"/>
          </p:cNvSpPr>
          <p:nvPr>
            <p:ph type="title"/>
          </p:nvPr>
        </p:nvSpPr>
        <p:spPr/>
        <p:txBody>
          <a:bodyPr/>
          <a:lstStyle/>
          <a:p>
            <a:pPr algn="ctr"/>
            <a:r>
              <a:rPr lang="en-US">
                <a:latin typeface="Arial"/>
                <a:cs typeface="Arial"/>
              </a:rPr>
              <a:t>Investigator-Initiated </a:t>
            </a:r>
            <a:r>
              <a:rPr lang="en-US" err="1">
                <a:latin typeface="Arial"/>
                <a:cs typeface="Arial"/>
              </a:rPr>
              <a:t>ind</a:t>
            </a:r>
            <a:r>
              <a:rPr lang="en-US">
                <a:latin typeface="Arial"/>
                <a:cs typeface="Arial"/>
              </a:rPr>
              <a:t> applications</a:t>
            </a:r>
            <a:endParaRPr lang="en-US"/>
          </a:p>
        </p:txBody>
      </p:sp>
      <p:sp>
        <p:nvSpPr>
          <p:cNvPr id="5" name="Content Placeholder 4">
            <a:extLst>
              <a:ext uri="{FF2B5EF4-FFF2-40B4-BE49-F238E27FC236}">
                <a16:creationId xmlns:a16="http://schemas.microsoft.com/office/drawing/2014/main" id="{8AA14677-5724-24F5-DC8B-B36619A2F7B6}"/>
              </a:ext>
            </a:extLst>
          </p:cNvPr>
          <p:cNvSpPr>
            <a:spLocks noGrp="1"/>
          </p:cNvSpPr>
          <p:nvPr>
            <p:ph idx="1"/>
          </p:nvPr>
        </p:nvSpPr>
        <p:spPr>
          <a:xfrm>
            <a:off x="1393367" y="5541388"/>
            <a:ext cx="9408163" cy="388189"/>
          </a:xfrm>
        </p:spPr>
        <p:txBody>
          <a:bodyPr vert="horz" lIns="91440" tIns="45720" rIns="91440" bIns="45720" rtlCol="0" anchor="t">
            <a:normAutofit/>
          </a:bodyPr>
          <a:lstStyle/>
          <a:p>
            <a:pPr marL="0" indent="0">
              <a:buNone/>
            </a:pPr>
            <a:r>
              <a:rPr lang="en-US" sz="1200">
                <a:latin typeface="Georgia"/>
                <a:hlinkClick r:id="rId2"/>
              </a:rPr>
              <a:t>https://www.fda.gov/drugs/investigational-new-drug-ind-application/investigator-initiated-investigational-new-drug-ind-applications</a:t>
            </a:r>
            <a:endParaRPr lang="en-US" sz="1200"/>
          </a:p>
          <a:p>
            <a:pPr marL="0" indent="0">
              <a:buNone/>
            </a:pPr>
            <a:endParaRPr lang="en-US"/>
          </a:p>
        </p:txBody>
      </p:sp>
      <p:pic>
        <p:nvPicPr>
          <p:cNvPr id="6" name="Picture 6" descr="Table&#10;&#10;Description automatically generated">
            <a:extLst>
              <a:ext uri="{FF2B5EF4-FFF2-40B4-BE49-F238E27FC236}">
                <a16:creationId xmlns:a16="http://schemas.microsoft.com/office/drawing/2014/main" id="{B9ECD561-8976-B983-07D9-F13D5A7D32D5}"/>
              </a:ext>
            </a:extLst>
          </p:cNvPr>
          <p:cNvPicPr>
            <a:picLocks noChangeAspect="1"/>
          </p:cNvPicPr>
          <p:nvPr/>
        </p:nvPicPr>
        <p:blipFill>
          <a:blip r:embed="rId3"/>
          <a:stretch>
            <a:fillRect/>
          </a:stretch>
        </p:blipFill>
        <p:spPr>
          <a:xfrm>
            <a:off x="1420362" y="1134639"/>
            <a:ext cx="9360568" cy="4371078"/>
          </a:xfrm>
          <a:prstGeom prst="rect">
            <a:avLst/>
          </a:prstGeom>
        </p:spPr>
      </p:pic>
    </p:spTree>
    <p:extLst>
      <p:ext uri="{BB962C8B-B14F-4D97-AF65-F5344CB8AC3E}">
        <p14:creationId xmlns:p14="http://schemas.microsoft.com/office/powerpoint/2010/main" val="1476521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40181A-01B0-4CB8-8614-1473649F6741}" type="slidenum">
              <a:rPr lang="en-US" smtClean="0"/>
              <a:pPr/>
              <a:t>13</a:t>
            </a:fld>
            <a:endParaRPr lang="en-US"/>
          </a:p>
        </p:txBody>
      </p:sp>
      <p:sp>
        <p:nvSpPr>
          <p:cNvPr id="3" name="Title 2"/>
          <p:cNvSpPr>
            <a:spLocks noGrp="1"/>
          </p:cNvSpPr>
          <p:nvPr>
            <p:ph type="title"/>
          </p:nvPr>
        </p:nvSpPr>
        <p:spPr>
          <a:xfrm>
            <a:off x="531909" y="2461883"/>
            <a:ext cx="11283351" cy="1467494"/>
          </a:xfrm>
        </p:spPr>
        <p:txBody>
          <a:bodyPr/>
          <a:lstStyle/>
          <a:p>
            <a:pPr algn="ctr"/>
            <a:r>
              <a:rPr lang="en-US"/>
              <a:t>Regulatory requirements</a:t>
            </a:r>
            <a:br>
              <a:rPr lang="en-US"/>
            </a:br>
            <a:r>
              <a:rPr lang="en-US"/>
              <a:t>and format of an</a:t>
            </a:r>
            <a:br>
              <a:rPr lang="en-US"/>
            </a:br>
            <a:r>
              <a:rPr lang="en-US"/>
              <a:t>investigational new drug application</a:t>
            </a:r>
          </a:p>
        </p:txBody>
      </p:sp>
    </p:spTree>
    <p:extLst>
      <p:ext uri="{BB962C8B-B14F-4D97-AF65-F5344CB8AC3E}">
        <p14:creationId xmlns:p14="http://schemas.microsoft.com/office/powerpoint/2010/main" val="1923215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66CEA-39B3-21BF-2386-4B88679AF582}"/>
              </a:ext>
            </a:extLst>
          </p:cNvPr>
          <p:cNvSpPr>
            <a:spLocks noGrp="1"/>
          </p:cNvSpPr>
          <p:nvPr>
            <p:ph type="title"/>
          </p:nvPr>
        </p:nvSpPr>
        <p:spPr/>
        <p:txBody>
          <a:bodyPr/>
          <a:lstStyle/>
          <a:p>
            <a:r>
              <a:rPr lang="en-US">
                <a:latin typeface="Arial"/>
                <a:cs typeface="Arial"/>
              </a:rPr>
              <a:t>Drug development process</a:t>
            </a:r>
            <a:endParaRPr lang="en-US"/>
          </a:p>
        </p:txBody>
      </p:sp>
      <p:sp>
        <p:nvSpPr>
          <p:cNvPr id="3" name="Content Placeholder 2">
            <a:extLst>
              <a:ext uri="{FF2B5EF4-FFF2-40B4-BE49-F238E27FC236}">
                <a16:creationId xmlns:a16="http://schemas.microsoft.com/office/drawing/2014/main" id="{FFAB1166-A456-6203-0E06-318A4422C38C}"/>
              </a:ext>
            </a:extLst>
          </p:cNvPr>
          <p:cNvSpPr>
            <a:spLocks noGrp="1"/>
          </p:cNvSpPr>
          <p:nvPr>
            <p:ph idx="1"/>
          </p:nvPr>
        </p:nvSpPr>
        <p:spPr>
          <a:xfrm>
            <a:off x="759019" y="1390739"/>
            <a:ext cx="10691531" cy="4854789"/>
          </a:xfrm>
        </p:spPr>
        <p:txBody>
          <a:bodyPr vert="horz" lIns="91440" tIns="45720" rIns="91440" bIns="45720" rtlCol="0" anchor="t">
            <a:normAutofit/>
          </a:bodyPr>
          <a:lstStyle/>
          <a:p>
            <a:r>
              <a:rPr lang="en-US">
                <a:latin typeface="Georgia"/>
              </a:rPr>
              <a:t>Step 3: Clinical Research</a:t>
            </a:r>
          </a:p>
          <a:p>
            <a:pPr lvl="1"/>
            <a:r>
              <a:rPr lang="en-US">
                <a:latin typeface="Georgia"/>
              </a:rPr>
              <a:t>The Investigational New Drug (IND) Process</a:t>
            </a:r>
          </a:p>
          <a:p>
            <a:pPr lvl="2"/>
            <a:r>
              <a:rPr lang="en-US">
                <a:latin typeface="Georgia"/>
              </a:rPr>
              <a:t>Regulatory Requirements (21 CFR 312)</a:t>
            </a:r>
          </a:p>
          <a:p>
            <a:pPr lvl="2"/>
            <a:r>
              <a:rPr lang="en-US">
                <a:latin typeface="Georgia"/>
              </a:rPr>
              <a:t>Content and Format</a:t>
            </a:r>
          </a:p>
          <a:p>
            <a:pPr lvl="1"/>
            <a:r>
              <a:rPr lang="en-US">
                <a:latin typeface="Georgia"/>
              </a:rPr>
              <a:t>FDA Review Team</a:t>
            </a:r>
          </a:p>
          <a:p>
            <a:pPr lvl="2"/>
            <a:r>
              <a:rPr lang="en-US">
                <a:latin typeface="Georgia"/>
              </a:rPr>
              <a:t>Project Manager</a:t>
            </a:r>
          </a:p>
          <a:p>
            <a:pPr lvl="2"/>
            <a:r>
              <a:rPr lang="en-US">
                <a:latin typeface="Georgia"/>
              </a:rPr>
              <a:t>Medical Officer</a:t>
            </a:r>
          </a:p>
          <a:p>
            <a:pPr lvl="2"/>
            <a:r>
              <a:rPr lang="en-US">
                <a:latin typeface="Georgia"/>
              </a:rPr>
              <a:t>Statistician</a:t>
            </a:r>
          </a:p>
          <a:p>
            <a:pPr lvl="2"/>
            <a:r>
              <a:rPr lang="en-US">
                <a:latin typeface="Georgia"/>
              </a:rPr>
              <a:t>Pharmacology/Toxicology</a:t>
            </a:r>
          </a:p>
          <a:p>
            <a:pPr lvl="2"/>
            <a:r>
              <a:rPr lang="en-US">
                <a:latin typeface="Georgia"/>
              </a:rPr>
              <a:t>CMC</a:t>
            </a:r>
          </a:p>
          <a:p>
            <a:pPr lvl="3"/>
            <a:r>
              <a:rPr lang="en-US">
                <a:latin typeface="Georgia"/>
              </a:rPr>
              <a:t>Chemist</a:t>
            </a:r>
          </a:p>
          <a:p>
            <a:pPr lvl="3"/>
            <a:r>
              <a:rPr lang="en-US">
                <a:latin typeface="Georgia"/>
              </a:rPr>
              <a:t>Microbiologist</a:t>
            </a:r>
          </a:p>
          <a:p>
            <a:pPr lvl="1"/>
            <a:r>
              <a:rPr lang="en-US">
                <a:latin typeface="Georgia"/>
              </a:rPr>
              <a:t>FDA Decisions and Determinations</a:t>
            </a:r>
            <a:endParaRPr lang="en-US"/>
          </a:p>
          <a:p>
            <a:pPr lvl="1"/>
            <a:endParaRPr lang="en-US">
              <a:latin typeface="Georgia"/>
            </a:endParaRPr>
          </a:p>
          <a:p>
            <a:pPr lvl="1"/>
            <a:endParaRPr lang="en-US">
              <a:latin typeface="Georgia"/>
            </a:endParaRPr>
          </a:p>
        </p:txBody>
      </p:sp>
      <p:pic>
        <p:nvPicPr>
          <p:cNvPr id="9" name="Picture 4" descr="Graphical user interface, text&#10;&#10;Description automatically generated">
            <a:extLst>
              <a:ext uri="{FF2B5EF4-FFF2-40B4-BE49-F238E27FC236}">
                <a16:creationId xmlns:a16="http://schemas.microsoft.com/office/drawing/2014/main" id="{7D7E5B9A-5C6A-8D36-6F59-49C7A7A04E64}"/>
              </a:ext>
            </a:extLst>
          </p:cNvPr>
          <p:cNvPicPr>
            <a:picLocks noChangeAspect="1"/>
          </p:cNvPicPr>
          <p:nvPr/>
        </p:nvPicPr>
        <p:blipFill>
          <a:blip r:embed="rId2"/>
          <a:stretch>
            <a:fillRect/>
          </a:stretch>
        </p:blipFill>
        <p:spPr>
          <a:xfrm>
            <a:off x="8854840" y="280342"/>
            <a:ext cx="2647950" cy="1066800"/>
          </a:xfrm>
          <a:prstGeom prst="rect">
            <a:avLst/>
          </a:prstGeom>
        </p:spPr>
      </p:pic>
      <p:pic>
        <p:nvPicPr>
          <p:cNvPr id="10" name="Picture 10" descr="Shape&#10;&#10;Description automatically generated">
            <a:extLst>
              <a:ext uri="{FF2B5EF4-FFF2-40B4-BE49-F238E27FC236}">
                <a16:creationId xmlns:a16="http://schemas.microsoft.com/office/drawing/2014/main" id="{1A87D0F7-3A57-823E-3830-64DC9C2591F8}"/>
              </a:ext>
            </a:extLst>
          </p:cNvPr>
          <p:cNvPicPr>
            <a:picLocks noChangeAspect="1"/>
          </p:cNvPicPr>
          <p:nvPr/>
        </p:nvPicPr>
        <p:blipFill>
          <a:blip r:embed="rId3"/>
          <a:stretch>
            <a:fillRect/>
          </a:stretch>
        </p:blipFill>
        <p:spPr>
          <a:xfrm>
            <a:off x="7998180" y="2149779"/>
            <a:ext cx="3768606" cy="3969554"/>
          </a:xfrm>
          <a:prstGeom prst="rect">
            <a:avLst/>
          </a:prstGeom>
        </p:spPr>
      </p:pic>
    </p:spTree>
    <p:extLst>
      <p:ext uri="{BB962C8B-B14F-4D97-AF65-F5344CB8AC3E}">
        <p14:creationId xmlns:p14="http://schemas.microsoft.com/office/powerpoint/2010/main" val="3614936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General principles of the </a:t>
            </a:r>
            <a:r>
              <a:rPr lang="en-US" err="1"/>
              <a:t>ind</a:t>
            </a:r>
            <a:r>
              <a:rPr lang="en-US"/>
              <a:t> submission (21 </a:t>
            </a:r>
            <a:r>
              <a:rPr lang="en-US" err="1"/>
              <a:t>cfr</a:t>
            </a:r>
            <a:r>
              <a:rPr lang="en-US"/>
              <a:t> 312.22)</a:t>
            </a:r>
          </a:p>
        </p:txBody>
      </p:sp>
      <p:sp>
        <p:nvSpPr>
          <p:cNvPr id="3" name="Content Placeholder 2"/>
          <p:cNvSpPr>
            <a:spLocks noGrp="1"/>
          </p:cNvSpPr>
          <p:nvPr>
            <p:ph idx="1"/>
          </p:nvPr>
        </p:nvSpPr>
        <p:spPr>
          <a:xfrm>
            <a:off x="759020" y="1548714"/>
            <a:ext cx="10691530" cy="1713471"/>
          </a:xfrm>
        </p:spPr>
        <p:txBody>
          <a:bodyPr>
            <a:normAutofit/>
          </a:bodyPr>
          <a:lstStyle/>
          <a:p>
            <a:r>
              <a:rPr lang="en-US">
                <a:solidFill>
                  <a:srgbClr val="000000"/>
                </a:solidFill>
              </a:rPr>
              <a:t>FDA’s Primary Objectives</a:t>
            </a:r>
          </a:p>
          <a:p>
            <a:pPr lvl="1"/>
            <a:r>
              <a:rPr lang="en-US" sz="2800">
                <a:solidFill>
                  <a:srgbClr val="000000"/>
                </a:solidFill>
              </a:rPr>
              <a:t>Assure </a:t>
            </a:r>
            <a:r>
              <a:rPr lang="en-US" sz="2800" b="1">
                <a:solidFill>
                  <a:srgbClr val="000000"/>
                </a:solidFill>
              </a:rPr>
              <a:t>safety</a:t>
            </a:r>
            <a:r>
              <a:rPr lang="en-US" sz="2800">
                <a:solidFill>
                  <a:srgbClr val="000000"/>
                </a:solidFill>
              </a:rPr>
              <a:t> and </a:t>
            </a:r>
            <a:r>
              <a:rPr lang="en-US" sz="2800" b="1">
                <a:solidFill>
                  <a:srgbClr val="000000"/>
                </a:solidFill>
              </a:rPr>
              <a:t>rights of subjects</a:t>
            </a:r>
            <a:r>
              <a:rPr lang="en-US" sz="2800">
                <a:solidFill>
                  <a:srgbClr val="000000"/>
                </a:solidFill>
              </a:rPr>
              <a:t>, and </a:t>
            </a:r>
            <a:r>
              <a:rPr lang="en-US" sz="2800" b="1">
                <a:solidFill>
                  <a:srgbClr val="000000"/>
                </a:solidFill>
              </a:rPr>
              <a:t>quality of the scientific evaluation </a:t>
            </a:r>
            <a:r>
              <a:rPr lang="en-US" sz="2800">
                <a:solidFill>
                  <a:srgbClr val="000000"/>
                </a:solidFill>
              </a:rPr>
              <a:t>is adequate to evaluate the drug’s </a:t>
            </a:r>
            <a:r>
              <a:rPr lang="en-US" sz="2800" b="1">
                <a:solidFill>
                  <a:srgbClr val="000000"/>
                </a:solidFill>
              </a:rPr>
              <a:t>effectiveness and safety </a:t>
            </a:r>
            <a:r>
              <a:rPr lang="en-US" sz="2800">
                <a:solidFill>
                  <a:srgbClr val="000000"/>
                </a:solidFill>
              </a:rPr>
              <a:t>for market approval</a:t>
            </a:r>
          </a:p>
          <a:p>
            <a:pPr lvl="1"/>
            <a:endParaRPr lang="en-US">
              <a:solidFill>
                <a:srgbClr val="000000"/>
              </a:solidFill>
            </a:endParaRPr>
          </a:p>
          <a:p>
            <a:endParaRPr lang="en-US"/>
          </a:p>
        </p:txBody>
      </p:sp>
      <p:sp>
        <p:nvSpPr>
          <p:cNvPr id="5" name="Content Placeholder 2"/>
          <p:cNvSpPr txBox="1">
            <a:spLocks/>
          </p:cNvSpPr>
          <p:nvPr/>
        </p:nvSpPr>
        <p:spPr>
          <a:xfrm>
            <a:off x="759018" y="3262185"/>
            <a:ext cx="10691531" cy="29659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84B3D"/>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84B3D"/>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84B3D"/>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84B3D"/>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84B3D"/>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400"/>
              </a:spcAft>
            </a:pPr>
            <a:r>
              <a:rPr lang="en-US">
                <a:solidFill>
                  <a:srgbClr val="000000"/>
                </a:solidFill>
              </a:rPr>
              <a:t>Focus of initial IND submission</a:t>
            </a:r>
          </a:p>
          <a:p>
            <a:pPr lvl="1">
              <a:spcAft>
                <a:spcPts val="400"/>
              </a:spcAft>
            </a:pPr>
            <a:r>
              <a:rPr lang="en-US">
                <a:solidFill>
                  <a:srgbClr val="000000"/>
                </a:solidFill>
              </a:rPr>
              <a:t>General investigational plan</a:t>
            </a:r>
          </a:p>
          <a:p>
            <a:pPr lvl="1">
              <a:spcAft>
                <a:spcPts val="400"/>
              </a:spcAft>
            </a:pPr>
            <a:r>
              <a:rPr lang="en-US">
                <a:solidFill>
                  <a:srgbClr val="000000"/>
                </a:solidFill>
              </a:rPr>
              <a:t>Protocols for specific human studies</a:t>
            </a:r>
          </a:p>
          <a:p>
            <a:pPr lvl="1">
              <a:spcAft>
                <a:spcPts val="400"/>
              </a:spcAft>
            </a:pPr>
            <a:r>
              <a:rPr lang="en-US">
                <a:solidFill>
                  <a:srgbClr val="000000"/>
                </a:solidFill>
              </a:rPr>
              <a:t>Novelty and developmental phase of the drug</a:t>
            </a:r>
          </a:p>
          <a:p>
            <a:pPr lvl="1">
              <a:spcAft>
                <a:spcPts val="400"/>
              </a:spcAft>
            </a:pPr>
            <a:r>
              <a:rPr lang="en-US">
                <a:solidFill>
                  <a:srgbClr val="000000"/>
                </a:solidFill>
              </a:rPr>
              <a:t>The extent to which the study drug has been studied previously</a:t>
            </a:r>
          </a:p>
          <a:p>
            <a:pPr lvl="1">
              <a:spcAft>
                <a:spcPts val="400"/>
              </a:spcAft>
            </a:pPr>
            <a:r>
              <a:rPr lang="en-US">
                <a:solidFill>
                  <a:srgbClr val="000000"/>
                </a:solidFill>
              </a:rPr>
              <a:t>The known or suspected risks</a:t>
            </a:r>
          </a:p>
          <a:p>
            <a:endParaRPr lang="en-US">
              <a:solidFill>
                <a:schemeClr val="bg2"/>
              </a:solidFill>
            </a:endParaRPr>
          </a:p>
        </p:txBody>
      </p:sp>
    </p:spTree>
    <p:extLst>
      <p:ext uri="{BB962C8B-B14F-4D97-AF65-F5344CB8AC3E}">
        <p14:creationId xmlns:p14="http://schemas.microsoft.com/office/powerpoint/2010/main" val="2914562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40181A-01B0-4CB8-8614-1473649F6741}" type="slidenum">
              <a:rPr lang="en-US" smtClean="0"/>
              <a:pPr/>
              <a:t>16</a:t>
            </a:fld>
            <a:endParaRPr lang="en-US"/>
          </a:p>
        </p:txBody>
      </p:sp>
      <p:sp>
        <p:nvSpPr>
          <p:cNvPr id="3" name="Title 2"/>
          <p:cNvSpPr>
            <a:spLocks noGrp="1"/>
          </p:cNvSpPr>
          <p:nvPr>
            <p:ph type="title"/>
          </p:nvPr>
        </p:nvSpPr>
        <p:spPr>
          <a:xfrm>
            <a:off x="741750" y="180957"/>
            <a:ext cx="10708499" cy="1050989"/>
          </a:xfrm>
        </p:spPr>
        <p:txBody>
          <a:bodyPr/>
          <a:lstStyle/>
          <a:p>
            <a:pPr algn="ctr"/>
            <a:r>
              <a:rPr lang="en-US" err="1"/>
              <a:t>Ind</a:t>
            </a:r>
            <a:r>
              <a:rPr lang="en-US"/>
              <a:t> application</a:t>
            </a:r>
          </a:p>
        </p:txBody>
      </p:sp>
      <p:pic>
        <p:nvPicPr>
          <p:cNvPr id="4" name="Picture 3"/>
          <p:cNvPicPr>
            <a:picLocks noChangeAspect="1"/>
          </p:cNvPicPr>
          <p:nvPr/>
        </p:nvPicPr>
        <p:blipFill>
          <a:blip r:embed="rId2"/>
          <a:stretch>
            <a:fillRect/>
          </a:stretch>
        </p:blipFill>
        <p:spPr>
          <a:xfrm>
            <a:off x="3748545" y="1243521"/>
            <a:ext cx="4255069" cy="4682134"/>
          </a:xfrm>
          <a:prstGeom prst="rect">
            <a:avLst/>
          </a:prstGeom>
        </p:spPr>
      </p:pic>
    </p:spTree>
    <p:extLst>
      <p:ext uri="{BB962C8B-B14F-4D97-AF65-F5344CB8AC3E}">
        <p14:creationId xmlns:p14="http://schemas.microsoft.com/office/powerpoint/2010/main" val="2491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66CEA-39B3-21BF-2386-4B88679AF582}"/>
              </a:ext>
            </a:extLst>
          </p:cNvPr>
          <p:cNvSpPr>
            <a:spLocks noGrp="1"/>
          </p:cNvSpPr>
          <p:nvPr>
            <p:ph type="title"/>
          </p:nvPr>
        </p:nvSpPr>
        <p:spPr/>
        <p:txBody>
          <a:bodyPr/>
          <a:lstStyle/>
          <a:p>
            <a:pPr algn="ctr"/>
            <a:r>
              <a:rPr lang="en-US">
                <a:latin typeface="Arial"/>
                <a:cs typeface="Arial"/>
              </a:rPr>
              <a:t>Ind content and format</a:t>
            </a:r>
            <a:endParaRPr lang="en-US"/>
          </a:p>
        </p:txBody>
      </p:sp>
      <p:sp>
        <p:nvSpPr>
          <p:cNvPr id="3" name="Content Placeholder 2">
            <a:extLst>
              <a:ext uri="{FF2B5EF4-FFF2-40B4-BE49-F238E27FC236}">
                <a16:creationId xmlns:a16="http://schemas.microsoft.com/office/drawing/2014/main" id="{FFAB1166-A456-6203-0E06-318A4422C38C}"/>
              </a:ext>
            </a:extLst>
          </p:cNvPr>
          <p:cNvSpPr>
            <a:spLocks noGrp="1"/>
          </p:cNvSpPr>
          <p:nvPr>
            <p:ph idx="1"/>
          </p:nvPr>
        </p:nvSpPr>
        <p:spPr/>
        <p:txBody>
          <a:bodyPr vert="horz" lIns="91440" tIns="45720" rIns="91440" bIns="45720" rtlCol="0" anchor="t">
            <a:normAutofit/>
          </a:bodyPr>
          <a:lstStyle/>
          <a:p>
            <a:r>
              <a:rPr lang="en-US">
                <a:latin typeface="Georgia"/>
              </a:rPr>
              <a:t>Cover Letter</a:t>
            </a:r>
            <a:endParaRPr lang="en-US"/>
          </a:p>
          <a:p>
            <a:r>
              <a:rPr lang="en-US">
                <a:latin typeface="Georgia"/>
              </a:rPr>
              <a:t>Form FDA 1571</a:t>
            </a:r>
          </a:p>
          <a:p>
            <a:r>
              <a:rPr lang="en-US">
                <a:latin typeface="Georgia"/>
              </a:rPr>
              <a:t>Form FDA 1572</a:t>
            </a:r>
          </a:p>
          <a:p>
            <a:r>
              <a:rPr lang="en-US">
                <a:latin typeface="Georgia"/>
              </a:rPr>
              <a:t>Form FDA 3674</a:t>
            </a:r>
          </a:p>
          <a:p>
            <a:r>
              <a:rPr lang="en-US">
                <a:latin typeface="Georgia"/>
              </a:rPr>
              <a:t>Table of Contents</a:t>
            </a:r>
          </a:p>
          <a:p>
            <a:endParaRPr lang="en-US">
              <a:latin typeface="Georgia"/>
            </a:endParaRPr>
          </a:p>
          <a:p>
            <a:pPr marL="0" indent="0">
              <a:buNone/>
            </a:pPr>
            <a:r>
              <a:rPr lang="en-US">
                <a:latin typeface="Georgia"/>
              </a:rPr>
              <a:t>First few sections are administrative information</a:t>
            </a:r>
          </a:p>
        </p:txBody>
      </p:sp>
    </p:spTree>
    <p:extLst>
      <p:ext uri="{BB962C8B-B14F-4D97-AF65-F5344CB8AC3E}">
        <p14:creationId xmlns:p14="http://schemas.microsoft.com/office/powerpoint/2010/main" val="386560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66CEA-39B3-21BF-2386-4B88679AF582}"/>
              </a:ext>
            </a:extLst>
          </p:cNvPr>
          <p:cNvSpPr>
            <a:spLocks noGrp="1"/>
          </p:cNvSpPr>
          <p:nvPr>
            <p:ph type="title"/>
          </p:nvPr>
        </p:nvSpPr>
        <p:spPr/>
        <p:txBody>
          <a:bodyPr/>
          <a:lstStyle/>
          <a:p>
            <a:pPr algn="ctr"/>
            <a:r>
              <a:rPr lang="en-US">
                <a:latin typeface="Arial"/>
                <a:cs typeface="Arial"/>
              </a:rPr>
              <a:t>Ind content and format</a:t>
            </a:r>
            <a:endParaRPr lang="en-US"/>
          </a:p>
        </p:txBody>
      </p:sp>
      <p:sp>
        <p:nvSpPr>
          <p:cNvPr id="3" name="Content Placeholder 2">
            <a:extLst>
              <a:ext uri="{FF2B5EF4-FFF2-40B4-BE49-F238E27FC236}">
                <a16:creationId xmlns:a16="http://schemas.microsoft.com/office/drawing/2014/main" id="{FFAB1166-A456-6203-0E06-318A4422C38C}"/>
              </a:ext>
            </a:extLst>
          </p:cNvPr>
          <p:cNvSpPr>
            <a:spLocks noGrp="1"/>
          </p:cNvSpPr>
          <p:nvPr>
            <p:ph idx="1"/>
          </p:nvPr>
        </p:nvSpPr>
        <p:spPr/>
        <p:txBody>
          <a:bodyPr vert="horz" lIns="91440" tIns="45720" rIns="91440" bIns="45720" rtlCol="0" anchor="t">
            <a:normAutofit lnSpcReduction="10000"/>
          </a:bodyPr>
          <a:lstStyle/>
          <a:p>
            <a:r>
              <a:rPr lang="en-US">
                <a:latin typeface="Georgia"/>
              </a:rPr>
              <a:t>Introductory Statement and General Investigational Plan</a:t>
            </a:r>
            <a:endParaRPr lang="en-US"/>
          </a:p>
          <a:p>
            <a:r>
              <a:rPr lang="en-US" sz="3000">
                <a:latin typeface="Georgia"/>
              </a:rPr>
              <a:t>Investigator's Brochure</a:t>
            </a:r>
            <a:endParaRPr lang="en-US">
              <a:latin typeface="Georgia"/>
            </a:endParaRPr>
          </a:p>
          <a:p>
            <a:r>
              <a:rPr lang="en-US">
                <a:latin typeface="Georgia"/>
              </a:rPr>
              <a:t>Clinical Protocol(s)</a:t>
            </a:r>
          </a:p>
          <a:p>
            <a:r>
              <a:rPr lang="en-US">
                <a:latin typeface="Georgia"/>
              </a:rPr>
              <a:t>Chemistry Manufacturing and Control Information</a:t>
            </a:r>
            <a:endParaRPr lang="en-US"/>
          </a:p>
          <a:p>
            <a:r>
              <a:rPr lang="en-US">
                <a:latin typeface="Georgia"/>
              </a:rPr>
              <a:t>Pharmacology and Toxicology Information</a:t>
            </a:r>
          </a:p>
          <a:p>
            <a:r>
              <a:rPr lang="en-US">
                <a:latin typeface="Georgia"/>
              </a:rPr>
              <a:t>Previous Human Experience</a:t>
            </a:r>
          </a:p>
          <a:p>
            <a:r>
              <a:rPr lang="en-US">
                <a:latin typeface="Georgia"/>
              </a:rPr>
              <a:t>Additional Information</a:t>
            </a:r>
          </a:p>
          <a:p>
            <a:endParaRPr lang="en-US">
              <a:latin typeface="Georgia"/>
            </a:endParaRPr>
          </a:p>
          <a:p>
            <a:pPr marL="0" indent="0">
              <a:buNone/>
            </a:pPr>
            <a:r>
              <a:rPr lang="en-US">
                <a:latin typeface="Georgia"/>
              </a:rPr>
              <a:t>IND/IDE Support Office has templates and can assist with INDs</a:t>
            </a:r>
          </a:p>
        </p:txBody>
      </p:sp>
    </p:spTree>
    <p:extLst>
      <p:ext uri="{BB962C8B-B14F-4D97-AF65-F5344CB8AC3E}">
        <p14:creationId xmlns:p14="http://schemas.microsoft.com/office/powerpoint/2010/main" val="1772131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Order of </a:t>
            </a:r>
            <a:r>
              <a:rPr lang="en-US" err="1"/>
              <a:t>ind</a:t>
            </a:r>
            <a:r>
              <a:rPr lang="en-US"/>
              <a:t> application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82041449"/>
              </p:ext>
            </p:extLst>
          </p:nvPr>
        </p:nvGraphicFramePr>
        <p:xfrm>
          <a:off x="1835418" y="1291425"/>
          <a:ext cx="8251401" cy="45927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8550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017" y="311273"/>
            <a:ext cx="10691531" cy="1004962"/>
          </a:xfrm>
        </p:spPr>
        <p:txBody>
          <a:bodyPr/>
          <a:lstStyle/>
          <a:p>
            <a:pPr algn="ctr"/>
            <a:r>
              <a:rPr lang="en-US"/>
              <a:t>Overview</a:t>
            </a:r>
          </a:p>
        </p:txBody>
      </p:sp>
      <p:sp>
        <p:nvSpPr>
          <p:cNvPr id="3" name="Content Placeholder 2"/>
          <p:cNvSpPr>
            <a:spLocks noGrp="1"/>
          </p:cNvSpPr>
          <p:nvPr>
            <p:ph idx="4294967295"/>
          </p:nvPr>
        </p:nvSpPr>
        <p:spPr>
          <a:xfrm>
            <a:off x="759018" y="1480457"/>
            <a:ext cx="10691531" cy="4839605"/>
          </a:xfrm>
        </p:spPr>
        <p:txBody>
          <a:bodyPr vert="horz" lIns="91440" tIns="45720" rIns="91440" bIns="45720" rtlCol="0" anchor="t">
            <a:normAutofit/>
          </a:bodyPr>
          <a:lstStyle/>
          <a:p>
            <a:pPr>
              <a:spcAft>
                <a:spcPts val="400"/>
              </a:spcAft>
            </a:pPr>
            <a:r>
              <a:rPr lang="en-US">
                <a:solidFill>
                  <a:srgbClr val="000000"/>
                </a:solidFill>
                <a:latin typeface="Georgia"/>
              </a:rPr>
              <a:t>Introduction to Investigational New Drug Application (IND)</a:t>
            </a:r>
            <a:endParaRPr lang="en-US">
              <a:latin typeface="Georgia"/>
            </a:endParaRPr>
          </a:p>
          <a:p>
            <a:pPr>
              <a:spcAft>
                <a:spcPts val="400"/>
              </a:spcAft>
            </a:pPr>
            <a:r>
              <a:rPr lang="en-US">
                <a:solidFill>
                  <a:srgbClr val="000000"/>
                </a:solidFill>
                <a:latin typeface="Georgia"/>
              </a:rPr>
              <a:t>Drug Development Process Related to IND</a:t>
            </a:r>
          </a:p>
          <a:p>
            <a:pPr>
              <a:spcAft>
                <a:spcPts val="400"/>
              </a:spcAft>
            </a:pPr>
            <a:r>
              <a:rPr lang="en-US">
                <a:solidFill>
                  <a:srgbClr val="000000"/>
                </a:solidFill>
                <a:latin typeface="Georgia"/>
              </a:rPr>
              <a:t>Regulatory Requirements of an IND </a:t>
            </a:r>
          </a:p>
          <a:p>
            <a:pPr>
              <a:spcAft>
                <a:spcPts val="400"/>
              </a:spcAft>
            </a:pPr>
            <a:r>
              <a:rPr lang="en-US">
                <a:solidFill>
                  <a:srgbClr val="000000"/>
                </a:solidFill>
                <a:latin typeface="Georgia"/>
              </a:rPr>
              <a:t>Content and Format of an IND</a:t>
            </a:r>
          </a:p>
          <a:p>
            <a:pPr>
              <a:spcAft>
                <a:spcPts val="400"/>
              </a:spcAft>
            </a:pPr>
            <a:r>
              <a:rPr lang="en-US">
                <a:solidFill>
                  <a:srgbClr val="000000"/>
                </a:solidFill>
                <a:latin typeface="Georgia"/>
              </a:rPr>
              <a:t>IND Determinations: What to expect from the FDA</a:t>
            </a:r>
            <a:endParaRPr lang="en-US"/>
          </a:p>
          <a:p>
            <a:pPr>
              <a:spcAft>
                <a:spcPts val="400"/>
              </a:spcAft>
            </a:pPr>
            <a:r>
              <a:rPr lang="en-US">
                <a:solidFill>
                  <a:srgbClr val="000000"/>
                </a:solidFill>
                <a:latin typeface="Georgia"/>
              </a:rPr>
              <a:t>Expanded Access INDs</a:t>
            </a:r>
            <a:endParaRPr lang="en-US">
              <a:solidFill>
                <a:srgbClr val="000000"/>
              </a:solidFill>
            </a:endParaRPr>
          </a:p>
          <a:p>
            <a:pPr>
              <a:spcAft>
                <a:spcPts val="400"/>
              </a:spcAft>
            </a:pPr>
            <a:r>
              <a:rPr lang="en-US">
                <a:solidFill>
                  <a:srgbClr val="000000"/>
                </a:solidFill>
                <a:latin typeface="Georgia"/>
              </a:rPr>
              <a:t>IND Sponsorship</a:t>
            </a:r>
          </a:p>
          <a:p>
            <a:pPr>
              <a:spcAft>
                <a:spcPts val="400"/>
              </a:spcAft>
            </a:pPr>
            <a:r>
              <a:rPr lang="en-US">
                <a:solidFill>
                  <a:srgbClr val="000000"/>
                </a:solidFill>
                <a:latin typeface="Georgia"/>
              </a:rPr>
              <a:t>Resources and References (please also see supplement packet)</a:t>
            </a:r>
            <a:endParaRPr lang="en-US">
              <a:solidFill>
                <a:srgbClr val="000000"/>
              </a:solidFill>
            </a:endParaRPr>
          </a:p>
          <a:p>
            <a:endParaRPr lang="en-US" sz="1000"/>
          </a:p>
          <a:p>
            <a:endParaRPr lang="en-US" i="1"/>
          </a:p>
        </p:txBody>
      </p:sp>
    </p:spTree>
    <p:extLst>
      <p:ext uri="{BB962C8B-B14F-4D97-AF65-F5344CB8AC3E}">
        <p14:creationId xmlns:p14="http://schemas.microsoft.com/office/powerpoint/2010/main" val="690321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solidFill>
                  <a:srgbClr val="00B0F0"/>
                </a:solidFill>
                <a:latin typeface="Arial"/>
                <a:cs typeface="Arial"/>
              </a:rPr>
              <a:t>Form </a:t>
            </a:r>
            <a:r>
              <a:rPr lang="en-US" err="1">
                <a:solidFill>
                  <a:srgbClr val="00B0F0"/>
                </a:solidFill>
                <a:latin typeface="Arial"/>
                <a:cs typeface="Arial"/>
              </a:rPr>
              <a:t>FDa</a:t>
            </a:r>
            <a:r>
              <a:rPr lang="en-US">
                <a:solidFill>
                  <a:srgbClr val="00B0F0"/>
                </a:solidFill>
                <a:latin typeface="Arial"/>
                <a:cs typeface="Arial"/>
              </a:rPr>
              <a:t> 1571</a:t>
            </a:r>
          </a:p>
        </p:txBody>
      </p:sp>
      <p:sp>
        <p:nvSpPr>
          <p:cNvPr id="3" name="Content Placeholder 2"/>
          <p:cNvSpPr>
            <a:spLocks noGrp="1"/>
          </p:cNvSpPr>
          <p:nvPr>
            <p:ph idx="1"/>
          </p:nvPr>
        </p:nvSpPr>
        <p:spPr>
          <a:xfrm>
            <a:off x="759020" y="1548714"/>
            <a:ext cx="4158038" cy="5309286"/>
          </a:xfrm>
        </p:spPr>
        <p:txBody>
          <a:bodyPr>
            <a:normAutofit/>
          </a:bodyPr>
          <a:lstStyle/>
          <a:p>
            <a:pPr>
              <a:lnSpc>
                <a:spcPct val="110000"/>
              </a:lnSpc>
            </a:pPr>
            <a:r>
              <a:rPr lang="en-US">
                <a:solidFill>
                  <a:srgbClr val="000000"/>
                </a:solidFill>
              </a:rPr>
              <a:t>In addition to being a cover sheet for the submission, this is also where the Sponsor agrees to conduct research according to FDA regulations</a:t>
            </a:r>
          </a:p>
          <a:p>
            <a:pPr>
              <a:lnSpc>
                <a:spcPct val="110000"/>
              </a:lnSpc>
            </a:pPr>
            <a:endParaRPr lang="en-US">
              <a:solidFill>
                <a:srgbClr val="000000"/>
              </a:solidFill>
            </a:endParaRPr>
          </a:p>
          <a:p>
            <a:pPr marL="0" indent="0">
              <a:lnSpc>
                <a:spcPct val="110000"/>
              </a:lnSpc>
              <a:buNone/>
            </a:pPr>
            <a:endParaRPr lang="en-US">
              <a:solidFill>
                <a:srgbClr val="000000"/>
              </a:solidFill>
            </a:endParaRPr>
          </a:p>
          <a:p>
            <a:endParaRPr lang="en-US"/>
          </a:p>
        </p:txBody>
      </p:sp>
      <p:pic>
        <p:nvPicPr>
          <p:cNvPr id="4" name="Picture 3"/>
          <p:cNvPicPr>
            <a:picLocks noChangeAspect="1"/>
          </p:cNvPicPr>
          <p:nvPr/>
        </p:nvPicPr>
        <p:blipFill>
          <a:blip r:embed="rId2"/>
          <a:stretch>
            <a:fillRect/>
          </a:stretch>
        </p:blipFill>
        <p:spPr>
          <a:xfrm>
            <a:off x="5764105" y="1123518"/>
            <a:ext cx="5839640" cy="4887007"/>
          </a:xfrm>
          <a:prstGeom prst="rect">
            <a:avLst/>
          </a:prstGeom>
        </p:spPr>
      </p:pic>
    </p:spTree>
    <p:extLst>
      <p:ext uri="{BB962C8B-B14F-4D97-AF65-F5344CB8AC3E}">
        <p14:creationId xmlns:p14="http://schemas.microsoft.com/office/powerpoint/2010/main" val="2369596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933" y="296616"/>
            <a:ext cx="11597268" cy="1004962"/>
          </a:xfrm>
        </p:spPr>
        <p:txBody>
          <a:bodyPr/>
          <a:lstStyle/>
          <a:p>
            <a:pPr algn="ctr"/>
            <a:r>
              <a:rPr lang="en-US">
                <a:latin typeface="Arial"/>
                <a:cs typeface="Arial"/>
              </a:rPr>
              <a:t>Statement of investigator: form </a:t>
            </a:r>
            <a:r>
              <a:rPr lang="en-US" err="1">
                <a:latin typeface="Arial"/>
                <a:cs typeface="Arial"/>
              </a:rPr>
              <a:t>fDA</a:t>
            </a:r>
            <a:r>
              <a:rPr lang="en-US">
                <a:latin typeface="Arial"/>
                <a:cs typeface="Arial"/>
              </a:rPr>
              <a:t> 1572</a:t>
            </a:r>
          </a:p>
        </p:txBody>
      </p:sp>
      <p:sp>
        <p:nvSpPr>
          <p:cNvPr id="3" name="Content Placeholder 2"/>
          <p:cNvSpPr>
            <a:spLocks noGrp="1"/>
          </p:cNvSpPr>
          <p:nvPr>
            <p:ph idx="1"/>
          </p:nvPr>
        </p:nvSpPr>
        <p:spPr>
          <a:xfrm>
            <a:off x="603849" y="1548714"/>
            <a:ext cx="11020121" cy="4731316"/>
          </a:xfrm>
        </p:spPr>
        <p:txBody>
          <a:bodyPr numCol="2">
            <a:normAutofit/>
          </a:bodyPr>
          <a:lstStyle/>
          <a:p>
            <a:pPr marL="0" indent="0">
              <a:lnSpc>
                <a:spcPct val="110000"/>
              </a:lnSpc>
              <a:buNone/>
            </a:pPr>
            <a:r>
              <a:rPr lang="en-US">
                <a:solidFill>
                  <a:srgbClr val="000000"/>
                </a:solidFill>
              </a:rPr>
              <a:t>This form serves two purposes:</a:t>
            </a:r>
          </a:p>
          <a:p>
            <a:pPr marL="0" indent="0">
              <a:lnSpc>
                <a:spcPct val="110000"/>
              </a:lnSpc>
              <a:buNone/>
            </a:pPr>
            <a:r>
              <a:rPr lang="en-US">
                <a:solidFill>
                  <a:srgbClr val="000000"/>
                </a:solidFill>
              </a:rPr>
              <a:t>1) Provides site and investigator information</a:t>
            </a:r>
          </a:p>
          <a:p>
            <a:pPr marL="0" indent="0">
              <a:lnSpc>
                <a:spcPct val="110000"/>
              </a:lnSpc>
              <a:buNone/>
            </a:pPr>
            <a:r>
              <a:rPr lang="en-US">
                <a:solidFill>
                  <a:srgbClr val="000000"/>
                </a:solidFill>
              </a:rPr>
              <a:t>2) The Investigator agrees to conduct research according to FDA regulations</a:t>
            </a:r>
          </a:p>
          <a:p>
            <a:pPr>
              <a:lnSpc>
                <a:spcPct val="110000"/>
              </a:lnSpc>
            </a:pPr>
            <a:r>
              <a:rPr lang="en-US" sz="2000">
                <a:solidFill>
                  <a:srgbClr val="000000"/>
                </a:solidFill>
              </a:rPr>
              <a:t>This form is required for each site that is participating in the study</a:t>
            </a:r>
          </a:p>
        </p:txBody>
      </p:sp>
      <p:pic>
        <p:nvPicPr>
          <p:cNvPr id="5" name="Picture 4"/>
          <p:cNvPicPr>
            <a:picLocks noChangeAspect="1"/>
          </p:cNvPicPr>
          <p:nvPr/>
        </p:nvPicPr>
        <p:blipFill>
          <a:blip r:embed="rId3"/>
          <a:stretch>
            <a:fillRect/>
          </a:stretch>
        </p:blipFill>
        <p:spPr>
          <a:xfrm>
            <a:off x="5897704" y="1301578"/>
            <a:ext cx="6294296" cy="4744529"/>
          </a:xfrm>
          <a:prstGeom prst="rect">
            <a:avLst/>
          </a:prstGeom>
        </p:spPr>
      </p:pic>
    </p:spTree>
    <p:extLst>
      <p:ext uri="{BB962C8B-B14F-4D97-AF65-F5344CB8AC3E}">
        <p14:creationId xmlns:p14="http://schemas.microsoft.com/office/powerpoint/2010/main" val="26515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296" y="554523"/>
            <a:ext cx="10691531" cy="1004962"/>
          </a:xfrm>
        </p:spPr>
        <p:txBody>
          <a:bodyPr/>
          <a:lstStyle/>
          <a:p>
            <a:pPr algn="ctr"/>
            <a:r>
              <a:rPr lang="en-US">
                <a:latin typeface="Arial"/>
                <a:cs typeface="Arial"/>
              </a:rPr>
              <a:t>Form FDA 3674 </a:t>
            </a:r>
            <a:br>
              <a:rPr lang="en-US"/>
            </a:br>
            <a:r>
              <a:rPr lang="en-US">
                <a:latin typeface="Arial"/>
                <a:cs typeface="Arial"/>
              </a:rPr>
              <a:t>clinicaltrials.gov registration</a:t>
            </a:r>
          </a:p>
        </p:txBody>
      </p:sp>
      <p:sp>
        <p:nvSpPr>
          <p:cNvPr id="3" name="Content Placeholder 2"/>
          <p:cNvSpPr>
            <a:spLocks noGrp="1"/>
          </p:cNvSpPr>
          <p:nvPr>
            <p:ph idx="1"/>
          </p:nvPr>
        </p:nvSpPr>
        <p:spPr>
          <a:xfrm>
            <a:off x="869378" y="1895555"/>
            <a:ext cx="10691531" cy="4408741"/>
          </a:xfrm>
        </p:spPr>
        <p:txBody>
          <a:bodyPr vert="horz" lIns="91440" tIns="45720" rIns="91440" bIns="45720" rtlCol="0" anchor="t">
            <a:normAutofit/>
          </a:bodyPr>
          <a:lstStyle/>
          <a:p>
            <a:pPr>
              <a:lnSpc>
                <a:spcPct val="150000"/>
              </a:lnSpc>
            </a:pPr>
            <a:r>
              <a:rPr lang="en-US" dirty="0">
                <a:solidFill>
                  <a:srgbClr val="000000"/>
                </a:solidFill>
                <a:latin typeface="Georgia"/>
              </a:rPr>
              <a:t>Purpose: Form FDA 3674 is a signed statement that the Sponsor will comply with </a:t>
            </a:r>
            <a:r>
              <a:rPr lang="en-US" dirty="0" err="1">
                <a:solidFill>
                  <a:srgbClr val="000000"/>
                </a:solidFill>
                <a:latin typeface="Georgia"/>
              </a:rPr>
              <a:t>clinicaltrials.gov</a:t>
            </a:r>
            <a:r>
              <a:rPr lang="en-US" dirty="0">
                <a:solidFill>
                  <a:srgbClr val="000000"/>
                </a:solidFill>
                <a:latin typeface="Georgia"/>
              </a:rPr>
              <a:t> requirements.</a:t>
            </a:r>
          </a:p>
          <a:p>
            <a:pPr lvl="1">
              <a:lnSpc>
                <a:spcPct val="150000"/>
              </a:lnSpc>
            </a:pPr>
            <a:r>
              <a:rPr lang="en-US" dirty="0">
                <a:solidFill>
                  <a:srgbClr val="000000"/>
                </a:solidFill>
                <a:latin typeface="Georgia"/>
              </a:rPr>
              <a:t>Registration and Reporting</a:t>
            </a:r>
          </a:p>
          <a:p>
            <a:pPr>
              <a:lnSpc>
                <a:spcPct val="150000"/>
              </a:lnSpc>
            </a:pPr>
            <a:r>
              <a:rPr lang="en-US" dirty="0">
                <a:solidFill>
                  <a:srgbClr val="000000"/>
                </a:solidFill>
                <a:latin typeface="Georgia"/>
              </a:rPr>
              <a:t>To establish a </a:t>
            </a:r>
            <a:r>
              <a:rPr lang="en-US" dirty="0" err="1">
                <a:solidFill>
                  <a:srgbClr val="000000"/>
                </a:solidFill>
                <a:latin typeface="Georgia"/>
              </a:rPr>
              <a:t>clinicaltrials.gov</a:t>
            </a:r>
            <a:r>
              <a:rPr lang="en-US" dirty="0">
                <a:solidFill>
                  <a:srgbClr val="000000"/>
                </a:solidFill>
                <a:latin typeface="Georgia"/>
              </a:rPr>
              <a:t> account please contact:</a:t>
            </a:r>
          </a:p>
          <a:p>
            <a:pPr marL="914400" lvl="2" indent="0">
              <a:buNone/>
            </a:pPr>
            <a:r>
              <a:rPr lang="en-US" sz="2400" b="1" dirty="0">
                <a:solidFill>
                  <a:srgbClr val="000000"/>
                </a:solidFill>
                <a:latin typeface="Georgia"/>
              </a:rPr>
              <a:t>Office of Research Compliance</a:t>
            </a:r>
          </a:p>
          <a:p>
            <a:pPr marL="914400" lvl="2" indent="0">
              <a:buNone/>
            </a:pPr>
            <a:r>
              <a:rPr lang="en-US" sz="2400" dirty="0" err="1">
                <a:solidFill>
                  <a:srgbClr val="000000"/>
                </a:solidFill>
                <a:latin typeface="Georgia"/>
                <a:hlinkClick r:id="rId2"/>
              </a:rPr>
              <a:t>ORC@chop.edu</a:t>
            </a:r>
            <a:r>
              <a:rPr lang="en-US" sz="2400" dirty="0">
                <a:solidFill>
                  <a:srgbClr val="000000"/>
                </a:solidFill>
                <a:latin typeface="Georgia"/>
              </a:rPr>
              <a:t> </a:t>
            </a:r>
          </a:p>
          <a:p>
            <a:pPr>
              <a:lnSpc>
                <a:spcPct val="150000"/>
              </a:lnSpc>
            </a:pPr>
            <a:endParaRPr lang="en-US" dirty="0">
              <a:solidFill>
                <a:srgbClr val="000000"/>
              </a:solidFill>
            </a:endParaRPr>
          </a:p>
          <a:p>
            <a:endParaRPr lang="en-US" dirty="0"/>
          </a:p>
        </p:txBody>
      </p:sp>
    </p:spTree>
    <p:extLst>
      <p:ext uri="{BB962C8B-B14F-4D97-AF65-F5344CB8AC3E}">
        <p14:creationId xmlns:p14="http://schemas.microsoft.com/office/powerpoint/2010/main" val="3995655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atin typeface="Arial"/>
                <a:cs typeface="Arial"/>
              </a:rPr>
              <a:t>Table of contents</a:t>
            </a:r>
          </a:p>
        </p:txBody>
      </p:sp>
      <p:pic>
        <p:nvPicPr>
          <p:cNvPr id="3" name="Picture 3" descr="Table&#10;&#10;Description automatically generated">
            <a:extLst>
              <a:ext uri="{FF2B5EF4-FFF2-40B4-BE49-F238E27FC236}">
                <a16:creationId xmlns:a16="http://schemas.microsoft.com/office/drawing/2014/main" id="{9395FB2F-815B-7265-DFB5-9B0F595E254F}"/>
              </a:ext>
            </a:extLst>
          </p:cNvPr>
          <p:cNvPicPr>
            <a:picLocks noChangeAspect="1"/>
          </p:cNvPicPr>
          <p:nvPr/>
        </p:nvPicPr>
        <p:blipFill>
          <a:blip r:embed="rId2"/>
          <a:stretch>
            <a:fillRect/>
          </a:stretch>
        </p:blipFill>
        <p:spPr>
          <a:xfrm>
            <a:off x="3479181" y="1476275"/>
            <a:ext cx="6060687" cy="4518767"/>
          </a:xfrm>
          <a:prstGeom prst="rect">
            <a:avLst/>
          </a:prstGeom>
        </p:spPr>
      </p:pic>
    </p:spTree>
    <p:extLst>
      <p:ext uri="{BB962C8B-B14F-4D97-AF65-F5344CB8AC3E}">
        <p14:creationId xmlns:p14="http://schemas.microsoft.com/office/powerpoint/2010/main" val="865122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atin typeface="Arial"/>
                <a:cs typeface="Arial"/>
              </a:rPr>
              <a:t>Introductory statement and general investigational plan</a:t>
            </a:r>
          </a:p>
        </p:txBody>
      </p:sp>
      <p:sp>
        <p:nvSpPr>
          <p:cNvPr id="3" name="Content Placeholder 2"/>
          <p:cNvSpPr>
            <a:spLocks noGrp="1"/>
          </p:cNvSpPr>
          <p:nvPr>
            <p:ph idx="1"/>
          </p:nvPr>
        </p:nvSpPr>
        <p:spPr>
          <a:xfrm>
            <a:off x="759018" y="1301578"/>
            <a:ext cx="10691531" cy="5083457"/>
          </a:xfrm>
        </p:spPr>
        <p:txBody>
          <a:bodyPr>
            <a:normAutofit fontScale="92500" lnSpcReduction="20000"/>
          </a:bodyPr>
          <a:lstStyle/>
          <a:p>
            <a:pPr>
              <a:lnSpc>
                <a:spcPct val="120000"/>
              </a:lnSpc>
            </a:pPr>
            <a:r>
              <a:rPr lang="en-US" sz="3000">
                <a:solidFill>
                  <a:srgbClr val="000000"/>
                </a:solidFill>
              </a:rPr>
              <a:t>The brief introduction should include:</a:t>
            </a:r>
          </a:p>
          <a:p>
            <a:pPr lvl="1">
              <a:lnSpc>
                <a:spcPct val="120000"/>
              </a:lnSpc>
            </a:pPr>
            <a:r>
              <a:rPr lang="en-US">
                <a:solidFill>
                  <a:srgbClr val="000000"/>
                </a:solidFill>
              </a:rPr>
              <a:t>Name of the drug and all active ingredients</a:t>
            </a:r>
          </a:p>
          <a:p>
            <a:pPr lvl="1">
              <a:lnSpc>
                <a:spcPct val="120000"/>
              </a:lnSpc>
            </a:pPr>
            <a:r>
              <a:rPr lang="en-US">
                <a:solidFill>
                  <a:srgbClr val="000000"/>
                </a:solidFill>
              </a:rPr>
              <a:t>Drug's pharmacological class</a:t>
            </a:r>
          </a:p>
          <a:p>
            <a:pPr lvl="1">
              <a:lnSpc>
                <a:spcPct val="120000"/>
              </a:lnSpc>
            </a:pPr>
            <a:r>
              <a:rPr lang="en-US">
                <a:solidFill>
                  <a:srgbClr val="000000"/>
                </a:solidFill>
              </a:rPr>
              <a:t>Structural formula of the drug (if known)</a:t>
            </a:r>
          </a:p>
          <a:p>
            <a:pPr lvl="1">
              <a:lnSpc>
                <a:spcPct val="120000"/>
              </a:lnSpc>
            </a:pPr>
            <a:r>
              <a:rPr lang="en-US">
                <a:solidFill>
                  <a:srgbClr val="000000"/>
                </a:solidFill>
              </a:rPr>
              <a:t>Formulation of the dosage form(s) to be used</a:t>
            </a:r>
          </a:p>
          <a:p>
            <a:pPr lvl="1">
              <a:lnSpc>
                <a:spcPct val="120000"/>
              </a:lnSpc>
            </a:pPr>
            <a:r>
              <a:rPr lang="en-US">
                <a:solidFill>
                  <a:srgbClr val="000000"/>
                </a:solidFill>
              </a:rPr>
              <a:t>Route of administration</a:t>
            </a:r>
          </a:p>
          <a:p>
            <a:pPr lvl="1">
              <a:lnSpc>
                <a:spcPct val="120000"/>
              </a:lnSpc>
            </a:pPr>
            <a:r>
              <a:rPr lang="en-US">
                <a:solidFill>
                  <a:srgbClr val="000000"/>
                </a:solidFill>
              </a:rPr>
              <a:t>Broad objectives and planned duration of the proposed clinical investigation(s)</a:t>
            </a:r>
          </a:p>
          <a:p>
            <a:pPr>
              <a:lnSpc>
                <a:spcPct val="120000"/>
              </a:lnSpc>
            </a:pPr>
            <a:r>
              <a:rPr lang="en-US" sz="3000">
                <a:solidFill>
                  <a:srgbClr val="000000"/>
                </a:solidFill>
              </a:rPr>
              <a:t>The brief summary should include: </a:t>
            </a:r>
          </a:p>
          <a:p>
            <a:pPr lvl="1">
              <a:lnSpc>
                <a:spcPct val="120000"/>
              </a:lnSpc>
            </a:pPr>
            <a:r>
              <a:rPr lang="en-US">
                <a:solidFill>
                  <a:srgbClr val="000000"/>
                </a:solidFill>
              </a:rPr>
              <a:t>Previous human experience with the drug</a:t>
            </a:r>
          </a:p>
          <a:p>
            <a:pPr lvl="1">
              <a:lnSpc>
                <a:spcPct val="120000"/>
              </a:lnSpc>
            </a:pPr>
            <a:r>
              <a:rPr lang="en-US">
                <a:solidFill>
                  <a:srgbClr val="000000"/>
                </a:solidFill>
              </a:rPr>
              <a:t>Reference to other INDs if pertinent</a:t>
            </a:r>
          </a:p>
          <a:p>
            <a:pPr lvl="1">
              <a:lnSpc>
                <a:spcPct val="120000"/>
              </a:lnSpc>
            </a:pPr>
            <a:r>
              <a:rPr lang="en-US">
                <a:solidFill>
                  <a:srgbClr val="000000"/>
                </a:solidFill>
              </a:rPr>
              <a:t>Reference to investigational or marketing experience in other countries that may be relevant to the safety of the proposed study</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4362" y="1333872"/>
            <a:ext cx="2509434" cy="2509434"/>
          </a:xfrm>
          <a:prstGeom prst="rect">
            <a:avLst/>
          </a:prstGeom>
        </p:spPr>
      </p:pic>
    </p:spTree>
    <p:extLst>
      <p:ext uri="{BB962C8B-B14F-4D97-AF65-F5344CB8AC3E}">
        <p14:creationId xmlns:p14="http://schemas.microsoft.com/office/powerpoint/2010/main" val="23314801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019" y="345384"/>
            <a:ext cx="10691531" cy="1004962"/>
          </a:xfrm>
        </p:spPr>
        <p:txBody>
          <a:bodyPr/>
          <a:lstStyle/>
          <a:p>
            <a:pPr algn="ctr"/>
            <a:r>
              <a:rPr lang="en-US">
                <a:latin typeface="Arial"/>
                <a:cs typeface="Arial"/>
              </a:rPr>
              <a:t>Introductory statement and general investigational plan</a:t>
            </a:r>
          </a:p>
        </p:txBody>
      </p:sp>
      <p:sp>
        <p:nvSpPr>
          <p:cNvPr id="3" name="Content Placeholder 2"/>
          <p:cNvSpPr>
            <a:spLocks noGrp="1"/>
          </p:cNvSpPr>
          <p:nvPr>
            <p:ph idx="1"/>
          </p:nvPr>
        </p:nvSpPr>
        <p:spPr>
          <a:xfrm>
            <a:off x="759019" y="1706369"/>
            <a:ext cx="10691531" cy="4408741"/>
          </a:xfrm>
        </p:spPr>
        <p:txBody>
          <a:bodyPr>
            <a:normAutofit/>
          </a:bodyPr>
          <a:lstStyle/>
          <a:p>
            <a:r>
              <a:rPr lang="en-US">
                <a:solidFill>
                  <a:srgbClr val="000000"/>
                </a:solidFill>
              </a:rPr>
              <a:t>Brief description of the plan for investigating the drug product for the following year including:</a:t>
            </a:r>
          </a:p>
          <a:p>
            <a:pPr lvl="1"/>
            <a:r>
              <a:rPr lang="en-US">
                <a:solidFill>
                  <a:srgbClr val="000000"/>
                </a:solidFill>
              </a:rPr>
              <a:t>The rationale for the drug or the research study;</a:t>
            </a:r>
          </a:p>
          <a:p>
            <a:pPr lvl="1"/>
            <a:r>
              <a:rPr lang="en-US">
                <a:solidFill>
                  <a:srgbClr val="000000"/>
                </a:solidFill>
              </a:rPr>
              <a:t>The indication(s) to be studied; </a:t>
            </a:r>
          </a:p>
          <a:p>
            <a:pPr lvl="1"/>
            <a:r>
              <a:rPr lang="en-US">
                <a:solidFill>
                  <a:srgbClr val="000000"/>
                </a:solidFill>
              </a:rPr>
              <a:t>The general approach to evaluate the drug; </a:t>
            </a:r>
          </a:p>
          <a:p>
            <a:pPr lvl="1"/>
            <a:r>
              <a:rPr lang="en-US">
                <a:solidFill>
                  <a:srgbClr val="000000"/>
                </a:solidFill>
              </a:rPr>
              <a:t>The estimated number of patients; and </a:t>
            </a:r>
          </a:p>
          <a:p>
            <a:pPr lvl="1"/>
            <a:r>
              <a:rPr lang="en-US">
                <a:solidFill>
                  <a:srgbClr val="000000"/>
                </a:solidFill>
              </a:rPr>
              <a:t>Any potential severe risks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7601" y="3480398"/>
            <a:ext cx="3512949" cy="2634712"/>
          </a:xfrm>
          <a:prstGeom prst="rect">
            <a:avLst/>
          </a:prstGeom>
        </p:spPr>
      </p:pic>
    </p:spTree>
    <p:extLst>
      <p:ext uri="{BB962C8B-B14F-4D97-AF65-F5344CB8AC3E}">
        <p14:creationId xmlns:p14="http://schemas.microsoft.com/office/powerpoint/2010/main" val="42497329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atin typeface="Arial"/>
                <a:cs typeface="Arial"/>
              </a:rPr>
              <a:t>investigator’s brochure</a:t>
            </a:r>
          </a:p>
        </p:txBody>
      </p:sp>
      <p:sp>
        <p:nvSpPr>
          <p:cNvPr id="3" name="Content Placeholder 2"/>
          <p:cNvSpPr>
            <a:spLocks noGrp="1"/>
          </p:cNvSpPr>
          <p:nvPr>
            <p:ph idx="1"/>
          </p:nvPr>
        </p:nvSpPr>
        <p:spPr>
          <a:xfrm>
            <a:off x="759019" y="1548714"/>
            <a:ext cx="10691531" cy="4757493"/>
          </a:xfrm>
        </p:spPr>
        <p:txBody>
          <a:bodyPr>
            <a:normAutofit/>
          </a:bodyPr>
          <a:lstStyle/>
          <a:p>
            <a:pPr>
              <a:lnSpc>
                <a:spcPct val="120000"/>
              </a:lnSpc>
            </a:pPr>
            <a:r>
              <a:rPr lang="en-US">
                <a:solidFill>
                  <a:srgbClr val="000000"/>
                </a:solidFill>
              </a:rPr>
              <a:t>The Investigator’s Brochure (IB) includes:</a:t>
            </a:r>
          </a:p>
          <a:p>
            <a:pPr lvl="1">
              <a:lnSpc>
                <a:spcPct val="120000"/>
              </a:lnSpc>
            </a:pPr>
            <a:r>
              <a:rPr lang="en-US">
                <a:solidFill>
                  <a:srgbClr val="000000"/>
                </a:solidFill>
              </a:rPr>
              <a:t>A brief description of the drug</a:t>
            </a:r>
          </a:p>
          <a:p>
            <a:pPr lvl="1">
              <a:lnSpc>
                <a:spcPct val="120000"/>
              </a:lnSpc>
            </a:pPr>
            <a:r>
              <a:rPr lang="en-US">
                <a:solidFill>
                  <a:srgbClr val="000000"/>
                </a:solidFill>
              </a:rPr>
              <a:t>A summary of the effects of the drug in the body</a:t>
            </a:r>
          </a:p>
          <a:p>
            <a:pPr lvl="1">
              <a:lnSpc>
                <a:spcPct val="120000"/>
              </a:lnSpc>
            </a:pPr>
            <a:r>
              <a:rPr lang="en-US">
                <a:solidFill>
                  <a:srgbClr val="000000"/>
                </a:solidFill>
              </a:rPr>
              <a:t>A description of possible risks and side effects to be anticipated</a:t>
            </a:r>
          </a:p>
          <a:p>
            <a:pPr>
              <a:lnSpc>
                <a:spcPct val="120000"/>
              </a:lnSpc>
            </a:pPr>
            <a:r>
              <a:rPr lang="en-US">
                <a:solidFill>
                  <a:srgbClr val="000000"/>
                </a:solidFill>
              </a:rPr>
              <a:t>Required for Multicenter Studies</a:t>
            </a:r>
          </a:p>
          <a:p>
            <a:r>
              <a:rPr lang="en-US">
                <a:solidFill>
                  <a:srgbClr val="000000"/>
                </a:solidFill>
              </a:rPr>
              <a:t>Over the course of the study, changes to the IB are required to be reported to the IRB and FDA</a:t>
            </a:r>
          </a:p>
          <a:p>
            <a:r>
              <a:rPr lang="en-US">
                <a:solidFill>
                  <a:srgbClr val="000000"/>
                </a:solidFill>
              </a:rPr>
              <a:t>If study drug is already FDA approved, include the Package Insert (not the IB)</a:t>
            </a:r>
          </a:p>
        </p:txBody>
      </p:sp>
    </p:spTree>
    <p:extLst>
      <p:ext uri="{BB962C8B-B14F-4D97-AF65-F5344CB8AC3E}">
        <p14:creationId xmlns:p14="http://schemas.microsoft.com/office/powerpoint/2010/main" val="17010288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atin typeface="Arial"/>
                <a:cs typeface="Arial"/>
              </a:rPr>
              <a:t>protocols</a:t>
            </a:r>
            <a:br>
              <a:rPr lang="en-US" b="0"/>
            </a:br>
            <a:endParaRPr lang="en-US" b="0"/>
          </a:p>
        </p:txBody>
      </p:sp>
      <p:sp>
        <p:nvSpPr>
          <p:cNvPr id="3" name="Content Placeholder 2"/>
          <p:cNvSpPr>
            <a:spLocks noGrp="1"/>
          </p:cNvSpPr>
          <p:nvPr>
            <p:ph idx="1"/>
          </p:nvPr>
        </p:nvSpPr>
        <p:spPr>
          <a:xfrm>
            <a:off x="890016" y="975360"/>
            <a:ext cx="10701211" cy="5669280"/>
          </a:xfrm>
        </p:spPr>
        <p:txBody>
          <a:bodyPr vert="horz" lIns="91440" tIns="45720" rIns="91440" bIns="45720" rtlCol="0" anchor="t">
            <a:noAutofit/>
          </a:bodyPr>
          <a:lstStyle/>
          <a:p>
            <a:pPr marL="0" indent="0">
              <a:buNone/>
            </a:pPr>
            <a:r>
              <a:rPr lang="en-US" sz="2400" b="1">
                <a:latin typeface="Georgia"/>
              </a:rPr>
              <a:t>Basic elements of a clinical protocol (Use CHOP Templates)</a:t>
            </a:r>
            <a:endParaRPr lang="en-US" sz="2400" b="1">
              <a:solidFill>
                <a:srgbClr val="000000"/>
              </a:solidFill>
            </a:endParaRPr>
          </a:p>
          <a:p>
            <a:pPr marL="514350" indent="-514350">
              <a:buFont typeface="+mj-lt"/>
              <a:buAutoNum type="arabicPeriod"/>
            </a:pPr>
            <a:r>
              <a:rPr lang="en-US" sz="2300">
                <a:solidFill>
                  <a:srgbClr val="000000"/>
                </a:solidFill>
              </a:rPr>
              <a:t>Background/Significance/Rationale of Investigation </a:t>
            </a:r>
          </a:p>
          <a:p>
            <a:pPr marL="514350" indent="-514350">
              <a:buFont typeface="+mj-lt"/>
              <a:buAutoNum type="arabicPeriod"/>
            </a:pPr>
            <a:r>
              <a:rPr lang="en-US" sz="2300">
                <a:solidFill>
                  <a:srgbClr val="000000"/>
                </a:solidFill>
              </a:rPr>
              <a:t>Investigational Product Information/Dose Rationale</a:t>
            </a:r>
          </a:p>
          <a:p>
            <a:pPr marL="514350" indent="-514350">
              <a:buFont typeface="+mj-lt"/>
              <a:buAutoNum type="arabicPeriod"/>
            </a:pPr>
            <a:r>
              <a:rPr lang="en-US" sz="2300">
                <a:solidFill>
                  <a:srgbClr val="000000"/>
                </a:solidFill>
              </a:rPr>
              <a:t>Patient Population/Indication</a:t>
            </a:r>
          </a:p>
          <a:p>
            <a:pPr marL="514350" indent="-514350">
              <a:buFont typeface="+mj-lt"/>
              <a:buAutoNum type="arabicPeriod"/>
            </a:pPr>
            <a:r>
              <a:rPr lang="en-US" sz="2300">
                <a:solidFill>
                  <a:srgbClr val="000000"/>
                </a:solidFill>
              </a:rPr>
              <a:t>Eligibility Criteria</a:t>
            </a:r>
          </a:p>
          <a:p>
            <a:pPr marL="514350" indent="-514350">
              <a:buFont typeface="+mj-lt"/>
              <a:buAutoNum type="arabicPeriod"/>
            </a:pPr>
            <a:r>
              <a:rPr lang="en-US" sz="2300">
                <a:solidFill>
                  <a:srgbClr val="000000"/>
                </a:solidFill>
              </a:rPr>
              <a:t>Trial Endpoints/Schedule of Evaluations</a:t>
            </a:r>
          </a:p>
          <a:p>
            <a:pPr marL="514350" indent="-514350">
              <a:buFont typeface="+mj-lt"/>
              <a:buAutoNum type="arabicPeriod"/>
            </a:pPr>
            <a:r>
              <a:rPr lang="en-US" sz="2300">
                <a:solidFill>
                  <a:srgbClr val="000000"/>
                </a:solidFill>
              </a:rPr>
              <a:t>Clinical Care vs Research Procedures </a:t>
            </a:r>
          </a:p>
          <a:p>
            <a:pPr marL="514350" indent="-514350">
              <a:buFont typeface="+mj-lt"/>
              <a:buAutoNum type="arabicPeriod"/>
            </a:pPr>
            <a:r>
              <a:rPr lang="en-US" sz="2300">
                <a:solidFill>
                  <a:srgbClr val="000000"/>
                </a:solidFill>
              </a:rPr>
              <a:t>Safety Considerations/Risks/Stopping Rules</a:t>
            </a:r>
          </a:p>
          <a:p>
            <a:pPr marL="514350" indent="-514350">
              <a:buFont typeface="+mj-lt"/>
              <a:buAutoNum type="arabicPeriod"/>
            </a:pPr>
            <a:r>
              <a:rPr lang="en-US" sz="2300">
                <a:solidFill>
                  <a:srgbClr val="000000"/>
                </a:solidFill>
              </a:rPr>
              <a:t>Data Safety Monitoring Plan/Safety Reporting/Management</a:t>
            </a:r>
          </a:p>
          <a:p>
            <a:pPr marL="514350" indent="-514350">
              <a:buFont typeface="+mj-lt"/>
              <a:buAutoNum type="arabicPeriod"/>
            </a:pPr>
            <a:r>
              <a:rPr lang="en-US" sz="2300">
                <a:solidFill>
                  <a:srgbClr val="000000"/>
                </a:solidFill>
              </a:rPr>
              <a:t>Investigational Product Handling/Accountability</a:t>
            </a:r>
          </a:p>
          <a:p>
            <a:pPr marL="514350" indent="-514350">
              <a:buFont typeface="+mj-lt"/>
              <a:buAutoNum type="arabicPeriod"/>
            </a:pPr>
            <a:r>
              <a:rPr lang="en-US" sz="2300">
                <a:solidFill>
                  <a:srgbClr val="000000"/>
                </a:solidFill>
              </a:rPr>
              <a:t>Regulatory Considerations: FDA and IRB Requirements</a:t>
            </a:r>
          </a:p>
          <a:p>
            <a:pPr marL="514350" indent="-514350">
              <a:buFont typeface="+mj-lt"/>
              <a:buAutoNum type="arabicPeriod"/>
            </a:pPr>
            <a:r>
              <a:rPr lang="en-US" sz="2300">
                <a:solidFill>
                  <a:srgbClr val="000000"/>
                </a:solidFill>
              </a:rPr>
              <a:t>Publication Considerations</a:t>
            </a:r>
          </a:p>
          <a:p>
            <a:pPr marL="514350" indent="-514350">
              <a:buFont typeface="+mj-lt"/>
              <a:buAutoNum type="arabicPeriod"/>
            </a:pPr>
            <a:r>
              <a:rPr lang="en-US" sz="2300">
                <a:solidFill>
                  <a:srgbClr val="000000"/>
                </a:solidFill>
              </a:rPr>
              <a:t>References</a:t>
            </a:r>
          </a:p>
          <a:p>
            <a:pPr marL="0" indent="0">
              <a:buNone/>
            </a:pPr>
            <a:endParaRPr lang="en-US" sz="2400"/>
          </a:p>
        </p:txBody>
      </p:sp>
    </p:spTree>
    <p:extLst>
      <p:ext uri="{BB962C8B-B14F-4D97-AF65-F5344CB8AC3E}">
        <p14:creationId xmlns:p14="http://schemas.microsoft.com/office/powerpoint/2010/main" val="6287364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One protocol for each planned study</a:t>
            </a:r>
          </a:p>
        </p:txBody>
      </p:sp>
      <p:sp>
        <p:nvSpPr>
          <p:cNvPr id="3" name="Content Placeholder 2"/>
          <p:cNvSpPr>
            <a:spLocks noGrp="1"/>
          </p:cNvSpPr>
          <p:nvPr>
            <p:ph idx="1"/>
          </p:nvPr>
        </p:nvSpPr>
        <p:spPr>
          <a:xfrm>
            <a:off x="995502" y="1690777"/>
            <a:ext cx="10691531" cy="4708113"/>
          </a:xfrm>
        </p:spPr>
        <p:txBody>
          <a:bodyPr/>
          <a:lstStyle/>
          <a:p>
            <a:pPr>
              <a:lnSpc>
                <a:spcPct val="100000"/>
              </a:lnSpc>
            </a:pPr>
            <a:r>
              <a:rPr lang="en-US" sz="3200">
                <a:solidFill>
                  <a:srgbClr val="000000"/>
                </a:solidFill>
              </a:rPr>
              <a:t>The clinical protocol on file with the IRB, FDA and DSMB (if applicable) should be the </a:t>
            </a:r>
            <a:r>
              <a:rPr lang="en-US" sz="3200" b="1">
                <a:solidFill>
                  <a:srgbClr val="000000"/>
                </a:solidFill>
              </a:rPr>
              <a:t>same (identical) version</a:t>
            </a:r>
            <a:endParaRPr lang="en-US" sz="3200">
              <a:solidFill>
                <a:srgbClr val="000000"/>
              </a:solidFill>
            </a:endParaRPr>
          </a:p>
          <a:p>
            <a:pPr>
              <a:lnSpc>
                <a:spcPct val="100000"/>
              </a:lnSpc>
            </a:pPr>
            <a:r>
              <a:rPr lang="en-US" sz="3200">
                <a:solidFill>
                  <a:srgbClr val="000000"/>
                </a:solidFill>
              </a:rPr>
              <a:t>Any change to the clinical protocol should be updated with the IRB, FDA and DSMB (if applicable), to ensure that each regulatory group has the identical protocol version </a:t>
            </a:r>
          </a:p>
          <a:p>
            <a:pPr lvl="1">
              <a:lnSpc>
                <a:spcPct val="100000"/>
              </a:lnSpc>
            </a:pPr>
            <a:r>
              <a:rPr lang="en-US">
                <a:solidFill>
                  <a:srgbClr val="000000"/>
                </a:solidFill>
              </a:rPr>
              <a:t>Include a </a:t>
            </a:r>
            <a:r>
              <a:rPr lang="en-US" b="1">
                <a:solidFill>
                  <a:srgbClr val="000000"/>
                </a:solidFill>
              </a:rPr>
              <a:t>new version date </a:t>
            </a:r>
            <a:r>
              <a:rPr lang="en-US">
                <a:solidFill>
                  <a:srgbClr val="000000"/>
                </a:solidFill>
              </a:rPr>
              <a:t>every time the protocol is updated</a:t>
            </a:r>
          </a:p>
        </p:txBody>
      </p:sp>
    </p:spTree>
    <p:extLst>
      <p:ext uri="{BB962C8B-B14F-4D97-AF65-F5344CB8AC3E}">
        <p14:creationId xmlns:p14="http://schemas.microsoft.com/office/powerpoint/2010/main" val="4136434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atin typeface="Arial"/>
                <a:cs typeface="Arial"/>
              </a:rPr>
              <a:t>Relationships Ind, protocol, and sites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00961413"/>
              </p:ext>
            </p:extLst>
          </p:nvPr>
        </p:nvGraphicFramePr>
        <p:xfrm>
          <a:off x="759019" y="799097"/>
          <a:ext cx="1039383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6882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40181A-01B0-4CB8-8614-1473649F6741}" type="slidenum">
              <a:rPr lang="en-US" smtClean="0"/>
              <a:pPr/>
              <a:t>3</a:t>
            </a:fld>
            <a:endParaRPr lang="en-US"/>
          </a:p>
        </p:txBody>
      </p:sp>
      <p:sp>
        <p:nvSpPr>
          <p:cNvPr id="3" name="Title 2"/>
          <p:cNvSpPr>
            <a:spLocks noGrp="1"/>
          </p:cNvSpPr>
          <p:nvPr>
            <p:ph type="title"/>
          </p:nvPr>
        </p:nvSpPr>
        <p:spPr>
          <a:xfrm>
            <a:off x="745153" y="1012302"/>
            <a:ext cx="10708499" cy="1050989"/>
          </a:xfrm>
        </p:spPr>
        <p:txBody>
          <a:bodyPr/>
          <a:lstStyle/>
          <a:p>
            <a:pPr algn="ctr"/>
            <a:r>
              <a:rPr lang="en-US"/>
              <a:t>Introduction to the IND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6706" y="2594919"/>
            <a:ext cx="4465394" cy="3349045"/>
          </a:xfrm>
          <a:prstGeom prst="rect">
            <a:avLst/>
          </a:prstGeom>
        </p:spPr>
      </p:pic>
    </p:spTree>
    <p:extLst>
      <p:ext uri="{BB962C8B-B14F-4D97-AF65-F5344CB8AC3E}">
        <p14:creationId xmlns:p14="http://schemas.microsoft.com/office/powerpoint/2010/main" val="39853570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66CEA-39B3-21BF-2386-4B88679AF582}"/>
              </a:ext>
            </a:extLst>
          </p:cNvPr>
          <p:cNvSpPr>
            <a:spLocks noGrp="1"/>
          </p:cNvSpPr>
          <p:nvPr>
            <p:ph type="title"/>
          </p:nvPr>
        </p:nvSpPr>
        <p:spPr/>
        <p:txBody>
          <a:bodyPr/>
          <a:lstStyle/>
          <a:p>
            <a:pPr algn="ctr">
              <a:spcBef>
                <a:spcPts val="0"/>
              </a:spcBef>
            </a:pPr>
            <a:r>
              <a:rPr lang="en-US">
                <a:latin typeface="Arial"/>
                <a:cs typeface="Arial"/>
              </a:rPr>
              <a:t>CHEMISTRY, MANUFACTURING, AND CONTROLS (CMC) Information</a:t>
            </a:r>
            <a:endParaRPr lang="en-US"/>
          </a:p>
        </p:txBody>
      </p:sp>
      <p:sp>
        <p:nvSpPr>
          <p:cNvPr id="3" name="Content Placeholder 2">
            <a:extLst>
              <a:ext uri="{FF2B5EF4-FFF2-40B4-BE49-F238E27FC236}">
                <a16:creationId xmlns:a16="http://schemas.microsoft.com/office/drawing/2014/main" id="{FFAB1166-A456-6203-0E06-318A4422C38C}"/>
              </a:ext>
            </a:extLst>
          </p:cNvPr>
          <p:cNvSpPr>
            <a:spLocks noGrp="1"/>
          </p:cNvSpPr>
          <p:nvPr>
            <p:ph idx="1"/>
          </p:nvPr>
        </p:nvSpPr>
        <p:spPr/>
        <p:txBody>
          <a:bodyPr vert="horz" lIns="91440" tIns="45720" rIns="91440" bIns="45720" rtlCol="0" anchor="t">
            <a:normAutofit lnSpcReduction="10000"/>
          </a:bodyPr>
          <a:lstStyle/>
          <a:p>
            <a:pPr>
              <a:lnSpc>
                <a:spcPct val="100000"/>
              </a:lnSpc>
            </a:pPr>
            <a:r>
              <a:rPr lang="en-US">
                <a:solidFill>
                  <a:srgbClr val="000000"/>
                </a:solidFill>
                <a:latin typeface="Georgia"/>
              </a:rPr>
              <a:t>Describes the composition, manufacturing, and control of the study drug (drug substance and drug product).</a:t>
            </a:r>
            <a:endParaRPr lang="en-US">
              <a:latin typeface="Georgia"/>
            </a:endParaRPr>
          </a:p>
          <a:p>
            <a:pPr>
              <a:lnSpc>
                <a:spcPct val="100000"/>
              </a:lnSpc>
            </a:pPr>
            <a:r>
              <a:rPr lang="en-US">
                <a:solidFill>
                  <a:srgbClr val="000000"/>
                </a:solidFill>
                <a:latin typeface="Georgia"/>
              </a:rPr>
              <a:t>When the manufacturing of the investigational product occurs at CHOP or at Penn, the CMC section will be written by the manufacturer of the investigational product at CHOP or Penn</a:t>
            </a:r>
            <a:endParaRPr lang="en-US">
              <a:latin typeface="Georgia"/>
            </a:endParaRPr>
          </a:p>
          <a:p>
            <a:pPr>
              <a:lnSpc>
                <a:spcPct val="100000"/>
              </a:lnSpc>
            </a:pPr>
            <a:r>
              <a:rPr lang="en-US">
                <a:solidFill>
                  <a:srgbClr val="000000"/>
                </a:solidFill>
                <a:latin typeface="Georgia"/>
              </a:rPr>
              <a:t>For most IND studies at CHOP, the CMC section is replaced by the Package Insert </a:t>
            </a:r>
            <a:endParaRPr lang="en-US">
              <a:latin typeface="Georgia"/>
            </a:endParaRPr>
          </a:p>
          <a:p>
            <a:pPr>
              <a:lnSpc>
                <a:spcPct val="100000"/>
              </a:lnSpc>
            </a:pPr>
            <a:r>
              <a:rPr lang="en-US">
                <a:solidFill>
                  <a:srgbClr val="000000"/>
                </a:solidFill>
                <a:latin typeface="Georgia"/>
              </a:rPr>
              <a:t>Good manufacturing practice (GMP) guidelines provide guidance for manufacturing, testing, and quality assurance in order to ensure that a drug product is safe for human consumption.</a:t>
            </a:r>
            <a:endParaRPr lang="en-US">
              <a:latin typeface="Georgia"/>
            </a:endParaRPr>
          </a:p>
          <a:p>
            <a:pPr>
              <a:lnSpc>
                <a:spcPct val="100000"/>
              </a:lnSpc>
            </a:pPr>
            <a:endParaRPr lang="en-US">
              <a:latin typeface="Georgia"/>
            </a:endParaRPr>
          </a:p>
        </p:txBody>
      </p:sp>
    </p:spTree>
    <p:extLst>
      <p:ext uri="{BB962C8B-B14F-4D97-AF65-F5344CB8AC3E}">
        <p14:creationId xmlns:p14="http://schemas.microsoft.com/office/powerpoint/2010/main" val="8496969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atin typeface="Arial"/>
                <a:cs typeface="Arial"/>
              </a:rPr>
              <a:t>Good Manufacturing Practices (GMP)</a:t>
            </a:r>
            <a:endParaRPr lang="en-US"/>
          </a:p>
        </p:txBody>
      </p:sp>
      <p:sp>
        <p:nvSpPr>
          <p:cNvPr id="3" name="Content Placeholder 2"/>
          <p:cNvSpPr>
            <a:spLocks noGrp="1"/>
          </p:cNvSpPr>
          <p:nvPr>
            <p:ph idx="1"/>
          </p:nvPr>
        </p:nvSpPr>
        <p:spPr>
          <a:xfrm>
            <a:off x="759019" y="1548714"/>
            <a:ext cx="10691531" cy="4610546"/>
          </a:xfrm>
        </p:spPr>
        <p:txBody>
          <a:bodyPr vert="horz" lIns="91440" tIns="45720" rIns="91440" bIns="45720" rtlCol="0" anchor="t">
            <a:normAutofit fontScale="70000" lnSpcReduction="20000"/>
          </a:bodyPr>
          <a:lstStyle/>
          <a:p>
            <a:pPr>
              <a:lnSpc>
                <a:spcPct val="120000"/>
              </a:lnSpc>
              <a:spcBef>
                <a:spcPts val="0"/>
              </a:spcBef>
            </a:pPr>
            <a:r>
              <a:rPr lang="en-US" sz="3200">
                <a:solidFill>
                  <a:srgbClr val="000000"/>
                </a:solidFill>
                <a:latin typeface="Georgia"/>
              </a:rPr>
              <a:t>Current Good Manufacturing Practice (cGMP) is a system for ensuring that products are consistently produced and controlled according to quality standards. It is designed to minimize the risks involved in any pharmaceutical production that cannot be eliminated through testing the final product</a:t>
            </a:r>
            <a:endParaRPr lang="en-US">
              <a:solidFill>
                <a:srgbClr val="000000"/>
              </a:solidFill>
              <a:latin typeface="Georgia"/>
            </a:endParaRPr>
          </a:p>
          <a:p>
            <a:pPr>
              <a:lnSpc>
                <a:spcPct val="120000"/>
              </a:lnSpc>
              <a:spcBef>
                <a:spcPts val="0"/>
              </a:spcBef>
            </a:pPr>
            <a:r>
              <a:rPr lang="en-US" sz="3200">
                <a:solidFill>
                  <a:srgbClr val="000000"/>
                </a:solidFill>
                <a:latin typeface="Georgia"/>
              </a:rPr>
              <a:t>Assure the identity, strength, quality, and purity of drug products by requiring that manufacturers of medications adequately control manufacturing operations</a:t>
            </a:r>
          </a:p>
          <a:p>
            <a:pPr>
              <a:lnSpc>
                <a:spcPct val="120000"/>
              </a:lnSpc>
              <a:spcBef>
                <a:spcPts val="0"/>
              </a:spcBef>
            </a:pPr>
            <a:r>
              <a:rPr lang="en-US" sz="3200">
                <a:solidFill>
                  <a:srgbClr val="000000"/>
                </a:solidFill>
                <a:latin typeface="Georgia"/>
              </a:rPr>
              <a:t>Following cGMP is mandatory in pharmaceutical manufacturing.</a:t>
            </a:r>
            <a:endParaRPr lang="en-US">
              <a:solidFill>
                <a:srgbClr val="000000"/>
              </a:solidFill>
              <a:latin typeface="Georgia"/>
            </a:endParaRPr>
          </a:p>
          <a:p>
            <a:pPr lvl="1">
              <a:lnSpc>
                <a:spcPct val="120000"/>
              </a:lnSpc>
            </a:pPr>
            <a:r>
              <a:rPr lang="en-US" sz="2800" u="sng">
                <a:solidFill>
                  <a:srgbClr val="007CBA"/>
                </a:solidFill>
                <a:highlight>
                  <a:srgbClr val="FFFFFF"/>
                </a:highlight>
                <a:latin typeface="Georgia"/>
                <a:hlinkClick r:id="rId2"/>
              </a:rPr>
              <a:t>21 CFR Part 210</a:t>
            </a:r>
            <a:r>
              <a:rPr lang="en-US" sz="2800">
                <a:solidFill>
                  <a:srgbClr val="333333"/>
                </a:solidFill>
                <a:highlight>
                  <a:srgbClr val="FFFFFF"/>
                </a:highlight>
                <a:latin typeface="Georgia"/>
              </a:rPr>
              <a:t>.  Current Good Manufacturing Practice in Manufacturing Processing, packing, or Holding of Drugs.</a:t>
            </a:r>
            <a:endParaRPr lang="en-US" sz="2800">
              <a:solidFill>
                <a:srgbClr val="000000"/>
              </a:solidFill>
              <a:latin typeface="Georgia"/>
            </a:endParaRPr>
          </a:p>
          <a:p>
            <a:pPr lvl="1">
              <a:lnSpc>
                <a:spcPct val="120000"/>
              </a:lnSpc>
            </a:pPr>
            <a:r>
              <a:rPr lang="en-US" sz="2800" u="sng">
                <a:solidFill>
                  <a:srgbClr val="007CBA"/>
                </a:solidFill>
                <a:highlight>
                  <a:srgbClr val="FFFFFF"/>
                </a:highlight>
                <a:latin typeface="Georgia"/>
                <a:hlinkClick r:id="rId3"/>
              </a:rPr>
              <a:t>21 CFR Part 211</a:t>
            </a:r>
            <a:r>
              <a:rPr lang="en-US" sz="2800">
                <a:solidFill>
                  <a:srgbClr val="333333"/>
                </a:solidFill>
                <a:highlight>
                  <a:srgbClr val="FFFFFF"/>
                </a:highlight>
                <a:latin typeface="Georgia"/>
              </a:rPr>
              <a:t>.  Current Good Manufacturing Practice for Finished Pharmaceuticals.</a:t>
            </a:r>
            <a:endParaRPr lang="en-US" sz="2800">
              <a:latin typeface="Georgia"/>
            </a:endParaRPr>
          </a:p>
          <a:p>
            <a:pPr lvl="1">
              <a:lnSpc>
                <a:spcPct val="120000"/>
              </a:lnSpc>
            </a:pPr>
            <a:r>
              <a:rPr lang="en-US" sz="2800" u="sng">
                <a:solidFill>
                  <a:srgbClr val="007CBA"/>
                </a:solidFill>
                <a:highlight>
                  <a:srgbClr val="FFFFFF"/>
                </a:highlight>
                <a:latin typeface="Georgia"/>
                <a:hlinkClick r:id="rId4"/>
              </a:rPr>
              <a:t>21 CFR Part 212</a:t>
            </a:r>
            <a:r>
              <a:rPr lang="en-US" sz="2800">
                <a:solidFill>
                  <a:srgbClr val="333333"/>
                </a:solidFill>
                <a:highlight>
                  <a:srgbClr val="FFFFFF"/>
                </a:highlight>
                <a:latin typeface="Georgia"/>
              </a:rPr>
              <a:t>. Current Good Manufacturing Practice for Positron Emission Tomography Drugs.</a:t>
            </a:r>
            <a:endParaRPr lang="en-US" sz="2800">
              <a:latin typeface="Georgia"/>
            </a:endParaRPr>
          </a:p>
          <a:p>
            <a:endParaRPr lang="en-US" sz="3200">
              <a:solidFill>
                <a:srgbClr val="000000"/>
              </a:solidFill>
            </a:endParaRPr>
          </a:p>
        </p:txBody>
      </p:sp>
    </p:spTree>
    <p:extLst>
      <p:ext uri="{BB962C8B-B14F-4D97-AF65-F5344CB8AC3E}">
        <p14:creationId xmlns:p14="http://schemas.microsoft.com/office/powerpoint/2010/main" val="11384050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712" y="296616"/>
            <a:ext cx="11632017" cy="1004962"/>
          </a:xfrm>
        </p:spPr>
        <p:txBody>
          <a:bodyPr/>
          <a:lstStyle/>
          <a:p>
            <a:pPr algn="ctr"/>
            <a:r>
              <a:rPr lang="en-US">
                <a:latin typeface="Arial"/>
                <a:cs typeface="Arial"/>
              </a:rPr>
              <a:t>pharmacology and toxicology</a:t>
            </a:r>
          </a:p>
        </p:txBody>
      </p:sp>
      <p:sp>
        <p:nvSpPr>
          <p:cNvPr id="3" name="Content Placeholder 2"/>
          <p:cNvSpPr>
            <a:spLocks noGrp="1"/>
          </p:cNvSpPr>
          <p:nvPr>
            <p:ph idx="1"/>
          </p:nvPr>
        </p:nvSpPr>
        <p:spPr>
          <a:xfrm>
            <a:off x="759019" y="1800962"/>
            <a:ext cx="10691531" cy="4408741"/>
          </a:xfrm>
        </p:spPr>
        <p:txBody>
          <a:bodyPr vert="horz" lIns="91440" tIns="45720" rIns="91440" bIns="45720" rtlCol="0" anchor="t">
            <a:normAutofit/>
          </a:bodyPr>
          <a:lstStyle/>
          <a:p>
            <a:pPr>
              <a:lnSpc>
                <a:spcPct val="120000"/>
              </a:lnSpc>
            </a:pPr>
            <a:r>
              <a:rPr lang="en-US">
                <a:solidFill>
                  <a:srgbClr val="000000"/>
                </a:solidFill>
                <a:latin typeface="Georgia"/>
              </a:rPr>
              <a:t>Information in this section comes from pre-clinical data collected from animal testing or in vitro.</a:t>
            </a:r>
          </a:p>
          <a:p>
            <a:pPr>
              <a:lnSpc>
                <a:spcPct val="120000"/>
              </a:lnSpc>
            </a:pPr>
            <a:r>
              <a:rPr lang="en-US">
                <a:solidFill>
                  <a:srgbClr val="000000"/>
                </a:solidFill>
                <a:latin typeface="Georgia"/>
              </a:rPr>
              <a:t>Describes how the study drug works in the body (absorption, distribution, metabolism and excretion)</a:t>
            </a:r>
          </a:p>
          <a:p>
            <a:pPr>
              <a:lnSpc>
                <a:spcPct val="110000"/>
              </a:lnSpc>
            </a:pPr>
            <a:r>
              <a:rPr lang="en-US">
                <a:solidFill>
                  <a:srgbClr val="000000"/>
                </a:solidFill>
                <a:latin typeface="Georgia"/>
              </a:rPr>
              <a:t>Summarizes the effects of the drug in the body (usually tabulated)</a:t>
            </a:r>
          </a:p>
        </p:txBody>
      </p:sp>
    </p:spTree>
    <p:extLst>
      <p:ext uri="{BB962C8B-B14F-4D97-AF65-F5344CB8AC3E}">
        <p14:creationId xmlns:p14="http://schemas.microsoft.com/office/powerpoint/2010/main" val="9658651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a:latin typeface="Arial"/>
                <a:cs typeface="Arial"/>
              </a:rPr>
              <a:t>previous human experience with the investigational drug</a:t>
            </a:r>
          </a:p>
        </p:txBody>
      </p:sp>
      <p:sp>
        <p:nvSpPr>
          <p:cNvPr id="4" name="Content Placeholder 3"/>
          <p:cNvSpPr>
            <a:spLocks noGrp="1"/>
          </p:cNvSpPr>
          <p:nvPr>
            <p:ph idx="1"/>
          </p:nvPr>
        </p:nvSpPr>
        <p:spPr/>
        <p:txBody>
          <a:bodyPr>
            <a:normAutofit/>
          </a:bodyPr>
          <a:lstStyle/>
          <a:p>
            <a:pPr marL="0" indent="0">
              <a:buNone/>
            </a:pPr>
            <a:r>
              <a:rPr lang="en-US">
                <a:solidFill>
                  <a:srgbClr val="000000"/>
                </a:solidFill>
              </a:rPr>
              <a:t>This section includes: </a:t>
            </a:r>
          </a:p>
          <a:p>
            <a:r>
              <a:rPr lang="en-US">
                <a:solidFill>
                  <a:srgbClr val="000000"/>
                </a:solidFill>
              </a:rPr>
              <a:t>Detailed information about other studies where this drug was investigated/used previously (including in other countries), as it is relevant to the:</a:t>
            </a:r>
          </a:p>
          <a:p>
            <a:pPr lvl="1"/>
            <a:r>
              <a:rPr lang="en-US">
                <a:solidFill>
                  <a:srgbClr val="000000"/>
                </a:solidFill>
              </a:rPr>
              <a:t>safety of the use of the drug</a:t>
            </a:r>
          </a:p>
          <a:p>
            <a:pPr lvl="1"/>
            <a:r>
              <a:rPr lang="en-US">
                <a:solidFill>
                  <a:srgbClr val="000000"/>
                </a:solidFill>
              </a:rPr>
              <a:t>the study rationale </a:t>
            </a:r>
          </a:p>
          <a:p>
            <a:pPr lvl="1"/>
            <a:r>
              <a:rPr lang="en-US">
                <a:solidFill>
                  <a:srgbClr val="000000"/>
                </a:solidFill>
              </a:rPr>
              <a:t>the effectiveness of the study drug</a:t>
            </a:r>
          </a:p>
          <a:p>
            <a:pPr lvl="1"/>
            <a:endParaRPr lang="en-US">
              <a:solidFill>
                <a:srgbClr val="000000"/>
              </a:solidFill>
            </a:endParaRPr>
          </a:p>
          <a:p>
            <a:r>
              <a:rPr lang="en-US">
                <a:solidFill>
                  <a:srgbClr val="000000"/>
                </a:solidFill>
              </a:rPr>
              <a:t>Publications used to support the IND should be included in the IND application </a:t>
            </a:r>
          </a:p>
          <a:p>
            <a:pPr marL="0" indent="0">
              <a:buNone/>
            </a:pPr>
            <a:endParaRPr lang="en-US"/>
          </a:p>
          <a:p>
            <a:pPr marL="0" indent="0">
              <a:buNone/>
            </a:pPr>
            <a:endParaRPr lang="en-US"/>
          </a:p>
          <a:p>
            <a:pPr marL="514350" indent="-514350">
              <a:buAutoNum type="arabicParenR"/>
            </a:pPr>
            <a:endParaRPr lang="en-US"/>
          </a:p>
        </p:txBody>
      </p:sp>
    </p:spTree>
    <p:extLst>
      <p:ext uri="{BB962C8B-B14F-4D97-AF65-F5344CB8AC3E}">
        <p14:creationId xmlns:p14="http://schemas.microsoft.com/office/powerpoint/2010/main" val="35418559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66CEA-39B3-21BF-2386-4B88679AF582}"/>
              </a:ext>
            </a:extLst>
          </p:cNvPr>
          <p:cNvSpPr>
            <a:spLocks noGrp="1"/>
          </p:cNvSpPr>
          <p:nvPr>
            <p:ph type="title"/>
          </p:nvPr>
        </p:nvSpPr>
        <p:spPr/>
        <p:txBody>
          <a:bodyPr/>
          <a:lstStyle/>
          <a:p>
            <a:pPr algn="ctr">
              <a:spcBef>
                <a:spcPts val="0"/>
              </a:spcBef>
            </a:pPr>
            <a:r>
              <a:rPr lang="en-US">
                <a:latin typeface="Arial"/>
                <a:cs typeface="Arial"/>
              </a:rPr>
              <a:t>ADDITIONAL INFORMATION</a:t>
            </a:r>
            <a:endParaRPr lang="en-US" b="0">
              <a:latin typeface="Arial"/>
              <a:cs typeface="Arial"/>
            </a:endParaRPr>
          </a:p>
        </p:txBody>
      </p:sp>
      <p:sp>
        <p:nvSpPr>
          <p:cNvPr id="3" name="Content Placeholder 2">
            <a:extLst>
              <a:ext uri="{FF2B5EF4-FFF2-40B4-BE49-F238E27FC236}">
                <a16:creationId xmlns:a16="http://schemas.microsoft.com/office/drawing/2014/main" id="{FFAB1166-A456-6203-0E06-318A4422C38C}"/>
              </a:ext>
            </a:extLst>
          </p:cNvPr>
          <p:cNvSpPr>
            <a:spLocks noGrp="1"/>
          </p:cNvSpPr>
          <p:nvPr>
            <p:ph idx="1"/>
          </p:nvPr>
        </p:nvSpPr>
        <p:spPr/>
        <p:txBody>
          <a:bodyPr vert="horz" lIns="91440" tIns="45720" rIns="91440" bIns="45720" rtlCol="0" anchor="t">
            <a:normAutofit/>
          </a:bodyPr>
          <a:lstStyle/>
          <a:p>
            <a:r>
              <a:rPr lang="en-US">
                <a:solidFill>
                  <a:srgbClr val="000000"/>
                </a:solidFill>
                <a:latin typeface="Georgia"/>
              </a:rPr>
              <a:t>In certain applications, special topic information may be needed</a:t>
            </a:r>
          </a:p>
          <a:p>
            <a:pPr lvl="1"/>
            <a:r>
              <a:rPr lang="en-US">
                <a:solidFill>
                  <a:srgbClr val="000000"/>
                </a:solidFill>
                <a:latin typeface="Georgia"/>
              </a:rPr>
              <a:t>Drugs with a potential for dependence and/or abuse</a:t>
            </a:r>
          </a:p>
          <a:p>
            <a:pPr lvl="2"/>
            <a:r>
              <a:rPr lang="en-US">
                <a:solidFill>
                  <a:srgbClr val="000000"/>
                </a:solidFill>
                <a:latin typeface="Georgia"/>
              </a:rPr>
              <a:t>Information from other studies of that drug</a:t>
            </a:r>
          </a:p>
          <a:p>
            <a:pPr lvl="2"/>
            <a:r>
              <a:rPr lang="en-US">
                <a:solidFill>
                  <a:srgbClr val="000000"/>
                </a:solidFill>
                <a:latin typeface="Georgia"/>
              </a:rPr>
              <a:t>What additional protections are in place to mitigate potential issues</a:t>
            </a:r>
          </a:p>
          <a:p>
            <a:pPr lvl="2"/>
            <a:endParaRPr lang="en-US">
              <a:solidFill>
                <a:srgbClr val="000000"/>
              </a:solidFill>
              <a:latin typeface="Georgia"/>
            </a:endParaRPr>
          </a:p>
          <a:p>
            <a:pPr lvl="1"/>
            <a:r>
              <a:rPr lang="en-US">
                <a:latin typeface="Georgia"/>
              </a:rPr>
              <a:t>Radioactive drugs: </a:t>
            </a:r>
            <a:endParaRPr lang="en-US">
              <a:solidFill>
                <a:srgbClr val="000000"/>
              </a:solidFill>
              <a:latin typeface="Georgia"/>
            </a:endParaRPr>
          </a:p>
          <a:p>
            <a:pPr lvl="2"/>
            <a:r>
              <a:rPr lang="en-US">
                <a:latin typeface="Georgia"/>
              </a:rPr>
              <a:t>A calculation of how much radiation is absorbed and potential impact on the body/organs. </a:t>
            </a:r>
          </a:p>
          <a:p>
            <a:pPr lvl="2"/>
            <a:r>
              <a:rPr lang="en-US">
                <a:latin typeface="Georgia"/>
              </a:rPr>
              <a:t>Phase 1 studies of radioactive drugs must include background information on how to calculate the dose of radiation absorbed in the body. </a:t>
            </a:r>
            <a:endParaRPr lang="en-US"/>
          </a:p>
          <a:p>
            <a:pPr lvl="1"/>
            <a:endParaRPr lang="en-US">
              <a:solidFill>
                <a:srgbClr val="000000"/>
              </a:solidFill>
              <a:latin typeface="Georgia"/>
            </a:endParaRPr>
          </a:p>
          <a:p>
            <a:endParaRPr lang="en-US">
              <a:solidFill>
                <a:srgbClr val="000000"/>
              </a:solidFill>
              <a:latin typeface="Georgia"/>
            </a:endParaRPr>
          </a:p>
          <a:p>
            <a:endParaRPr lang="en-US">
              <a:solidFill>
                <a:srgbClr val="000000"/>
              </a:solidFill>
              <a:latin typeface="Georgia"/>
            </a:endParaRPr>
          </a:p>
          <a:p>
            <a:endParaRPr lang="en-US">
              <a:solidFill>
                <a:srgbClr val="000000"/>
              </a:solidFill>
              <a:latin typeface="Georgia"/>
            </a:endParaRPr>
          </a:p>
        </p:txBody>
      </p:sp>
    </p:spTree>
    <p:extLst>
      <p:ext uri="{BB962C8B-B14F-4D97-AF65-F5344CB8AC3E}">
        <p14:creationId xmlns:p14="http://schemas.microsoft.com/office/powerpoint/2010/main" val="5123718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019" y="0"/>
            <a:ext cx="10691531" cy="1004962"/>
          </a:xfrm>
        </p:spPr>
        <p:txBody>
          <a:bodyPr/>
          <a:lstStyle/>
          <a:p>
            <a:pPr algn="ctr"/>
            <a:r>
              <a:rPr lang="en-US"/>
              <a:t>IND Goals and requirements</a:t>
            </a:r>
          </a:p>
        </p:txBody>
      </p:sp>
      <p:sp>
        <p:nvSpPr>
          <p:cNvPr id="3" name="Content Placeholder 2"/>
          <p:cNvSpPr>
            <a:spLocks noGrp="1"/>
          </p:cNvSpPr>
          <p:nvPr>
            <p:ph idx="1"/>
          </p:nvPr>
        </p:nvSpPr>
        <p:spPr>
          <a:xfrm>
            <a:off x="426720" y="899951"/>
            <a:ext cx="11023830" cy="6090046"/>
          </a:xfrm>
        </p:spPr>
        <p:txBody>
          <a:bodyPr vert="horz" lIns="91440" tIns="45720" rIns="91440" bIns="45720" rtlCol="0" anchor="t">
            <a:normAutofit fontScale="32500" lnSpcReduction="20000"/>
          </a:bodyPr>
          <a:lstStyle/>
          <a:p>
            <a:pPr>
              <a:spcAft>
                <a:spcPts val="600"/>
              </a:spcAft>
            </a:pPr>
            <a:r>
              <a:rPr lang="en-US" sz="7400" dirty="0">
                <a:solidFill>
                  <a:srgbClr val="000000"/>
                </a:solidFill>
                <a:latin typeface="Georgia"/>
              </a:rPr>
              <a:t>Clinical Development Goals:</a:t>
            </a:r>
          </a:p>
          <a:p>
            <a:pPr lvl="1">
              <a:spcAft>
                <a:spcPts val="600"/>
              </a:spcAft>
            </a:pPr>
            <a:r>
              <a:rPr lang="en-US" sz="7400" dirty="0">
                <a:solidFill>
                  <a:srgbClr val="000000"/>
                </a:solidFill>
                <a:latin typeface="Georgia"/>
              </a:rPr>
              <a:t>Generate data to…</a:t>
            </a:r>
          </a:p>
          <a:p>
            <a:pPr lvl="2">
              <a:spcAft>
                <a:spcPts val="600"/>
              </a:spcAft>
            </a:pPr>
            <a:r>
              <a:rPr lang="en-US" sz="7400" dirty="0">
                <a:solidFill>
                  <a:srgbClr val="000000"/>
                </a:solidFill>
                <a:latin typeface="Georgia"/>
              </a:rPr>
              <a:t>Establish that the drug will not expose humans </a:t>
            </a:r>
          </a:p>
          <a:p>
            <a:pPr marL="914400" lvl="2" indent="0">
              <a:spcAft>
                <a:spcPts val="600"/>
              </a:spcAft>
              <a:buNone/>
            </a:pPr>
            <a:r>
              <a:rPr lang="en-US" sz="7400" dirty="0">
                <a:solidFill>
                  <a:srgbClr val="000000"/>
                </a:solidFill>
                <a:latin typeface="Georgia"/>
              </a:rPr>
              <a:t>    to unreasonable risks</a:t>
            </a:r>
          </a:p>
          <a:p>
            <a:pPr lvl="2">
              <a:spcAft>
                <a:spcPts val="600"/>
              </a:spcAft>
            </a:pPr>
            <a:r>
              <a:rPr lang="en-US" sz="7400" dirty="0">
                <a:solidFill>
                  <a:srgbClr val="000000"/>
                </a:solidFill>
                <a:latin typeface="Georgia"/>
              </a:rPr>
              <a:t>Establish that the product is effective</a:t>
            </a:r>
          </a:p>
          <a:p>
            <a:pPr lvl="2">
              <a:spcAft>
                <a:spcPts val="600"/>
              </a:spcAft>
            </a:pPr>
            <a:r>
              <a:rPr lang="en-US" sz="7400" dirty="0">
                <a:solidFill>
                  <a:srgbClr val="000000"/>
                </a:solidFill>
                <a:latin typeface="Georgia"/>
              </a:rPr>
              <a:t>Provide basis for labeling change </a:t>
            </a:r>
            <a:endParaRPr lang="en-US" sz="7400" dirty="0">
              <a:solidFill>
                <a:srgbClr val="000000"/>
              </a:solidFill>
            </a:endParaRPr>
          </a:p>
          <a:p>
            <a:pPr lvl="2">
              <a:spcAft>
                <a:spcPts val="600"/>
              </a:spcAft>
            </a:pPr>
            <a:r>
              <a:rPr lang="en-US" sz="7400" dirty="0">
                <a:solidFill>
                  <a:srgbClr val="000000"/>
                </a:solidFill>
                <a:latin typeface="Georgia"/>
              </a:rPr>
              <a:t>Provide basis for marketing the product </a:t>
            </a:r>
            <a:endParaRPr lang="en-US" sz="7400" dirty="0">
              <a:solidFill>
                <a:srgbClr val="000000"/>
              </a:solidFill>
            </a:endParaRPr>
          </a:p>
          <a:p>
            <a:pPr>
              <a:spcAft>
                <a:spcPts val="600"/>
              </a:spcAft>
            </a:pPr>
            <a:r>
              <a:rPr lang="en-US" sz="7400" dirty="0">
                <a:solidFill>
                  <a:srgbClr val="000000"/>
                </a:solidFill>
                <a:latin typeface="Georgia"/>
              </a:rPr>
              <a:t>Requirements:</a:t>
            </a:r>
          </a:p>
          <a:p>
            <a:pPr lvl="1">
              <a:lnSpc>
                <a:spcPct val="120000"/>
              </a:lnSpc>
              <a:spcAft>
                <a:spcPts val="600"/>
              </a:spcAft>
            </a:pPr>
            <a:r>
              <a:rPr lang="en-US" sz="7400" dirty="0">
                <a:solidFill>
                  <a:srgbClr val="000000"/>
                </a:solidFill>
                <a:latin typeface="Georgia"/>
              </a:rPr>
              <a:t>A sponsor shall submit an IND to the FDA if the sponsor intends to conduct a clinical investigation with an investigational new drug that is subject to 312.2(a).</a:t>
            </a:r>
          </a:p>
          <a:p>
            <a:pPr lvl="1">
              <a:lnSpc>
                <a:spcPct val="120000"/>
              </a:lnSpc>
              <a:spcAft>
                <a:spcPts val="600"/>
              </a:spcAft>
            </a:pPr>
            <a:r>
              <a:rPr lang="en-US" sz="7400" dirty="0">
                <a:solidFill>
                  <a:srgbClr val="000000"/>
                </a:solidFill>
                <a:latin typeface="Georgia"/>
              </a:rPr>
              <a:t>A sponsor shall not begin a clinical investigation subject to 312.2(a) until the investigation has an IND which is in effect in accordance with 312.40.</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9959" y="1301578"/>
            <a:ext cx="3340591" cy="2227507"/>
          </a:xfrm>
          <a:prstGeom prst="rect">
            <a:avLst/>
          </a:prstGeom>
        </p:spPr>
      </p:pic>
    </p:spTree>
    <p:extLst>
      <p:ext uri="{BB962C8B-B14F-4D97-AF65-F5344CB8AC3E}">
        <p14:creationId xmlns:p14="http://schemas.microsoft.com/office/powerpoint/2010/main" val="15254271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a:t>FDA submission process</a:t>
            </a:r>
          </a:p>
        </p:txBody>
      </p:sp>
      <p:sp>
        <p:nvSpPr>
          <p:cNvPr id="5" name="Content Placeholder 4"/>
          <p:cNvSpPr>
            <a:spLocks noGrp="1"/>
          </p:cNvSpPr>
          <p:nvPr>
            <p:ph idx="1"/>
          </p:nvPr>
        </p:nvSpPr>
        <p:spPr>
          <a:xfrm>
            <a:off x="759019" y="1344275"/>
            <a:ext cx="10804089" cy="4610546"/>
          </a:xfrm>
        </p:spPr>
        <p:txBody>
          <a:bodyPr vert="horz" lIns="91440" tIns="45720" rIns="91440" bIns="45720" rtlCol="0" anchor="t">
            <a:normAutofit fontScale="85000" lnSpcReduction="10000"/>
          </a:bodyPr>
          <a:lstStyle/>
          <a:p>
            <a:r>
              <a:rPr lang="en-US" sz="3200" dirty="0">
                <a:solidFill>
                  <a:srgbClr val="000000"/>
                </a:solidFill>
                <a:latin typeface="Georgia"/>
              </a:rPr>
              <a:t>Research INDs can be submitted electronically</a:t>
            </a:r>
            <a:endParaRPr lang="en-US" sz="3200" dirty="0">
              <a:solidFill>
                <a:srgbClr val="000000"/>
              </a:solidFill>
            </a:endParaRPr>
          </a:p>
          <a:p>
            <a:pPr lvl="1"/>
            <a:r>
              <a:rPr lang="en-US" sz="2800" dirty="0">
                <a:solidFill>
                  <a:srgbClr val="000000"/>
                </a:solidFill>
                <a:latin typeface="Georgia"/>
              </a:rPr>
              <a:t>Non eCTD format acceptable</a:t>
            </a:r>
          </a:p>
          <a:p>
            <a:pPr lvl="1"/>
            <a:r>
              <a:rPr lang="en-US" sz="2800" dirty="0">
                <a:solidFill>
                  <a:srgbClr val="000000"/>
                </a:solidFill>
                <a:latin typeface="Georgia"/>
              </a:rPr>
              <a:t>NextGen – CDER</a:t>
            </a:r>
          </a:p>
          <a:p>
            <a:pPr lvl="1"/>
            <a:r>
              <a:rPr lang="en-US" sz="2800" dirty="0">
                <a:solidFill>
                  <a:srgbClr val="000000"/>
                </a:solidFill>
                <a:latin typeface="Georgia"/>
              </a:rPr>
              <a:t>Email to CBER_DCC</a:t>
            </a:r>
          </a:p>
          <a:p>
            <a:pPr lvl="1"/>
            <a:r>
              <a:rPr lang="en-US" sz="2800" dirty="0">
                <a:solidFill>
                  <a:srgbClr val="000000"/>
                </a:solidFill>
                <a:latin typeface="Georgia"/>
              </a:rPr>
              <a:t>Electronic Submission Gateway (ESG) in eCTD</a:t>
            </a:r>
          </a:p>
          <a:p>
            <a:r>
              <a:rPr lang="en-US" sz="3200" dirty="0">
                <a:solidFill>
                  <a:srgbClr val="000000"/>
                </a:solidFill>
                <a:latin typeface="Georgia"/>
              </a:rPr>
              <a:t>Entered into the FDA tracking system DARRTS</a:t>
            </a:r>
            <a:endParaRPr lang="en-US" sz="3200" dirty="0">
              <a:solidFill>
                <a:srgbClr val="000000"/>
              </a:solidFill>
            </a:endParaRPr>
          </a:p>
          <a:p>
            <a:pPr lvl="1"/>
            <a:r>
              <a:rPr lang="en-US" sz="2800" dirty="0">
                <a:solidFill>
                  <a:srgbClr val="000000"/>
                </a:solidFill>
                <a:latin typeface="Georgia"/>
              </a:rPr>
              <a:t>Document Archiving, Reporting, and Regulatory Tracking System</a:t>
            </a:r>
            <a:endParaRPr lang="en-US" sz="2800" dirty="0"/>
          </a:p>
          <a:p>
            <a:r>
              <a:rPr lang="en-US" sz="3200" dirty="0">
                <a:solidFill>
                  <a:srgbClr val="000000"/>
                </a:solidFill>
                <a:latin typeface="Georgia"/>
              </a:rPr>
              <a:t>Assigned to division team and Regulatory Project Manager (RPM)</a:t>
            </a:r>
            <a:endParaRPr lang="en-US" sz="3200" dirty="0">
              <a:solidFill>
                <a:srgbClr val="000000"/>
              </a:solidFill>
            </a:endParaRPr>
          </a:p>
          <a:p>
            <a:r>
              <a:rPr lang="en-US" sz="3200" dirty="0">
                <a:solidFill>
                  <a:srgbClr val="000000"/>
                </a:solidFill>
                <a:latin typeface="Georgia"/>
              </a:rPr>
              <a:t>RPM will send an IND acknowledgement letter. (Receipt Date)</a:t>
            </a:r>
          </a:p>
          <a:p>
            <a:r>
              <a:rPr lang="en-US" sz="3200" dirty="0">
                <a:solidFill>
                  <a:srgbClr val="000000"/>
                </a:solidFill>
                <a:latin typeface="Georgia"/>
              </a:rPr>
              <a:t>Reviewers from at least 3 areas are assigned to the IND</a:t>
            </a:r>
          </a:p>
          <a:p>
            <a:r>
              <a:rPr lang="en-US" sz="3200" dirty="0">
                <a:solidFill>
                  <a:srgbClr val="000000"/>
                </a:solidFill>
                <a:latin typeface="Georgia"/>
              </a:rPr>
              <a:t>During 30-day review, Sponsor should be available</a:t>
            </a:r>
          </a:p>
        </p:txBody>
      </p:sp>
      <p:pic>
        <p:nvPicPr>
          <p:cNvPr id="2" name="Picture 2" descr="Graphical user interface, text&#10;&#10;Description automatically generated">
            <a:extLst>
              <a:ext uri="{FF2B5EF4-FFF2-40B4-BE49-F238E27FC236}">
                <a16:creationId xmlns:a16="http://schemas.microsoft.com/office/drawing/2014/main" id="{DA44653D-6E65-8FEC-27AA-14B2A5211314}"/>
              </a:ext>
            </a:extLst>
          </p:cNvPr>
          <p:cNvPicPr>
            <a:picLocks noChangeAspect="1"/>
          </p:cNvPicPr>
          <p:nvPr/>
        </p:nvPicPr>
        <p:blipFill>
          <a:blip r:embed="rId2"/>
          <a:stretch>
            <a:fillRect/>
          </a:stretch>
        </p:blipFill>
        <p:spPr>
          <a:xfrm>
            <a:off x="8450766" y="1144342"/>
            <a:ext cx="3068443" cy="2050998"/>
          </a:xfrm>
          <a:prstGeom prst="rect">
            <a:avLst/>
          </a:prstGeom>
        </p:spPr>
      </p:pic>
    </p:spTree>
    <p:extLst>
      <p:ext uri="{BB962C8B-B14F-4D97-AF65-F5344CB8AC3E}">
        <p14:creationId xmlns:p14="http://schemas.microsoft.com/office/powerpoint/2010/main" val="36520337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B3DC1-7D58-6752-47A4-FED0EEAFFF91}"/>
              </a:ext>
            </a:extLst>
          </p:cNvPr>
          <p:cNvSpPr>
            <a:spLocks noGrp="1"/>
          </p:cNvSpPr>
          <p:nvPr>
            <p:ph type="title"/>
          </p:nvPr>
        </p:nvSpPr>
        <p:spPr/>
        <p:txBody>
          <a:bodyPr/>
          <a:lstStyle/>
          <a:p>
            <a:pPr algn="ctr">
              <a:spcBef>
                <a:spcPts val="0"/>
              </a:spcBef>
            </a:pPr>
            <a:r>
              <a:rPr lang="en-US">
                <a:latin typeface="Arial"/>
                <a:cs typeface="Arial"/>
              </a:rPr>
              <a:t>IND Determinations: </a:t>
            </a:r>
            <a:br>
              <a:rPr lang="en-US">
                <a:latin typeface="Arial"/>
                <a:cs typeface="Arial"/>
              </a:rPr>
            </a:br>
            <a:r>
              <a:rPr lang="en-US">
                <a:latin typeface="Arial"/>
                <a:cs typeface="Arial"/>
              </a:rPr>
              <a:t>What to Expect from the FDA</a:t>
            </a:r>
            <a:endParaRPr lang="en-US"/>
          </a:p>
        </p:txBody>
      </p:sp>
      <p:sp>
        <p:nvSpPr>
          <p:cNvPr id="3" name="Content Placeholder 2">
            <a:extLst>
              <a:ext uri="{FF2B5EF4-FFF2-40B4-BE49-F238E27FC236}">
                <a16:creationId xmlns:a16="http://schemas.microsoft.com/office/drawing/2014/main" id="{B7A56CEA-F0AD-D006-3F30-88E531AC0E92}"/>
              </a:ext>
            </a:extLst>
          </p:cNvPr>
          <p:cNvSpPr>
            <a:spLocks noGrp="1"/>
          </p:cNvSpPr>
          <p:nvPr>
            <p:ph idx="1"/>
          </p:nvPr>
        </p:nvSpPr>
        <p:spPr/>
        <p:txBody>
          <a:bodyPr vert="horz" lIns="91440" tIns="45720" rIns="91440" bIns="45720" rtlCol="0" anchor="t">
            <a:normAutofit/>
          </a:bodyPr>
          <a:lstStyle/>
          <a:p>
            <a:r>
              <a:rPr lang="en-US">
                <a:latin typeface="Georgia"/>
              </a:rPr>
              <a:t>Initially – IND Acknowledgement Letter</a:t>
            </a:r>
          </a:p>
          <a:p>
            <a:pPr lvl="1"/>
            <a:r>
              <a:rPr lang="en-US">
                <a:latin typeface="Georgia"/>
              </a:rPr>
              <a:t>States studies may not begin for 30 days from date of FDA receipt</a:t>
            </a:r>
          </a:p>
          <a:p>
            <a:r>
              <a:rPr lang="en-US">
                <a:latin typeface="Georgia"/>
              </a:rPr>
              <a:t>May receive inquiries from RPM on behalf of review team</a:t>
            </a:r>
            <a:endParaRPr lang="en-US"/>
          </a:p>
          <a:p>
            <a:r>
              <a:rPr lang="en-US">
                <a:latin typeface="Georgia"/>
              </a:rPr>
              <a:t>Inquiries may have limited time for responses</a:t>
            </a:r>
          </a:p>
          <a:p>
            <a:r>
              <a:rPr lang="en-US">
                <a:latin typeface="Georgia"/>
              </a:rPr>
              <a:t>After 30 days studies may begin</a:t>
            </a:r>
            <a:endParaRPr lang="en-US"/>
          </a:p>
          <a:p>
            <a:r>
              <a:rPr lang="en-US">
                <a:latin typeface="Georgia"/>
              </a:rPr>
              <a:t>May or may not receive a study may proceed letter</a:t>
            </a:r>
          </a:p>
          <a:p>
            <a:r>
              <a:rPr lang="en-US">
                <a:latin typeface="Georgia"/>
              </a:rPr>
              <a:t>Clinical Hold – Usually initially communicated by phone</a:t>
            </a:r>
          </a:p>
          <a:p>
            <a:pPr lvl="1"/>
            <a:r>
              <a:rPr lang="en-US">
                <a:latin typeface="Georgia"/>
              </a:rPr>
              <a:t>Followed by formal letter within 30 (additional) days.</a:t>
            </a:r>
            <a:endParaRPr lang="en-US"/>
          </a:p>
        </p:txBody>
      </p:sp>
    </p:spTree>
    <p:extLst>
      <p:ext uri="{BB962C8B-B14F-4D97-AF65-F5344CB8AC3E}">
        <p14:creationId xmlns:p14="http://schemas.microsoft.com/office/powerpoint/2010/main" val="38398577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6BDAC-1FD1-79B1-DDE9-C6EBB5962088}"/>
              </a:ext>
            </a:extLst>
          </p:cNvPr>
          <p:cNvSpPr>
            <a:spLocks noGrp="1"/>
          </p:cNvSpPr>
          <p:nvPr>
            <p:ph type="title"/>
          </p:nvPr>
        </p:nvSpPr>
        <p:spPr/>
        <p:txBody>
          <a:bodyPr/>
          <a:lstStyle/>
          <a:p>
            <a:pPr algn="ctr"/>
            <a:r>
              <a:rPr lang="en-US" dirty="0">
                <a:latin typeface="Arial"/>
                <a:cs typeface="Arial"/>
              </a:rPr>
              <a:t>IND Review Process</a:t>
            </a:r>
            <a:endParaRPr lang="en-US" dirty="0"/>
          </a:p>
        </p:txBody>
      </p:sp>
      <p:pic>
        <p:nvPicPr>
          <p:cNvPr id="4" name="Picture 4" descr="Diagram&#10;&#10;Description automatically generated">
            <a:extLst>
              <a:ext uri="{FF2B5EF4-FFF2-40B4-BE49-F238E27FC236}">
                <a16:creationId xmlns:a16="http://schemas.microsoft.com/office/drawing/2014/main" id="{B8DEC41A-75E3-A086-EC15-A7CC5CB7DBBF}"/>
              </a:ext>
            </a:extLst>
          </p:cNvPr>
          <p:cNvPicPr>
            <a:picLocks noGrp="1" noChangeAspect="1"/>
          </p:cNvPicPr>
          <p:nvPr>
            <p:ph idx="1"/>
          </p:nvPr>
        </p:nvPicPr>
        <p:blipFill>
          <a:blip r:embed="rId2"/>
          <a:stretch>
            <a:fillRect/>
          </a:stretch>
        </p:blipFill>
        <p:spPr>
          <a:xfrm>
            <a:off x="3621664" y="1246151"/>
            <a:ext cx="5217143" cy="5274061"/>
          </a:xfrm>
        </p:spPr>
      </p:pic>
      <p:sp>
        <p:nvSpPr>
          <p:cNvPr id="5" name="TextBox 4">
            <a:extLst>
              <a:ext uri="{FF2B5EF4-FFF2-40B4-BE49-F238E27FC236}">
                <a16:creationId xmlns:a16="http://schemas.microsoft.com/office/drawing/2014/main" id="{A6F65F3A-D294-B017-0DD9-99B00942E16C}"/>
              </a:ext>
            </a:extLst>
          </p:cNvPr>
          <p:cNvSpPr txBox="1"/>
          <p:nvPr/>
        </p:nvSpPr>
        <p:spPr>
          <a:xfrm>
            <a:off x="3289609" y="6458414"/>
            <a:ext cx="5622073" cy="307777"/>
          </a:xfrm>
          <a:prstGeom prst="rect">
            <a:avLst/>
          </a:prstGeom>
          <a:noFill/>
          <a:ln>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rgbClr val="000000"/>
                </a:solidFill>
                <a:hlinkClick r:id="rId3"/>
              </a:rPr>
              <a:t>IND Applications Prepared and Submitted by Sponsor-Investigators</a:t>
            </a:r>
            <a:r>
              <a:rPr lang="en-US" sz="1400" dirty="0">
                <a:solidFill>
                  <a:srgbClr val="000000"/>
                </a:solidFill>
              </a:rPr>
              <a:t> </a:t>
            </a:r>
          </a:p>
        </p:txBody>
      </p:sp>
    </p:spTree>
    <p:extLst>
      <p:ext uri="{BB962C8B-B14F-4D97-AF65-F5344CB8AC3E}">
        <p14:creationId xmlns:p14="http://schemas.microsoft.com/office/powerpoint/2010/main" val="25344605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B3DC1-7D58-6752-47A4-FED0EEAFFF91}"/>
              </a:ext>
            </a:extLst>
          </p:cNvPr>
          <p:cNvSpPr>
            <a:spLocks noGrp="1"/>
          </p:cNvSpPr>
          <p:nvPr>
            <p:ph type="title"/>
          </p:nvPr>
        </p:nvSpPr>
        <p:spPr/>
        <p:txBody>
          <a:bodyPr/>
          <a:lstStyle/>
          <a:p>
            <a:pPr algn="ctr">
              <a:spcBef>
                <a:spcPts val="0"/>
              </a:spcBef>
            </a:pPr>
            <a:r>
              <a:rPr lang="en-US">
                <a:latin typeface="Arial"/>
                <a:cs typeface="Arial"/>
              </a:rPr>
              <a:t>Clinical Holds</a:t>
            </a:r>
            <a:endParaRPr lang="en-US"/>
          </a:p>
        </p:txBody>
      </p:sp>
      <p:sp>
        <p:nvSpPr>
          <p:cNvPr id="3" name="Content Placeholder 2">
            <a:extLst>
              <a:ext uri="{FF2B5EF4-FFF2-40B4-BE49-F238E27FC236}">
                <a16:creationId xmlns:a16="http://schemas.microsoft.com/office/drawing/2014/main" id="{B7A56CEA-F0AD-D006-3F30-88E531AC0E92}"/>
              </a:ext>
            </a:extLst>
          </p:cNvPr>
          <p:cNvSpPr>
            <a:spLocks noGrp="1"/>
          </p:cNvSpPr>
          <p:nvPr>
            <p:ph idx="1"/>
          </p:nvPr>
        </p:nvSpPr>
        <p:spPr/>
        <p:txBody>
          <a:bodyPr vert="horz" lIns="91440" tIns="45720" rIns="91440" bIns="45720" rtlCol="0" anchor="t">
            <a:normAutofit lnSpcReduction="10000"/>
          </a:bodyPr>
          <a:lstStyle/>
          <a:p>
            <a:r>
              <a:rPr lang="en-US">
                <a:latin typeface="Georgia"/>
              </a:rPr>
              <a:t>Clinical Hold may occur if</a:t>
            </a:r>
            <a:endParaRPr lang="en-US"/>
          </a:p>
          <a:p>
            <a:pPr lvl="1"/>
            <a:r>
              <a:rPr lang="en-US">
                <a:latin typeface="Georgia"/>
              </a:rPr>
              <a:t>Insufficient information to allow FDA to determine studies can proceed. </a:t>
            </a:r>
            <a:endParaRPr lang="en-US"/>
          </a:p>
          <a:p>
            <a:pPr lvl="1"/>
            <a:r>
              <a:rPr lang="en-US">
                <a:latin typeface="Georgia"/>
              </a:rPr>
              <a:t>FDA determines unacceptable risks or quality of investigational drug</a:t>
            </a:r>
            <a:endParaRPr lang="en-US"/>
          </a:p>
          <a:p>
            <a:r>
              <a:rPr lang="en-US">
                <a:latin typeface="Georgia"/>
              </a:rPr>
              <a:t>Full Clinical Hold: study may not proceed until the questions are answered and FDA formally allows the study to proceed. </a:t>
            </a:r>
            <a:endParaRPr lang="en-US"/>
          </a:p>
          <a:p>
            <a:r>
              <a:rPr lang="en-US">
                <a:latin typeface="Georgia"/>
              </a:rPr>
              <a:t>Partial Clinical Hold: delay or suspension of part of the study</a:t>
            </a:r>
            <a:endParaRPr lang="en-US"/>
          </a:p>
          <a:p>
            <a:r>
              <a:rPr lang="en-US">
                <a:latin typeface="Georgia"/>
              </a:rPr>
              <a:t>Complete Response to Clinical Hold</a:t>
            </a:r>
          </a:p>
          <a:p>
            <a:r>
              <a:rPr lang="en-US">
                <a:latin typeface="Georgia"/>
              </a:rPr>
              <a:t>Non-Hold Items</a:t>
            </a:r>
            <a:endParaRPr lang="en-US"/>
          </a:p>
          <a:p>
            <a:pPr lvl="1"/>
            <a:r>
              <a:rPr lang="en-US">
                <a:latin typeface="Georgia"/>
              </a:rPr>
              <a:t>Will not impede starting study but should be considered</a:t>
            </a:r>
          </a:p>
          <a:p>
            <a:pPr lvl="1"/>
            <a:r>
              <a:rPr lang="en-US">
                <a:latin typeface="Georgia"/>
              </a:rPr>
              <a:t>Address in separate submission</a:t>
            </a:r>
          </a:p>
        </p:txBody>
      </p:sp>
      <p:sp>
        <p:nvSpPr>
          <p:cNvPr id="5" name="TextBox 4">
            <a:extLst>
              <a:ext uri="{FF2B5EF4-FFF2-40B4-BE49-F238E27FC236}">
                <a16:creationId xmlns:a16="http://schemas.microsoft.com/office/drawing/2014/main" id="{A94CDF7F-9393-731B-D28D-D6CEE3D423CF}"/>
              </a:ext>
            </a:extLst>
          </p:cNvPr>
          <p:cNvSpPr txBox="1"/>
          <p:nvPr/>
        </p:nvSpPr>
        <p:spPr>
          <a:xfrm>
            <a:off x="1481560" y="6488668"/>
            <a:ext cx="1646605" cy="369332"/>
          </a:xfrm>
          <a:prstGeom prst="rect">
            <a:avLst/>
          </a:prstGeom>
          <a:noFill/>
        </p:spPr>
        <p:txBody>
          <a:bodyPr wrap="none" rtlCol="0">
            <a:spAutoFit/>
          </a:bodyPr>
          <a:lstStyle/>
          <a:p>
            <a:r>
              <a:rPr lang="en-US">
                <a:solidFill>
                  <a:srgbClr val="000000"/>
                </a:solidFill>
              </a:rPr>
              <a:t>21 CFR 312.42</a:t>
            </a:r>
          </a:p>
        </p:txBody>
      </p:sp>
    </p:spTree>
    <p:extLst>
      <p:ext uri="{BB962C8B-B14F-4D97-AF65-F5344CB8AC3E}">
        <p14:creationId xmlns:p14="http://schemas.microsoft.com/office/powerpoint/2010/main" val="2624640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An </a:t>
            </a:r>
            <a:r>
              <a:rPr lang="en-US" err="1"/>
              <a:t>ind</a:t>
            </a:r>
            <a:r>
              <a:rPr lang="en-US"/>
              <a:t> might be needed if…</a:t>
            </a:r>
          </a:p>
        </p:txBody>
      </p:sp>
      <p:sp>
        <p:nvSpPr>
          <p:cNvPr id="3" name="Content Placeholder 2"/>
          <p:cNvSpPr>
            <a:spLocks noGrp="1"/>
          </p:cNvSpPr>
          <p:nvPr>
            <p:ph idx="1"/>
          </p:nvPr>
        </p:nvSpPr>
        <p:spPr>
          <a:xfrm>
            <a:off x="759019" y="1214978"/>
            <a:ext cx="10899007" cy="5007429"/>
          </a:xfrm>
        </p:spPr>
        <p:txBody>
          <a:bodyPr vert="horz" lIns="91440" tIns="45720" rIns="91440" bIns="45720" rtlCol="0" anchor="t">
            <a:normAutofit fontScale="92500"/>
          </a:bodyPr>
          <a:lstStyle/>
          <a:p>
            <a:pPr>
              <a:spcAft>
                <a:spcPts val="1000"/>
              </a:spcAft>
            </a:pPr>
            <a:r>
              <a:rPr lang="en-US" sz="3000">
                <a:solidFill>
                  <a:srgbClr val="000000"/>
                </a:solidFill>
                <a:latin typeface="Georgia"/>
              </a:rPr>
              <a:t>The drug IS NOT approved for marketing in the US</a:t>
            </a:r>
            <a:endParaRPr lang="en-US" sz="3000">
              <a:latin typeface="Georgia"/>
            </a:endParaRPr>
          </a:p>
          <a:p>
            <a:pPr lvl="1">
              <a:spcAft>
                <a:spcPts val="1000"/>
              </a:spcAft>
            </a:pPr>
            <a:r>
              <a:rPr lang="en-US" sz="3000">
                <a:solidFill>
                  <a:srgbClr val="000000"/>
                </a:solidFill>
                <a:latin typeface="Georgia"/>
              </a:rPr>
              <a:t>Drug is currently only available for Investigational Use</a:t>
            </a:r>
          </a:p>
          <a:p>
            <a:pPr lvl="1">
              <a:spcAft>
                <a:spcPts val="1000"/>
              </a:spcAft>
            </a:pPr>
            <a:r>
              <a:rPr lang="en-US" sz="3000">
                <a:solidFill>
                  <a:srgbClr val="000000"/>
                </a:solidFill>
                <a:latin typeface="Georgia"/>
              </a:rPr>
              <a:t>Drug is only approved in another country</a:t>
            </a:r>
          </a:p>
          <a:p>
            <a:pPr>
              <a:spcAft>
                <a:spcPts val="1000"/>
              </a:spcAft>
            </a:pPr>
            <a:r>
              <a:rPr lang="en-US" sz="3000">
                <a:solidFill>
                  <a:srgbClr val="000000"/>
                </a:solidFill>
                <a:latin typeface="Georgia"/>
              </a:rPr>
              <a:t>The drug IS approved for marketing in the US, </a:t>
            </a:r>
            <a:r>
              <a:rPr lang="en-US" sz="3000" u="sng">
                <a:solidFill>
                  <a:srgbClr val="000000"/>
                </a:solidFill>
                <a:latin typeface="Georgia"/>
              </a:rPr>
              <a:t>but...</a:t>
            </a:r>
          </a:p>
          <a:p>
            <a:pPr lvl="1">
              <a:spcAft>
                <a:spcPts val="1000"/>
              </a:spcAft>
            </a:pPr>
            <a:r>
              <a:rPr lang="en-US" sz="2200">
                <a:solidFill>
                  <a:srgbClr val="000000"/>
                </a:solidFill>
                <a:latin typeface="Georgia"/>
              </a:rPr>
              <a:t>The population being studied (i.e. children) is not listed in the approved FDA label</a:t>
            </a:r>
            <a:endParaRPr lang="en-US" sz="2200">
              <a:latin typeface="Georgia"/>
            </a:endParaRPr>
          </a:p>
          <a:p>
            <a:pPr lvl="1">
              <a:spcAft>
                <a:spcPts val="1000"/>
              </a:spcAft>
            </a:pPr>
            <a:r>
              <a:rPr lang="en-US" sz="2200">
                <a:solidFill>
                  <a:srgbClr val="000000"/>
                </a:solidFill>
                <a:latin typeface="Georgia"/>
              </a:rPr>
              <a:t>Proposed use (indication) is not listed in the approved FDA Label</a:t>
            </a:r>
          </a:p>
          <a:p>
            <a:pPr lvl="1">
              <a:spcAft>
                <a:spcPts val="1000"/>
              </a:spcAft>
            </a:pPr>
            <a:r>
              <a:rPr lang="en-US" sz="2200">
                <a:solidFill>
                  <a:srgbClr val="000000"/>
                </a:solidFill>
                <a:latin typeface="Georgia"/>
              </a:rPr>
              <a:t>The investigation involves a route of administration, dose, patient population, or other factor that significantly </a:t>
            </a:r>
            <a:r>
              <a:rPr lang="en-US" sz="2200" u="sng">
                <a:solidFill>
                  <a:srgbClr val="000000"/>
                </a:solidFill>
                <a:latin typeface="Georgia"/>
              </a:rPr>
              <a:t>increases</a:t>
            </a:r>
            <a:r>
              <a:rPr lang="en-US" sz="2200">
                <a:solidFill>
                  <a:srgbClr val="000000"/>
                </a:solidFill>
                <a:latin typeface="Georgia"/>
              </a:rPr>
              <a:t> the risk (or decreases the acceptability of the risk) associated with the use of the drug product (21 CFR 312.2 (b) (1) (iii))</a:t>
            </a:r>
            <a:endParaRPr lang="en-US">
              <a:latin typeface="Georgia"/>
            </a:endParaRPr>
          </a:p>
          <a:p>
            <a:pPr lvl="1">
              <a:spcAft>
                <a:spcPts val="1000"/>
              </a:spcAft>
            </a:pPr>
            <a:r>
              <a:rPr lang="en-US" sz="2200">
                <a:solidFill>
                  <a:srgbClr val="000000"/>
                </a:solidFill>
                <a:latin typeface="Georgia"/>
              </a:rPr>
              <a:t>The study </a:t>
            </a:r>
            <a:r>
              <a:rPr lang="en-US" sz="2200" b="1" u="sng">
                <a:solidFill>
                  <a:srgbClr val="000000"/>
                </a:solidFill>
                <a:latin typeface="Georgia"/>
              </a:rPr>
              <a:t>IS</a:t>
            </a:r>
            <a:r>
              <a:rPr lang="en-US" sz="2200">
                <a:solidFill>
                  <a:srgbClr val="000000"/>
                </a:solidFill>
                <a:latin typeface="Georgia"/>
              </a:rPr>
              <a:t> intended to be reported to the FDA as a well-controlled study in support of a new indication or any other significant change in the labeling of the drug</a:t>
            </a:r>
          </a:p>
        </p:txBody>
      </p:sp>
    </p:spTree>
    <p:extLst>
      <p:ext uri="{BB962C8B-B14F-4D97-AF65-F5344CB8AC3E}">
        <p14:creationId xmlns:p14="http://schemas.microsoft.com/office/powerpoint/2010/main" val="34696215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019" y="391209"/>
            <a:ext cx="10691531" cy="1004962"/>
          </a:xfrm>
        </p:spPr>
        <p:txBody>
          <a:bodyPr/>
          <a:lstStyle/>
          <a:p>
            <a:pPr algn="ctr"/>
            <a:r>
              <a:rPr lang="en-US" dirty="0"/>
              <a:t>specific examples of clinical holds</a:t>
            </a:r>
            <a:endParaRPr lang="en-US"/>
          </a:p>
        </p:txBody>
      </p:sp>
      <p:sp>
        <p:nvSpPr>
          <p:cNvPr id="3" name="Content Placeholder 2"/>
          <p:cNvSpPr>
            <a:spLocks noGrp="1"/>
          </p:cNvSpPr>
          <p:nvPr>
            <p:ph idx="1"/>
          </p:nvPr>
        </p:nvSpPr>
        <p:spPr>
          <a:xfrm>
            <a:off x="552894" y="1396171"/>
            <a:ext cx="7017487" cy="4743195"/>
          </a:xfrm>
        </p:spPr>
        <p:txBody>
          <a:bodyPr>
            <a:normAutofit fontScale="92500" lnSpcReduction="10000"/>
          </a:bodyPr>
          <a:lstStyle/>
          <a:p>
            <a:pPr>
              <a:lnSpc>
                <a:spcPct val="110000"/>
              </a:lnSpc>
            </a:pPr>
            <a:r>
              <a:rPr lang="en-US" sz="3000">
                <a:solidFill>
                  <a:srgbClr val="000000"/>
                </a:solidFill>
              </a:rPr>
              <a:t>Manufacturing Information/Drug Quality</a:t>
            </a:r>
          </a:p>
          <a:p>
            <a:pPr lvl="1">
              <a:lnSpc>
                <a:spcPct val="110000"/>
              </a:lnSpc>
              <a:buFont typeface="Wingdings" panose="05000000000000000000" pitchFamily="2" charset="2"/>
              <a:buChar char="ü"/>
            </a:pPr>
            <a:r>
              <a:rPr lang="en-US">
                <a:solidFill>
                  <a:srgbClr val="000000"/>
                </a:solidFill>
              </a:rPr>
              <a:t>Impurity profile presents health hazard</a:t>
            </a:r>
          </a:p>
          <a:p>
            <a:pPr lvl="1">
              <a:lnSpc>
                <a:spcPct val="110000"/>
              </a:lnSpc>
              <a:buFont typeface="Wingdings" panose="05000000000000000000" pitchFamily="2" charset="2"/>
              <a:buChar char="ü"/>
            </a:pPr>
            <a:r>
              <a:rPr lang="en-US">
                <a:solidFill>
                  <a:srgbClr val="000000"/>
                </a:solidFill>
              </a:rPr>
              <a:t>Chemical stability is inadequate</a:t>
            </a:r>
          </a:p>
          <a:p>
            <a:pPr>
              <a:lnSpc>
                <a:spcPct val="110000"/>
              </a:lnSpc>
            </a:pPr>
            <a:r>
              <a:rPr lang="en-US" sz="3000">
                <a:solidFill>
                  <a:srgbClr val="000000"/>
                </a:solidFill>
              </a:rPr>
              <a:t>Pharmacology and Toxicology </a:t>
            </a:r>
          </a:p>
          <a:p>
            <a:pPr lvl="1">
              <a:lnSpc>
                <a:spcPct val="110000"/>
              </a:lnSpc>
              <a:buFont typeface="Wingdings" panose="05000000000000000000" pitchFamily="2" charset="2"/>
              <a:buChar char="ü"/>
            </a:pPr>
            <a:r>
              <a:rPr lang="en-US">
                <a:solidFill>
                  <a:srgbClr val="000000"/>
                </a:solidFill>
              </a:rPr>
              <a:t>Studies are not sufficient</a:t>
            </a:r>
          </a:p>
          <a:p>
            <a:pPr lvl="1">
              <a:lnSpc>
                <a:spcPct val="110000"/>
              </a:lnSpc>
              <a:buFont typeface="Wingdings" panose="05000000000000000000" pitchFamily="2" charset="2"/>
              <a:buChar char="ü"/>
            </a:pPr>
            <a:r>
              <a:rPr lang="en-US">
                <a:solidFill>
                  <a:srgbClr val="000000"/>
                </a:solidFill>
              </a:rPr>
              <a:t>Studies are poor quality (non GLP)</a:t>
            </a:r>
          </a:p>
          <a:p>
            <a:pPr>
              <a:lnSpc>
                <a:spcPct val="110000"/>
              </a:lnSpc>
            </a:pPr>
            <a:r>
              <a:rPr lang="en-US" sz="3000">
                <a:solidFill>
                  <a:srgbClr val="000000"/>
                </a:solidFill>
              </a:rPr>
              <a:t>Clinical Protocol </a:t>
            </a:r>
          </a:p>
          <a:p>
            <a:pPr lvl="1">
              <a:lnSpc>
                <a:spcPct val="110000"/>
              </a:lnSpc>
              <a:buFont typeface="Wingdings" panose="05000000000000000000" pitchFamily="2" charset="2"/>
              <a:buChar char="ü"/>
            </a:pPr>
            <a:r>
              <a:rPr lang="en-US">
                <a:solidFill>
                  <a:srgbClr val="000000"/>
                </a:solidFill>
              </a:rPr>
              <a:t>Prior toxicities are not addressed</a:t>
            </a:r>
          </a:p>
          <a:p>
            <a:pPr lvl="1">
              <a:lnSpc>
                <a:spcPct val="110000"/>
              </a:lnSpc>
              <a:buFont typeface="Wingdings" panose="05000000000000000000" pitchFamily="2" charset="2"/>
              <a:buChar char="ü"/>
            </a:pPr>
            <a:r>
              <a:rPr lang="en-US">
                <a:solidFill>
                  <a:srgbClr val="000000"/>
                </a:solidFill>
              </a:rPr>
              <a:t>High potential for unpredictable acute reaction without consideration of staggered administration</a:t>
            </a:r>
          </a:p>
          <a:p>
            <a:endParaRPr lang="en-US"/>
          </a:p>
        </p:txBody>
      </p:sp>
      <p:pic>
        <p:nvPicPr>
          <p:cNvPr id="4" name="Picture 3"/>
          <p:cNvPicPr>
            <a:picLocks noChangeAspect="1"/>
          </p:cNvPicPr>
          <p:nvPr/>
        </p:nvPicPr>
        <p:blipFill>
          <a:blip r:embed="rId2"/>
          <a:stretch>
            <a:fillRect/>
          </a:stretch>
        </p:blipFill>
        <p:spPr>
          <a:xfrm>
            <a:off x="7502124" y="1233377"/>
            <a:ext cx="4157142" cy="4574378"/>
          </a:xfrm>
          <a:prstGeom prst="rect">
            <a:avLst/>
          </a:prstGeom>
        </p:spPr>
      </p:pic>
    </p:spTree>
    <p:extLst>
      <p:ext uri="{BB962C8B-B14F-4D97-AF65-F5344CB8AC3E}">
        <p14:creationId xmlns:p14="http://schemas.microsoft.com/office/powerpoint/2010/main" val="9408407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66CEA-39B3-21BF-2386-4B88679AF582}"/>
              </a:ext>
            </a:extLst>
          </p:cNvPr>
          <p:cNvSpPr>
            <a:spLocks noGrp="1"/>
          </p:cNvSpPr>
          <p:nvPr>
            <p:ph type="title"/>
          </p:nvPr>
        </p:nvSpPr>
        <p:spPr/>
        <p:txBody>
          <a:bodyPr/>
          <a:lstStyle/>
          <a:p>
            <a:pPr algn="ctr">
              <a:spcBef>
                <a:spcPts val="0"/>
              </a:spcBef>
            </a:pPr>
            <a:r>
              <a:rPr lang="en-US">
                <a:latin typeface="Arial"/>
                <a:cs typeface="Arial"/>
              </a:rPr>
              <a:t>Expanded access – Special type of IND</a:t>
            </a:r>
            <a:endParaRPr lang="en-US"/>
          </a:p>
        </p:txBody>
      </p:sp>
      <p:sp>
        <p:nvSpPr>
          <p:cNvPr id="3" name="Content Placeholder 2">
            <a:extLst>
              <a:ext uri="{FF2B5EF4-FFF2-40B4-BE49-F238E27FC236}">
                <a16:creationId xmlns:a16="http://schemas.microsoft.com/office/drawing/2014/main" id="{FFAB1166-A456-6203-0E06-318A4422C38C}"/>
              </a:ext>
            </a:extLst>
          </p:cNvPr>
          <p:cNvSpPr>
            <a:spLocks noGrp="1"/>
          </p:cNvSpPr>
          <p:nvPr>
            <p:ph idx="1"/>
          </p:nvPr>
        </p:nvSpPr>
        <p:spPr/>
        <p:txBody>
          <a:bodyPr vert="horz" lIns="91440" tIns="45720" rIns="91440" bIns="45720" rtlCol="0" anchor="t">
            <a:normAutofit fontScale="92500" lnSpcReduction="10000"/>
          </a:bodyPr>
          <a:lstStyle/>
          <a:p>
            <a:r>
              <a:rPr lang="en-US" dirty="0">
                <a:latin typeface="Georgia"/>
              </a:rPr>
              <a:t>Provides a mechanism for access to investigational drugs for the treatment of a patient or patients.</a:t>
            </a:r>
          </a:p>
          <a:p>
            <a:r>
              <a:rPr lang="en-US" dirty="0">
                <a:latin typeface="Georgia"/>
              </a:rPr>
              <a:t>Specific section of IND regulations just for Expanded Access</a:t>
            </a:r>
            <a:endParaRPr lang="en-US"/>
          </a:p>
          <a:p>
            <a:pPr lvl="1"/>
            <a:r>
              <a:rPr lang="en-US" dirty="0">
                <a:latin typeface="Georgia"/>
              </a:rPr>
              <a:t>21 CFR 312.300</a:t>
            </a:r>
          </a:p>
          <a:p>
            <a:r>
              <a:rPr lang="en-US" dirty="0">
                <a:latin typeface="Georgia"/>
              </a:rPr>
              <a:t>Four types</a:t>
            </a:r>
          </a:p>
          <a:p>
            <a:pPr lvl="1"/>
            <a:r>
              <a:rPr lang="en-US" dirty="0">
                <a:latin typeface="Georgia"/>
              </a:rPr>
              <a:t>Individual Patient, Non-Emergency (312.310)</a:t>
            </a:r>
          </a:p>
          <a:p>
            <a:pPr lvl="1"/>
            <a:r>
              <a:rPr lang="en-US" dirty="0">
                <a:latin typeface="Georgia"/>
              </a:rPr>
              <a:t>Individual Patient, Emergency (312.310(d))</a:t>
            </a:r>
          </a:p>
          <a:p>
            <a:pPr lvl="1"/>
            <a:r>
              <a:rPr lang="en-US" dirty="0">
                <a:latin typeface="Georgia"/>
              </a:rPr>
              <a:t>Intermediate Size Patient Population (312.315) </a:t>
            </a:r>
          </a:p>
          <a:p>
            <a:pPr lvl="1"/>
            <a:r>
              <a:rPr lang="en-US" dirty="0">
                <a:latin typeface="Georgia"/>
              </a:rPr>
              <a:t>Treatment IND or Protocol (312.320)</a:t>
            </a:r>
          </a:p>
          <a:p>
            <a:r>
              <a:rPr lang="en-US" dirty="0">
                <a:latin typeface="Georgia"/>
              </a:rPr>
              <a:t>Sometimes referred to as "Compassionate Use"</a:t>
            </a:r>
          </a:p>
          <a:p>
            <a:r>
              <a:rPr lang="en-US" dirty="0">
                <a:latin typeface="Georgia"/>
              </a:rPr>
              <a:t>Basic Criteria for ALL Expanded Access uses is the same</a:t>
            </a:r>
            <a:endParaRPr lang="en-US" dirty="0"/>
          </a:p>
        </p:txBody>
      </p:sp>
    </p:spTree>
    <p:extLst>
      <p:ext uri="{BB962C8B-B14F-4D97-AF65-F5344CB8AC3E}">
        <p14:creationId xmlns:p14="http://schemas.microsoft.com/office/powerpoint/2010/main" val="12837781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96AE5-FD19-CD62-5403-2CD204F50B30}"/>
              </a:ext>
            </a:extLst>
          </p:cNvPr>
          <p:cNvSpPr>
            <a:spLocks noGrp="1"/>
          </p:cNvSpPr>
          <p:nvPr>
            <p:ph type="title"/>
          </p:nvPr>
        </p:nvSpPr>
        <p:spPr/>
        <p:txBody>
          <a:bodyPr/>
          <a:lstStyle/>
          <a:p>
            <a:pPr algn="ctr">
              <a:spcBef>
                <a:spcPts val="0"/>
              </a:spcBef>
            </a:pPr>
            <a:r>
              <a:rPr lang="en-US" dirty="0">
                <a:latin typeface="Arial"/>
                <a:cs typeface="Arial"/>
              </a:rPr>
              <a:t>Criteria for expanded access</a:t>
            </a:r>
            <a:endParaRPr lang="en-US" dirty="0"/>
          </a:p>
        </p:txBody>
      </p:sp>
      <p:sp>
        <p:nvSpPr>
          <p:cNvPr id="3" name="Content Placeholder 2">
            <a:extLst>
              <a:ext uri="{FF2B5EF4-FFF2-40B4-BE49-F238E27FC236}">
                <a16:creationId xmlns:a16="http://schemas.microsoft.com/office/drawing/2014/main" id="{C8140254-C382-2C62-6A25-FAF65BD5C6A6}"/>
              </a:ext>
            </a:extLst>
          </p:cNvPr>
          <p:cNvSpPr>
            <a:spLocks noGrp="1"/>
          </p:cNvSpPr>
          <p:nvPr>
            <p:ph idx="1"/>
          </p:nvPr>
        </p:nvSpPr>
        <p:spPr>
          <a:xfrm>
            <a:off x="759019" y="1548714"/>
            <a:ext cx="10775165" cy="4408741"/>
          </a:xfrm>
        </p:spPr>
        <p:txBody>
          <a:bodyPr vert="horz" lIns="91440" tIns="45720" rIns="91440" bIns="45720" rtlCol="0" anchor="t">
            <a:normAutofit/>
          </a:bodyPr>
          <a:lstStyle/>
          <a:p>
            <a:r>
              <a:rPr lang="en-US" dirty="0">
                <a:latin typeface="Georgia"/>
              </a:rPr>
              <a:t>Treatment of a serious or life-threatening disease or condition</a:t>
            </a:r>
          </a:p>
          <a:p>
            <a:r>
              <a:rPr lang="en-US" dirty="0">
                <a:latin typeface="Georgia"/>
              </a:rPr>
              <a:t>No comparable or satisfactory alternative therapy available</a:t>
            </a:r>
          </a:p>
          <a:p>
            <a:r>
              <a:rPr lang="en-US" dirty="0">
                <a:latin typeface="Georgia"/>
              </a:rPr>
              <a:t>Product is being studied in a clinical trial for the same/similar use</a:t>
            </a:r>
          </a:p>
          <a:p>
            <a:r>
              <a:rPr lang="en-US" dirty="0">
                <a:latin typeface="Georgia"/>
              </a:rPr>
              <a:t>The sponsor of the controlled clinical trials is actively pursuing, with due diligence, marketing approval and providing the investigational product under an Expanded Access will not interfere with the enrollment in the ongoing clinical investigation</a:t>
            </a:r>
          </a:p>
          <a:p>
            <a:r>
              <a:rPr lang="en-US" dirty="0">
                <a:latin typeface="Georgia"/>
              </a:rPr>
              <a:t>There is sufficient evidence of safety, and the potential benefits outweigh the potential risks</a:t>
            </a:r>
          </a:p>
        </p:txBody>
      </p:sp>
    </p:spTree>
    <p:extLst>
      <p:ext uri="{BB962C8B-B14F-4D97-AF65-F5344CB8AC3E}">
        <p14:creationId xmlns:p14="http://schemas.microsoft.com/office/powerpoint/2010/main" val="33373919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j-lt"/>
                <a:ea typeface="Calibri" panose="020F0502020204030204" pitchFamily="34" charset="0"/>
                <a:cs typeface="Times New Roman"/>
              </a:rPr>
              <a:t>Criteria for a Single Patient IND</a:t>
            </a:r>
            <a:endParaRPr lang="en-US" dirty="0">
              <a:latin typeface="+mj-lt"/>
              <a:cs typeface="Times New Roman"/>
            </a:endParaRPr>
          </a:p>
        </p:txBody>
      </p:sp>
      <p:sp>
        <p:nvSpPr>
          <p:cNvPr id="3" name="Content Placeholder 2"/>
          <p:cNvSpPr>
            <a:spLocks noGrp="1"/>
          </p:cNvSpPr>
          <p:nvPr>
            <p:ph idx="1"/>
          </p:nvPr>
        </p:nvSpPr>
        <p:spPr>
          <a:xfrm>
            <a:off x="759019" y="1398243"/>
            <a:ext cx="10691531" cy="4662315"/>
          </a:xfrm>
        </p:spPr>
        <p:txBody>
          <a:bodyPr vert="horz" lIns="91440" tIns="45720" rIns="91440" bIns="45720" rtlCol="0" anchor="t">
            <a:normAutofit fontScale="25000" lnSpcReduction="20000"/>
          </a:bodyPr>
          <a:lstStyle/>
          <a:p>
            <a:pPr>
              <a:lnSpc>
                <a:spcPct val="120000"/>
              </a:lnSpc>
            </a:pPr>
            <a:r>
              <a:rPr lang="en-US" sz="8800" dirty="0">
                <a:solidFill>
                  <a:srgbClr val="000000"/>
                </a:solidFill>
                <a:latin typeface="+mn-lt"/>
              </a:rPr>
              <a:t>Serious or immediately life-threatening disease or condition</a:t>
            </a:r>
            <a:endParaRPr lang="en-US" dirty="0"/>
          </a:p>
          <a:p>
            <a:pPr>
              <a:lnSpc>
                <a:spcPct val="120000"/>
              </a:lnSpc>
            </a:pPr>
            <a:r>
              <a:rPr lang="en-US" sz="8800" dirty="0">
                <a:solidFill>
                  <a:srgbClr val="000000"/>
                </a:solidFill>
                <a:latin typeface="+mn-lt"/>
              </a:rPr>
              <a:t>No comparable or satisfactory alternative therapy to diagnose, monitor or treat the disease or condition</a:t>
            </a:r>
          </a:p>
          <a:p>
            <a:pPr>
              <a:lnSpc>
                <a:spcPct val="120000"/>
              </a:lnSpc>
            </a:pPr>
            <a:r>
              <a:rPr lang="en-US" sz="8800" dirty="0">
                <a:solidFill>
                  <a:srgbClr val="000000"/>
                </a:solidFill>
                <a:latin typeface="+mn-lt"/>
              </a:rPr>
              <a:t>The potential patient benefit justifies the potential risks of the treatment use, and the risks are not unreasonable in the context of the disease or condition </a:t>
            </a:r>
          </a:p>
          <a:p>
            <a:pPr>
              <a:lnSpc>
                <a:spcPct val="120000"/>
              </a:lnSpc>
            </a:pPr>
            <a:r>
              <a:rPr lang="en-US" sz="8800" dirty="0">
                <a:solidFill>
                  <a:srgbClr val="000000"/>
                </a:solidFill>
                <a:latin typeface="+mn-lt"/>
              </a:rPr>
              <a:t>The </a:t>
            </a:r>
            <a:r>
              <a:rPr lang="en-US" sz="8800" dirty="0" err="1">
                <a:solidFill>
                  <a:srgbClr val="000000"/>
                </a:solidFill>
                <a:latin typeface="+mn-lt"/>
              </a:rPr>
              <a:t>sIND</a:t>
            </a:r>
            <a:r>
              <a:rPr lang="en-US" sz="8800" dirty="0">
                <a:solidFill>
                  <a:srgbClr val="000000"/>
                </a:solidFill>
                <a:latin typeface="+mn-lt"/>
              </a:rPr>
              <a:t> will not interfere with the initiation, conduct or completion of clinical investigations that could support marketing approval or compromise development of the expanded access use</a:t>
            </a:r>
          </a:p>
          <a:p>
            <a:pPr lvl="1">
              <a:lnSpc>
                <a:spcPct val="120000"/>
              </a:lnSpc>
            </a:pPr>
            <a:r>
              <a:rPr lang="en-US" sz="8400" dirty="0">
                <a:solidFill>
                  <a:srgbClr val="000000"/>
                </a:solidFill>
                <a:latin typeface="+mn-lt"/>
                <a:ea typeface="Calibri"/>
                <a:cs typeface="Times New Roman"/>
              </a:rPr>
              <a:t>Note: FDA &amp; IRB must approve or concur of the use of the drug prior to administration, and there is adequate time for both to do so</a:t>
            </a:r>
            <a:endParaRPr lang="en-US" sz="8400"/>
          </a:p>
          <a:p>
            <a:pPr>
              <a:lnSpc>
                <a:spcPct val="150000"/>
              </a:lnSpc>
            </a:pPr>
            <a:endParaRPr lang="en-US" sz="8800">
              <a:latin typeface="+mn-lt"/>
            </a:endParaRPr>
          </a:p>
          <a:p>
            <a:pPr marL="374650" lvl="1" indent="0">
              <a:buNone/>
            </a:pPr>
            <a:br>
              <a:rPr lang="en-US" sz="1600" b="1" dirty="0">
                <a:latin typeface="Calibri" panose="020F0502020204030204" pitchFamily="34" charset="0"/>
                <a:ea typeface="Calibri" panose="020F0502020204030204" pitchFamily="34" charset="0"/>
                <a:cs typeface="Times New Roman" panose="02020603050405020304" pitchFamily="18" charset="0"/>
              </a:rPr>
            </a:br>
            <a:endParaRPr lang="en-US"/>
          </a:p>
        </p:txBody>
      </p:sp>
    </p:spTree>
    <p:extLst>
      <p:ext uri="{BB962C8B-B14F-4D97-AF65-F5344CB8AC3E}">
        <p14:creationId xmlns:p14="http://schemas.microsoft.com/office/powerpoint/2010/main" val="20363670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j-lt"/>
                <a:ea typeface="Calibri" panose="020F0502020204030204" pitchFamily="34" charset="0"/>
                <a:cs typeface="Times New Roman" panose="02020603050405020304" pitchFamily="18" charset="0"/>
              </a:rPr>
              <a:t>Criteria for an Emergency IND</a:t>
            </a:r>
            <a:endParaRPr lang="en-US" dirty="0">
              <a:latin typeface="+mj-lt"/>
            </a:endParaRPr>
          </a:p>
        </p:txBody>
      </p:sp>
      <p:sp>
        <p:nvSpPr>
          <p:cNvPr id="3" name="Content Placeholder 2"/>
          <p:cNvSpPr>
            <a:spLocks noGrp="1"/>
          </p:cNvSpPr>
          <p:nvPr>
            <p:ph idx="1"/>
          </p:nvPr>
        </p:nvSpPr>
        <p:spPr>
          <a:xfrm>
            <a:off x="759019" y="1301577"/>
            <a:ext cx="11106916" cy="5319141"/>
          </a:xfrm>
        </p:spPr>
        <p:txBody>
          <a:bodyPr>
            <a:normAutofit fontScale="62500" lnSpcReduction="20000"/>
          </a:bodyPr>
          <a:lstStyle/>
          <a:p>
            <a:pPr>
              <a:lnSpc>
                <a:spcPct val="150000"/>
              </a:lnSpc>
            </a:pPr>
            <a:r>
              <a:rPr lang="en-US" sz="3800">
                <a:solidFill>
                  <a:srgbClr val="000000"/>
                </a:solidFill>
                <a:latin typeface="+mn-lt"/>
              </a:rPr>
              <a:t>A life-threatening or severely debilitating situation </a:t>
            </a:r>
          </a:p>
          <a:p>
            <a:pPr lvl="1" eaLnBrk="0" hangingPunct="0"/>
            <a:r>
              <a:rPr lang="en-US" sz="2800">
                <a:solidFill>
                  <a:srgbClr val="000000"/>
                </a:solidFill>
                <a:latin typeface="+mn-lt"/>
              </a:rPr>
              <a:t>High likelihood of death </a:t>
            </a:r>
          </a:p>
          <a:p>
            <a:pPr lvl="1" eaLnBrk="0" hangingPunct="0"/>
            <a:r>
              <a:rPr lang="en-US" sz="2800">
                <a:solidFill>
                  <a:srgbClr val="000000"/>
                </a:solidFill>
                <a:latin typeface="+mn-lt"/>
              </a:rPr>
              <a:t>Major and irreversible morbidity</a:t>
            </a:r>
          </a:p>
          <a:p>
            <a:pPr>
              <a:lnSpc>
                <a:spcPct val="150000"/>
              </a:lnSpc>
            </a:pPr>
            <a:r>
              <a:rPr lang="en-US" sz="3800">
                <a:solidFill>
                  <a:srgbClr val="000000"/>
                </a:solidFill>
                <a:latin typeface="+mn-lt"/>
              </a:rPr>
              <a:t>No standard acceptable treatment available</a:t>
            </a:r>
          </a:p>
          <a:p>
            <a:pPr>
              <a:lnSpc>
                <a:spcPct val="150000"/>
              </a:lnSpc>
            </a:pPr>
            <a:r>
              <a:rPr lang="en-US" sz="3800">
                <a:solidFill>
                  <a:srgbClr val="000000"/>
                </a:solidFill>
                <a:latin typeface="+mn-lt"/>
                <a:ea typeface="Calibri" panose="020F0502020204030204" pitchFamily="34" charset="0"/>
                <a:cs typeface="Helvetica" panose="020B0604020202020204" pitchFamily="34" charset="0"/>
              </a:rPr>
              <a:t>No comparable or satisfactory alternative therapy</a:t>
            </a:r>
            <a:endParaRPr lang="en-US" sz="3800">
              <a:solidFill>
                <a:srgbClr val="000000"/>
              </a:solidFill>
              <a:latin typeface="+mn-lt"/>
              <a:ea typeface="Calibri" panose="020F0502020204030204" pitchFamily="34" charset="0"/>
              <a:cs typeface="Times New Roman" panose="02020603050405020304" pitchFamily="18" charset="0"/>
            </a:endParaRPr>
          </a:p>
          <a:p>
            <a:pPr>
              <a:lnSpc>
                <a:spcPct val="150000"/>
              </a:lnSpc>
            </a:pPr>
            <a:r>
              <a:rPr lang="en-US" sz="3800">
                <a:solidFill>
                  <a:srgbClr val="000000"/>
                </a:solidFill>
                <a:latin typeface="+mn-lt"/>
                <a:ea typeface="Calibri" panose="020F0502020204030204" pitchFamily="34" charset="0"/>
                <a:cs typeface="Helvetica" panose="020B0604020202020204" pitchFamily="34" charset="0"/>
              </a:rPr>
              <a:t>Patient may benefit from use of an investigational drug </a:t>
            </a:r>
            <a:r>
              <a:rPr lang="en-US" sz="3800" b="1">
                <a:solidFill>
                  <a:srgbClr val="000000"/>
                </a:solidFill>
                <a:latin typeface="+mn-lt"/>
                <a:ea typeface="Calibri" panose="020F0502020204030204" pitchFamily="34" charset="0"/>
                <a:cs typeface="Helvetica" panose="020B0604020202020204" pitchFamily="34" charset="0"/>
              </a:rPr>
              <a:t>BUT</a:t>
            </a:r>
            <a:endParaRPr lang="en-US" sz="3800">
              <a:solidFill>
                <a:srgbClr val="000000"/>
              </a:solidFill>
              <a:latin typeface="+mn-lt"/>
              <a:ea typeface="Calibri" panose="020F0502020204030204" pitchFamily="34" charset="0"/>
              <a:cs typeface="Times New Roman" panose="02020603050405020304" pitchFamily="18" charset="0"/>
            </a:endParaRPr>
          </a:p>
          <a:p>
            <a:pPr marL="766762" lvl="1" indent="-285750" eaLnBrk="0" hangingPunct="0">
              <a:lnSpc>
                <a:spcPct val="107000"/>
              </a:lnSpc>
              <a:spcBef>
                <a:spcPts val="0"/>
              </a:spcBef>
            </a:pPr>
            <a:r>
              <a:rPr lang="en-US" sz="3200">
                <a:solidFill>
                  <a:srgbClr val="000000"/>
                </a:solidFill>
                <a:latin typeface="+mn-lt"/>
                <a:ea typeface="Calibri" panose="020F0502020204030204" pitchFamily="34" charset="0"/>
                <a:cs typeface="Helvetica" panose="020B0604020202020204" pitchFamily="34" charset="0"/>
              </a:rPr>
              <a:t>Patient does not meet the criteria of an existing study protocol, or</a:t>
            </a:r>
            <a:endParaRPr lang="en-US" sz="3200">
              <a:solidFill>
                <a:srgbClr val="000000"/>
              </a:solidFill>
              <a:latin typeface="+mn-lt"/>
              <a:ea typeface="Calibri" panose="020F0502020204030204" pitchFamily="34" charset="0"/>
              <a:cs typeface="Times New Roman" panose="02020603050405020304" pitchFamily="18" charset="0"/>
            </a:endParaRPr>
          </a:p>
          <a:p>
            <a:pPr marL="766762" lvl="1" indent="-285750" eaLnBrk="0" hangingPunct="0">
              <a:lnSpc>
                <a:spcPct val="107000"/>
              </a:lnSpc>
              <a:spcBef>
                <a:spcPts val="0"/>
              </a:spcBef>
            </a:pPr>
            <a:r>
              <a:rPr lang="en-US" sz="3200">
                <a:solidFill>
                  <a:srgbClr val="000000"/>
                </a:solidFill>
                <a:latin typeface="+mn-lt"/>
                <a:ea typeface="Calibri" panose="020F0502020204030204" pitchFamily="34" charset="0"/>
                <a:cs typeface="Helvetica" panose="020B0604020202020204" pitchFamily="34" charset="0"/>
              </a:rPr>
              <a:t>Approved study protocol does not exist</a:t>
            </a:r>
            <a:endParaRPr lang="en-US" sz="3200">
              <a:solidFill>
                <a:srgbClr val="000000"/>
              </a:solidFill>
              <a:latin typeface="+mn-lt"/>
              <a:ea typeface="Calibri" panose="020F0502020204030204" pitchFamily="34" charset="0"/>
              <a:cs typeface="Times New Roman" panose="02020603050405020304" pitchFamily="18" charset="0"/>
            </a:endParaRPr>
          </a:p>
          <a:p>
            <a:pPr>
              <a:lnSpc>
                <a:spcPct val="150000"/>
              </a:lnSpc>
            </a:pPr>
            <a:r>
              <a:rPr lang="en-US" sz="3800">
                <a:solidFill>
                  <a:srgbClr val="000000"/>
                </a:solidFill>
                <a:latin typeface="+mn-lt"/>
              </a:rPr>
              <a:t>Insufficient time to obtain IRB approval</a:t>
            </a:r>
          </a:p>
          <a:p>
            <a:pPr lvl="1" eaLnBrk="0" hangingPunct="0"/>
            <a:r>
              <a:rPr lang="en-US" sz="2900">
                <a:solidFill>
                  <a:srgbClr val="000000"/>
                </a:solidFill>
                <a:latin typeface="+mn-lt"/>
              </a:rPr>
              <a:t>Need for investigational drug does not allow time for submission/review and </a:t>
            </a:r>
            <a:r>
              <a:rPr lang="en-US" sz="2900" u="sng">
                <a:solidFill>
                  <a:srgbClr val="000000"/>
                </a:solidFill>
                <a:latin typeface="+mn-lt"/>
              </a:rPr>
              <a:t>approval</a:t>
            </a:r>
            <a:r>
              <a:rPr lang="en-US" sz="2900">
                <a:solidFill>
                  <a:srgbClr val="000000"/>
                </a:solidFill>
                <a:latin typeface="+mn-lt"/>
              </a:rPr>
              <a:t> by IRB (Sponsor should still contact IRB, and the IRB will let them know if there is enough time to review)</a:t>
            </a:r>
          </a:p>
          <a:p>
            <a:pPr lvl="1" eaLnBrk="0" hangingPunct="0"/>
            <a:r>
              <a:rPr lang="en-US" sz="2900">
                <a:solidFill>
                  <a:srgbClr val="000000"/>
                </a:solidFill>
                <a:latin typeface="+mn-lt"/>
              </a:rPr>
              <a:t>Need for investigational drug also does not allow time for submission to FDA in the usual manner</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2695" y="1405749"/>
            <a:ext cx="2960495" cy="1974058"/>
          </a:xfrm>
          <a:prstGeom prst="rect">
            <a:avLst/>
          </a:prstGeom>
        </p:spPr>
      </p:pic>
    </p:spTree>
    <p:extLst>
      <p:ext uri="{BB962C8B-B14F-4D97-AF65-F5344CB8AC3E}">
        <p14:creationId xmlns:p14="http://schemas.microsoft.com/office/powerpoint/2010/main" val="20301732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803" y="305056"/>
            <a:ext cx="10691531" cy="1004962"/>
          </a:xfrm>
        </p:spPr>
        <p:txBody>
          <a:bodyPr/>
          <a:lstStyle/>
          <a:p>
            <a:pPr algn="ctr"/>
            <a:r>
              <a:rPr lang="en-US" err="1">
                <a:latin typeface="Arial"/>
                <a:cs typeface="Arial"/>
              </a:rPr>
              <a:t>Fda</a:t>
            </a:r>
            <a:r>
              <a:rPr lang="en-US" dirty="0">
                <a:latin typeface="Arial"/>
                <a:cs typeface="Arial"/>
              </a:rPr>
              <a:t> form 3926</a:t>
            </a:r>
            <a:br>
              <a:rPr lang="en-US" dirty="0"/>
            </a:br>
            <a:r>
              <a:rPr lang="en-US" dirty="0">
                <a:latin typeface="Arial"/>
                <a:cs typeface="Arial"/>
              </a:rPr>
              <a:t>individual Patient Ind</a:t>
            </a:r>
            <a:endParaRPr lang="en-US" dirty="0"/>
          </a:p>
        </p:txBody>
      </p:sp>
      <p:sp>
        <p:nvSpPr>
          <p:cNvPr id="3" name="Content Placeholder 2"/>
          <p:cNvSpPr>
            <a:spLocks noGrp="1"/>
          </p:cNvSpPr>
          <p:nvPr>
            <p:ph idx="1"/>
          </p:nvPr>
        </p:nvSpPr>
        <p:spPr>
          <a:xfrm>
            <a:off x="329184" y="1395362"/>
            <a:ext cx="11215150" cy="5066590"/>
          </a:xfrm>
        </p:spPr>
        <p:txBody>
          <a:bodyPr vert="horz" lIns="91440" tIns="45720" rIns="91440" bIns="45720" rtlCol="0" anchor="t">
            <a:normAutofit fontScale="92500"/>
          </a:bodyPr>
          <a:lstStyle/>
          <a:p>
            <a:r>
              <a:rPr lang="en-US" dirty="0">
                <a:solidFill>
                  <a:srgbClr val="000000"/>
                </a:solidFill>
                <a:latin typeface="Georgia"/>
              </a:rPr>
              <a:t>FDA Form 3926 is a streamlined IND application for an individual patient</a:t>
            </a:r>
            <a:endParaRPr lang="en-US" dirty="0"/>
          </a:p>
          <a:p>
            <a:pPr lvl="1"/>
            <a:r>
              <a:rPr lang="en-US" dirty="0">
                <a:solidFill>
                  <a:srgbClr val="000000"/>
                </a:solidFill>
                <a:latin typeface="Georgia"/>
              </a:rPr>
              <a:t>(For either non-emergency IND [</a:t>
            </a:r>
            <a:r>
              <a:rPr lang="en-US" dirty="0" err="1">
                <a:solidFill>
                  <a:srgbClr val="000000"/>
                </a:solidFill>
                <a:latin typeface="Georgia"/>
              </a:rPr>
              <a:t>sIND</a:t>
            </a:r>
            <a:r>
              <a:rPr lang="en-US" dirty="0">
                <a:solidFill>
                  <a:srgbClr val="000000"/>
                </a:solidFill>
                <a:latin typeface="Georgia"/>
              </a:rPr>
              <a:t>] or emergency IND [</a:t>
            </a:r>
            <a:r>
              <a:rPr lang="en-US" dirty="0" err="1">
                <a:solidFill>
                  <a:srgbClr val="000000"/>
                </a:solidFill>
                <a:latin typeface="Georgia"/>
              </a:rPr>
              <a:t>eIND</a:t>
            </a:r>
            <a:r>
              <a:rPr lang="en-US" dirty="0">
                <a:solidFill>
                  <a:srgbClr val="000000"/>
                </a:solidFill>
                <a:latin typeface="Georgia"/>
              </a:rPr>
              <a:t>])</a:t>
            </a:r>
            <a:endParaRPr lang="en-US" dirty="0"/>
          </a:p>
          <a:p>
            <a:pPr marL="457200" lvl="1" indent="0">
              <a:buNone/>
            </a:pPr>
            <a:endParaRPr lang="en-US" sz="2200" b="1">
              <a:solidFill>
                <a:srgbClr val="000000"/>
              </a:solidFill>
            </a:endParaRPr>
          </a:p>
          <a:p>
            <a:pPr lvl="1"/>
            <a:r>
              <a:rPr lang="en-US" u="sng" dirty="0">
                <a:solidFill>
                  <a:srgbClr val="000000"/>
                </a:solidFill>
                <a:latin typeface="Georgia"/>
              </a:rPr>
              <a:t>Elements</a:t>
            </a:r>
          </a:p>
          <a:p>
            <a:pPr lvl="2"/>
            <a:r>
              <a:rPr lang="en-US" sz="2400" dirty="0">
                <a:solidFill>
                  <a:srgbClr val="000000"/>
                </a:solidFill>
                <a:latin typeface="Georgia"/>
              </a:rPr>
              <a:t>Subject description and clinical history</a:t>
            </a:r>
            <a:endParaRPr lang="en-US" sz="2400" dirty="0">
              <a:solidFill>
                <a:srgbClr val="000000"/>
              </a:solidFill>
            </a:endParaRPr>
          </a:p>
          <a:p>
            <a:pPr lvl="2"/>
            <a:r>
              <a:rPr lang="en-US" sz="2400" dirty="0">
                <a:solidFill>
                  <a:srgbClr val="000000"/>
                </a:solidFill>
                <a:latin typeface="Georgia"/>
              </a:rPr>
              <a:t>Investigational drug description and rationale for use in the subject</a:t>
            </a:r>
          </a:p>
          <a:p>
            <a:pPr lvl="2"/>
            <a:r>
              <a:rPr lang="en-US" sz="2400" dirty="0">
                <a:solidFill>
                  <a:srgbClr val="000000"/>
                </a:solidFill>
                <a:latin typeface="Georgia"/>
              </a:rPr>
              <a:t>Treatment plan</a:t>
            </a:r>
          </a:p>
          <a:p>
            <a:pPr lvl="2"/>
            <a:r>
              <a:rPr lang="en-US" sz="2400" dirty="0">
                <a:solidFill>
                  <a:srgbClr val="000000"/>
                </a:solidFill>
                <a:latin typeface="Georgia"/>
              </a:rPr>
              <a:t>Dose modification plan</a:t>
            </a:r>
          </a:p>
          <a:p>
            <a:pPr lvl="3"/>
            <a:r>
              <a:rPr lang="en-US" sz="2200" dirty="0">
                <a:solidFill>
                  <a:srgbClr val="000000"/>
                </a:solidFill>
                <a:latin typeface="Georgia"/>
              </a:rPr>
              <a:t>For example, if ineffective at a given dose or toxicity at a certain dose</a:t>
            </a:r>
            <a:endParaRPr lang="en-US" sz="2200" dirty="0"/>
          </a:p>
          <a:p>
            <a:pPr lvl="2"/>
            <a:r>
              <a:rPr lang="en-US" sz="2400" dirty="0">
                <a:solidFill>
                  <a:srgbClr val="000000"/>
                </a:solidFill>
                <a:latin typeface="Georgia"/>
              </a:rPr>
              <a:t>Adverse event reporting</a:t>
            </a:r>
          </a:p>
          <a:p>
            <a:pPr lvl="3"/>
            <a:r>
              <a:rPr lang="en-US" sz="2200" dirty="0">
                <a:solidFill>
                  <a:srgbClr val="000000"/>
                </a:solidFill>
                <a:latin typeface="Georgia"/>
              </a:rPr>
              <a:t>Identification of toxicity scale, or definitions of severity grades</a:t>
            </a:r>
            <a:endParaRPr lang="en-US" sz="2200" dirty="0"/>
          </a:p>
          <a:p>
            <a:pPr lvl="3"/>
            <a:r>
              <a:rPr lang="en-US" sz="2200" dirty="0">
                <a:solidFill>
                  <a:srgbClr val="000000"/>
                </a:solidFill>
                <a:latin typeface="Georgia"/>
              </a:rPr>
              <a:t>Reporting to include IRB, FDA, drug manufacturer and DSMB (if applicable)</a:t>
            </a:r>
          </a:p>
          <a:p>
            <a:pPr lvl="2"/>
            <a:r>
              <a:rPr lang="en-US" sz="2400" dirty="0">
                <a:solidFill>
                  <a:srgbClr val="000000"/>
                </a:solidFill>
                <a:latin typeface="Georgia"/>
              </a:rPr>
              <a:t>Monitoring plan</a:t>
            </a:r>
          </a:p>
          <a:p>
            <a:pPr marL="914400" lvl="2" indent="0">
              <a:buNone/>
            </a:pPr>
            <a:endParaRPr lang="en-US" sz="2400">
              <a:solidFill>
                <a:srgbClr val="000000"/>
              </a:solidFill>
            </a:endParaRPr>
          </a:p>
        </p:txBody>
      </p:sp>
    </p:spTree>
    <p:extLst>
      <p:ext uri="{BB962C8B-B14F-4D97-AF65-F5344CB8AC3E}">
        <p14:creationId xmlns:p14="http://schemas.microsoft.com/office/powerpoint/2010/main" val="30212396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a:cs typeface="Arial"/>
              </a:rPr>
              <a:t>Responses for Expanded access </a:t>
            </a:r>
            <a:r>
              <a:rPr lang="en-US" dirty="0" err="1">
                <a:latin typeface="Arial"/>
                <a:cs typeface="Arial"/>
              </a:rPr>
              <a:t>ind</a:t>
            </a:r>
            <a:endParaRPr lang="en-US" dirty="0" err="1"/>
          </a:p>
        </p:txBody>
      </p:sp>
      <p:sp>
        <p:nvSpPr>
          <p:cNvPr id="3" name="Content Placeholder 2"/>
          <p:cNvSpPr>
            <a:spLocks noGrp="1"/>
          </p:cNvSpPr>
          <p:nvPr>
            <p:ph idx="1"/>
          </p:nvPr>
        </p:nvSpPr>
        <p:spPr>
          <a:xfrm>
            <a:off x="869378" y="1623849"/>
            <a:ext cx="10691531" cy="4443965"/>
          </a:xfrm>
        </p:spPr>
        <p:txBody>
          <a:bodyPr/>
          <a:lstStyle/>
          <a:p>
            <a:pPr>
              <a:lnSpc>
                <a:spcPct val="100000"/>
              </a:lnSpc>
              <a:spcAft>
                <a:spcPts val="600"/>
              </a:spcAft>
            </a:pPr>
            <a:r>
              <a:rPr lang="en-US" b="1">
                <a:solidFill>
                  <a:srgbClr val="000000"/>
                </a:solidFill>
              </a:rPr>
              <a:t>Non Emergency Single Subject or Treatment IND</a:t>
            </a:r>
          </a:p>
          <a:p>
            <a:pPr lvl="1">
              <a:lnSpc>
                <a:spcPct val="100000"/>
              </a:lnSpc>
              <a:spcBef>
                <a:spcPts val="1000"/>
              </a:spcBef>
              <a:spcAft>
                <a:spcPts val="600"/>
              </a:spcAft>
            </a:pPr>
            <a:r>
              <a:rPr lang="en-US">
                <a:solidFill>
                  <a:srgbClr val="000000"/>
                </a:solidFill>
              </a:rPr>
              <a:t>Single Subject INDs may be permitted to proceed prior to the 30 day review period, but ONLY if written approval is granted by the FDA.</a:t>
            </a:r>
          </a:p>
          <a:p>
            <a:pPr>
              <a:lnSpc>
                <a:spcPct val="100000"/>
              </a:lnSpc>
              <a:spcAft>
                <a:spcPts val="600"/>
              </a:spcAft>
            </a:pPr>
            <a:r>
              <a:rPr lang="en-US" b="1">
                <a:solidFill>
                  <a:srgbClr val="000000"/>
                </a:solidFill>
              </a:rPr>
              <a:t>Emergency IND</a:t>
            </a:r>
          </a:p>
          <a:p>
            <a:pPr lvl="1">
              <a:lnSpc>
                <a:spcPct val="100000"/>
              </a:lnSpc>
              <a:spcBef>
                <a:spcPts val="1000"/>
              </a:spcBef>
              <a:spcAft>
                <a:spcPts val="600"/>
              </a:spcAft>
            </a:pPr>
            <a:r>
              <a:rPr lang="en-US">
                <a:solidFill>
                  <a:srgbClr val="000000"/>
                </a:solidFill>
              </a:rPr>
              <a:t>The FDA will respond via phone, email, or with a formal letter within 24 hours with approval or disapproval of the application request.</a:t>
            </a:r>
          </a:p>
        </p:txBody>
      </p:sp>
    </p:spTree>
    <p:extLst>
      <p:ext uri="{BB962C8B-B14F-4D97-AF65-F5344CB8AC3E}">
        <p14:creationId xmlns:p14="http://schemas.microsoft.com/office/powerpoint/2010/main" val="25379527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40181A-01B0-4CB8-8614-1473649F6741}" type="slidenum">
              <a:rPr lang="en-US" smtClean="0"/>
              <a:pPr/>
              <a:t>47</a:t>
            </a:fld>
            <a:endParaRPr lang="en-US"/>
          </a:p>
        </p:txBody>
      </p:sp>
      <p:sp>
        <p:nvSpPr>
          <p:cNvPr id="3" name="Title 2"/>
          <p:cNvSpPr>
            <a:spLocks noGrp="1"/>
          </p:cNvSpPr>
          <p:nvPr>
            <p:ph type="title"/>
          </p:nvPr>
        </p:nvSpPr>
        <p:spPr/>
        <p:txBody>
          <a:bodyPr/>
          <a:lstStyle/>
          <a:p>
            <a:pPr algn="ctr"/>
            <a:r>
              <a:rPr lang="en-US" dirty="0"/>
              <a:t>Introduction to Ind sponsor and </a:t>
            </a:r>
            <a:r>
              <a:rPr lang="en-US"/>
              <a:t>Investigator Responsibilities</a:t>
            </a:r>
            <a:endParaRPr lang="en-US" dirty="0"/>
          </a:p>
        </p:txBody>
      </p:sp>
    </p:spTree>
    <p:extLst>
      <p:ext uri="{BB962C8B-B14F-4D97-AF65-F5344CB8AC3E}">
        <p14:creationId xmlns:p14="http://schemas.microsoft.com/office/powerpoint/2010/main" val="38204025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Sponsor and investigator responsibilities</a:t>
            </a:r>
          </a:p>
        </p:txBody>
      </p:sp>
      <p:sp>
        <p:nvSpPr>
          <p:cNvPr id="4" name="TextBox 3"/>
          <p:cNvSpPr txBox="1"/>
          <p:nvPr/>
        </p:nvSpPr>
        <p:spPr>
          <a:xfrm>
            <a:off x="6239545" y="1507149"/>
            <a:ext cx="4682693" cy="954107"/>
          </a:xfrm>
          <a:prstGeom prst="rect">
            <a:avLst/>
          </a:prstGeom>
          <a:noFill/>
        </p:spPr>
        <p:txBody>
          <a:bodyPr wrap="none" rtlCol="0">
            <a:spAutoFit/>
          </a:bodyPr>
          <a:lstStyle/>
          <a:p>
            <a:pPr algn="ctr"/>
            <a:r>
              <a:rPr lang="en-US" sz="2800">
                <a:solidFill>
                  <a:srgbClr val="000000"/>
                </a:solidFill>
              </a:rPr>
              <a:t>Sponsor-Investigator</a:t>
            </a:r>
          </a:p>
          <a:p>
            <a:pPr algn="ctr"/>
            <a:r>
              <a:rPr lang="en-US" sz="2800">
                <a:solidFill>
                  <a:srgbClr val="000000"/>
                </a:solidFill>
              </a:rPr>
              <a:t>Compounded Responsibility</a:t>
            </a:r>
          </a:p>
        </p:txBody>
      </p:sp>
      <p:sp>
        <p:nvSpPr>
          <p:cNvPr id="5" name="TextBox 4"/>
          <p:cNvSpPr txBox="1"/>
          <p:nvPr/>
        </p:nvSpPr>
        <p:spPr>
          <a:xfrm>
            <a:off x="1192924" y="1490298"/>
            <a:ext cx="4269118" cy="954107"/>
          </a:xfrm>
          <a:prstGeom prst="rect">
            <a:avLst/>
          </a:prstGeom>
          <a:noFill/>
        </p:spPr>
        <p:txBody>
          <a:bodyPr wrap="none" rtlCol="0">
            <a:spAutoFit/>
          </a:bodyPr>
          <a:lstStyle/>
          <a:p>
            <a:pPr algn="ctr"/>
            <a:r>
              <a:rPr lang="en-US" sz="2800">
                <a:solidFill>
                  <a:srgbClr val="000000"/>
                </a:solidFill>
              </a:rPr>
              <a:t>Sponsor and Investigator </a:t>
            </a:r>
          </a:p>
          <a:p>
            <a:pPr algn="ctr"/>
            <a:r>
              <a:rPr lang="en-US" sz="2800">
                <a:solidFill>
                  <a:srgbClr val="000000"/>
                </a:solidFill>
              </a:rPr>
              <a:t>Separated Responsibility</a:t>
            </a:r>
          </a:p>
        </p:txBody>
      </p:sp>
      <p:pic>
        <p:nvPicPr>
          <p:cNvPr id="8" name="Picture 7"/>
          <p:cNvPicPr>
            <a:picLocks noChangeAspect="1"/>
          </p:cNvPicPr>
          <p:nvPr/>
        </p:nvPicPr>
        <p:blipFill>
          <a:blip r:embed="rId3"/>
          <a:stretch>
            <a:fillRect/>
          </a:stretch>
        </p:blipFill>
        <p:spPr>
          <a:xfrm>
            <a:off x="6986378" y="2168785"/>
            <a:ext cx="5205622" cy="4148032"/>
          </a:xfrm>
          <a:prstGeom prst="rect">
            <a:avLst/>
          </a:prstGeom>
        </p:spPr>
      </p:pic>
      <p:graphicFrame>
        <p:nvGraphicFramePr>
          <p:cNvPr id="9" name="Content Placeholder 3"/>
          <p:cNvGraphicFramePr>
            <a:graphicFrameLocks noGrp="1"/>
          </p:cNvGraphicFramePr>
          <p:nvPr>
            <p:ph idx="1"/>
            <p:extLst>
              <p:ext uri="{D42A27DB-BD31-4B8C-83A1-F6EECF244321}">
                <p14:modId xmlns:p14="http://schemas.microsoft.com/office/powerpoint/2010/main" val="2067425581"/>
              </p:ext>
            </p:extLst>
          </p:nvPr>
        </p:nvGraphicFramePr>
        <p:xfrm>
          <a:off x="1192924" y="2143650"/>
          <a:ext cx="5562600" cy="41731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783682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Communication with the </a:t>
            </a:r>
            <a:r>
              <a:rPr lang="en-US" err="1"/>
              <a:t>fda</a:t>
            </a:r>
            <a:endParaRPr lang="en-US"/>
          </a:p>
        </p:txBody>
      </p:sp>
      <p:pic>
        <p:nvPicPr>
          <p:cNvPr id="4" name="Picture 3"/>
          <p:cNvPicPr>
            <a:picLocks noChangeAspect="1"/>
          </p:cNvPicPr>
          <p:nvPr/>
        </p:nvPicPr>
        <p:blipFill rotWithShape="1">
          <a:blip r:embed="rId3"/>
          <a:srcRect t="15838"/>
          <a:stretch/>
        </p:blipFill>
        <p:spPr>
          <a:xfrm>
            <a:off x="2100343" y="1301578"/>
            <a:ext cx="8008882" cy="4772074"/>
          </a:xfrm>
          <a:prstGeom prst="rect">
            <a:avLst/>
          </a:prstGeom>
        </p:spPr>
      </p:pic>
    </p:spTree>
    <p:extLst>
      <p:ext uri="{BB962C8B-B14F-4D97-AF65-F5344CB8AC3E}">
        <p14:creationId xmlns:p14="http://schemas.microsoft.com/office/powerpoint/2010/main" val="3120537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36914" y="116415"/>
            <a:ext cx="8781144" cy="5995899"/>
          </a:xfrm>
        </p:spPr>
      </p:pic>
    </p:spTree>
    <p:extLst>
      <p:ext uri="{BB962C8B-B14F-4D97-AF65-F5344CB8AC3E}">
        <p14:creationId xmlns:p14="http://schemas.microsoft.com/office/powerpoint/2010/main" val="37929224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Pre-</a:t>
            </a:r>
            <a:r>
              <a:rPr lang="en-US" err="1"/>
              <a:t>ind</a:t>
            </a:r>
            <a:r>
              <a:rPr lang="en-US"/>
              <a:t> meetings</a:t>
            </a:r>
          </a:p>
        </p:txBody>
      </p:sp>
      <p:sp>
        <p:nvSpPr>
          <p:cNvPr id="3" name="Content Placeholder 2"/>
          <p:cNvSpPr>
            <a:spLocks noGrp="1"/>
          </p:cNvSpPr>
          <p:nvPr>
            <p:ph idx="1"/>
          </p:nvPr>
        </p:nvSpPr>
        <p:spPr>
          <a:xfrm>
            <a:off x="759019" y="1548714"/>
            <a:ext cx="10691531" cy="4703230"/>
          </a:xfrm>
        </p:spPr>
        <p:txBody>
          <a:bodyPr>
            <a:normAutofit lnSpcReduction="10000"/>
          </a:bodyPr>
          <a:lstStyle/>
          <a:p>
            <a:r>
              <a:rPr lang="en-US">
                <a:solidFill>
                  <a:srgbClr val="000000"/>
                </a:solidFill>
              </a:rPr>
              <a:t>A sponsor/sponsor-investigator can reach out to the FDA about their proposed study (prior to submitting an IND application) by scheduling a Pre-IND Meeting</a:t>
            </a:r>
          </a:p>
          <a:p>
            <a:r>
              <a:rPr lang="en-US">
                <a:solidFill>
                  <a:srgbClr val="000000"/>
                </a:solidFill>
              </a:rPr>
              <a:t>This might be advantageous in cases when:</a:t>
            </a:r>
          </a:p>
          <a:p>
            <a:pPr lvl="1"/>
            <a:r>
              <a:rPr lang="en-US">
                <a:solidFill>
                  <a:srgbClr val="000000"/>
                </a:solidFill>
              </a:rPr>
              <a:t>They are unsure if their study would need to be under an IND</a:t>
            </a:r>
          </a:p>
          <a:p>
            <a:pPr lvl="1"/>
            <a:r>
              <a:rPr lang="en-US">
                <a:solidFill>
                  <a:srgbClr val="000000"/>
                </a:solidFill>
              </a:rPr>
              <a:t>The Sponsor would like prescriptive feedback from the FDA they can incorporate into the proposed protocol</a:t>
            </a:r>
          </a:p>
          <a:p>
            <a:pPr lvl="1"/>
            <a:r>
              <a:rPr lang="en-US">
                <a:solidFill>
                  <a:srgbClr val="000000"/>
                </a:solidFill>
              </a:rPr>
              <a:t>There is a novel indication or the drug itself is a new molecular entity</a:t>
            </a:r>
          </a:p>
          <a:p>
            <a:pPr lvl="1"/>
            <a:r>
              <a:rPr lang="en-US">
                <a:solidFill>
                  <a:srgbClr val="000000"/>
                </a:solidFill>
              </a:rPr>
              <a:t>There are aspects of the study drug (ex: pharmacology, toxicology), that the FDA might be more knowledgeable about</a:t>
            </a:r>
          </a:p>
          <a:p>
            <a:r>
              <a:rPr lang="en-US">
                <a:solidFill>
                  <a:srgbClr val="000000"/>
                </a:solidFill>
              </a:rPr>
              <a:t>This meeting can be in-person, via teleconference, or in-writing</a:t>
            </a:r>
          </a:p>
          <a:p>
            <a:r>
              <a:rPr lang="en-US">
                <a:solidFill>
                  <a:srgbClr val="000000"/>
                </a:solidFill>
              </a:rPr>
              <a:t>Please see attached supplement for additional information</a:t>
            </a:r>
          </a:p>
          <a:p>
            <a:pPr lvl="1"/>
            <a:endParaRPr lang="en-US">
              <a:solidFill>
                <a:srgbClr val="000000"/>
              </a:solidFill>
            </a:endParaRPr>
          </a:p>
        </p:txBody>
      </p:sp>
    </p:spTree>
    <p:extLst>
      <p:ext uri="{BB962C8B-B14F-4D97-AF65-F5344CB8AC3E}">
        <p14:creationId xmlns:p14="http://schemas.microsoft.com/office/powerpoint/2010/main" val="31477403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Key Points to remember:</a:t>
            </a:r>
          </a:p>
        </p:txBody>
      </p:sp>
      <p:sp>
        <p:nvSpPr>
          <p:cNvPr id="3" name="Content Placeholder 2"/>
          <p:cNvSpPr>
            <a:spLocks noGrp="1"/>
          </p:cNvSpPr>
          <p:nvPr>
            <p:ph idx="1"/>
          </p:nvPr>
        </p:nvSpPr>
        <p:spPr>
          <a:xfrm>
            <a:off x="759019" y="1301578"/>
            <a:ext cx="10691531" cy="5318678"/>
          </a:xfrm>
        </p:spPr>
        <p:txBody>
          <a:bodyPr vert="horz" lIns="91440" tIns="45720" rIns="91440" bIns="45720" rtlCol="0" anchor="t">
            <a:normAutofit fontScale="55000" lnSpcReduction="20000"/>
          </a:bodyPr>
          <a:lstStyle/>
          <a:p>
            <a:pPr>
              <a:lnSpc>
                <a:spcPct val="120000"/>
              </a:lnSpc>
            </a:pPr>
            <a:r>
              <a:rPr lang="en-US" sz="4200" dirty="0">
                <a:solidFill>
                  <a:srgbClr val="000000"/>
                </a:solidFill>
                <a:latin typeface="Georgia"/>
              </a:rPr>
              <a:t>Material in a foreign language: </a:t>
            </a:r>
            <a:endParaRPr lang="en-US" sz="4200" dirty="0">
              <a:solidFill>
                <a:srgbClr val="000000"/>
              </a:solidFill>
            </a:endParaRPr>
          </a:p>
          <a:p>
            <a:pPr lvl="1">
              <a:lnSpc>
                <a:spcPct val="120000"/>
              </a:lnSpc>
            </a:pPr>
            <a:r>
              <a:rPr lang="en-US" sz="4200" dirty="0">
                <a:solidFill>
                  <a:srgbClr val="000000"/>
                </a:solidFill>
                <a:latin typeface="Georgia"/>
              </a:rPr>
              <a:t>If any material in the IND application is not in English, provide the original document and an English translation.</a:t>
            </a:r>
          </a:p>
          <a:p>
            <a:pPr>
              <a:lnSpc>
                <a:spcPct val="120000"/>
              </a:lnSpc>
            </a:pPr>
            <a:r>
              <a:rPr lang="en-US" sz="4200" dirty="0">
                <a:solidFill>
                  <a:srgbClr val="000000"/>
                </a:solidFill>
                <a:latin typeface="Georgia"/>
              </a:rPr>
              <a:t>Submission Method (Current CHOP Preferred): </a:t>
            </a:r>
            <a:endParaRPr lang="en-US" sz="4200" dirty="0">
              <a:solidFill>
                <a:srgbClr val="000000"/>
              </a:solidFill>
            </a:endParaRPr>
          </a:p>
          <a:p>
            <a:pPr lvl="1">
              <a:lnSpc>
                <a:spcPct val="120000"/>
              </a:lnSpc>
            </a:pPr>
            <a:r>
              <a:rPr lang="en-US" sz="4200" dirty="0">
                <a:solidFill>
                  <a:srgbClr val="000000"/>
                </a:solidFill>
                <a:latin typeface="Georgia"/>
              </a:rPr>
              <a:t>Submissions to CDER are made electronically using NextGen Portal</a:t>
            </a:r>
            <a:endParaRPr lang="en-US" sz="4200" dirty="0">
              <a:solidFill>
                <a:srgbClr val="000000"/>
              </a:solidFill>
            </a:endParaRPr>
          </a:p>
          <a:p>
            <a:pPr lvl="1">
              <a:lnSpc>
                <a:spcPct val="120000"/>
              </a:lnSpc>
            </a:pPr>
            <a:r>
              <a:rPr lang="en-US" sz="4200" dirty="0">
                <a:solidFill>
                  <a:srgbClr val="000000"/>
                </a:solidFill>
                <a:latin typeface="Georgia"/>
              </a:rPr>
              <a:t>Submissions to CBER are made electronically by email to CBER_DCC </a:t>
            </a:r>
            <a:endParaRPr lang="en-US" sz="4200" dirty="0">
              <a:solidFill>
                <a:srgbClr val="000000"/>
              </a:solidFill>
            </a:endParaRPr>
          </a:p>
          <a:p>
            <a:pPr>
              <a:lnSpc>
                <a:spcPct val="120000"/>
              </a:lnSpc>
              <a:spcAft>
                <a:spcPts val="1200"/>
              </a:spcAft>
            </a:pPr>
            <a:r>
              <a:rPr lang="en-US" sz="4200" dirty="0">
                <a:solidFill>
                  <a:srgbClr val="000000"/>
                </a:solidFill>
                <a:latin typeface="Georgia"/>
              </a:rPr>
              <a:t>Serial Numbers for IND submissions: </a:t>
            </a:r>
            <a:endParaRPr lang="en-US" sz="4200" dirty="0">
              <a:solidFill>
                <a:srgbClr val="000000"/>
              </a:solidFill>
            </a:endParaRPr>
          </a:p>
          <a:p>
            <a:pPr lvl="1">
              <a:lnSpc>
                <a:spcPct val="120000"/>
              </a:lnSpc>
              <a:spcAft>
                <a:spcPts val="1200"/>
              </a:spcAft>
            </a:pPr>
            <a:r>
              <a:rPr lang="en-US" sz="4200" dirty="0">
                <a:solidFill>
                  <a:srgbClr val="000000"/>
                </a:solidFill>
                <a:latin typeface="Georgia"/>
              </a:rPr>
              <a:t>The initial IND is assigned serial number 0000; each subsequent submission (e.g., amendment, report, correspondence) is sequentially and incrementally numbered (0001, 0002, 0003, </a:t>
            </a:r>
            <a:r>
              <a:rPr lang="en-US" sz="4200" dirty="0" err="1">
                <a:solidFill>
                  <a:srgbClr val="000000"/>
                </a:solidFill>
                <a:latin typeface="Georgia"/>
              </a:rPr>
              <a:t>etc</a:t>
            </a:r>
            <a:r>
              <a:rPr lang="en-US" sz="4200" dirty="0">
                <a:solidFill>
                  <a:srgbClr val="000000"/>
                </a:solidFill>
                <a:latin typeface="Georgia"/>
              </a:rPr>
              <a:t>).</a:t>
            </a:r>
          </a:p>
          <a:p>
            <a:pPr>
              <a:lnSpc>
                <a:spcPct val="120000"/>
              </a:lnSpc>
            </a:pPr>
            <a:r>
              <a:rPr lang="en-US" sz="4200" dirty="0">
                <a:solidFill>
                  <a:srgbClr val="000000"/>
                </a:solidFill>
                <a:latin typeface="Georgia"/>
              </a:rPr>
              <a:t>Per CHOP Policy, all FDA Correspondence is required to be provided to IND/IDE Support </a:t>
            </a:r>
            <a:r>
              <a:rPr lang="en-US" sz="4200" dirty="0">
                <a:latin typeface="Georgia"/>
              </a:rPr>
              <a:t>(</a:t>
            </a:r>
            <a:r>
              <a:rPr lang="en-US" sz="4200" u="sng" dirty="0">
                <a:latin typeface="Georgia"/>
                <a:hlinkClick r:id="rId3"/>
              </a:rPr>
              <a:t>INDIDE@chop.edu</a:t>
            </a:r>
            <a:r>
              <a:rPr lang="en-US" sz="4200" dirty="0">
                <a:latin typeface="Georgia"/>
              </a:rPr>
              <a:t>). </a:t>
            </a:r>
            <a:endParaRPr lang="en-US" sz="4200" dirty="0"/>
          </a:p>
          <a:p>
            <a:pPr>
              <a:lnSpc>
                <a:spcPct val="120000"/>
              </a:lnSpc>
              <a:spcAft>
                <a:spcPts val="1200"/>
              </a:spcAft>
              <a:buFontTx/>
              <a:buChar char="-"/>
            </a:pPr>
            <a:endParaRPr lang="en-US">
              <a:solidFill>
                <a:srgbClr val="000000"/>
              </a:solidFill>
            </a:endParaRPr>
          </a:p>
          <a:p>
            <a:pPr>
              <a:lnSpc>
                <a:spcPct val="120000"/>
              </a:lnSpc>
            </a:pPr>
            <a:endParaRPr lang="en-US">
              <a:solidFill>
                <a:srgbClr val="000000"/>
              </a:solidFill>
            </a:endParaRPr>
          </a:p>
        </p:txBody>
      </p:sp>
    </p:spTree>
    <p:extLst>
      <p:ext uri="{BB962C8B-B14F-4D97-AF65-F5344CB8AC3E}">
        <p14:creationId xmlns:p14="http://schemas.microsoft.com/office/powerpoint/2010/main" val="320924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references</a:t>
            </a:r>
          </a:p>
        </p:txBody>
      </p:sp>
      <p:sp>
        <p:nvSpPr>
          <p:cNvPr id="3" name="Content Placeholder 2"/>
          <p:cNvSpPr>
            <a:spLocks noGrp="1"/>
          </p:cNvSpPr>
          <p:nvPr>
            <p:ph idx="1"/>
          </p:nvPr>
        </p:nvSpPr>
        <p:spPr>
          <a:xfrm>
            <a:off x="890954" y="1617785"/>
            <a:ext cx="10559596" cy="4339670"/>
          </a:xfrm>
        </p:spPr>
        <p:txBody>
          <a:bodyPr vert="horz" lIns="91440" tIns="45720" rIns="91440" bIns="45720" rtlCol="0" anchor="t">
            <a:normAutofit/>
          </a:bodyPr>
          <a:lstStyle/>
          <a:p>
            <a:r>
              <a:rPr lang="en-US" sz="2400">
                <a:solidFill>
                  <a:srgbClr val="000000"/>
                </a:solidFill>
                <a:latin typeface="Georgia"/>
                <a:hlinkClick r:id="rId2"/>
              </a:rPr>
              <a:t>21 CFR 312</a:t>
            </a:r>
            <a:endParaRPr lang="en-US" sz="2400">
              <a:solidFill>
                <a:srgbClr val="000000"/>
              </a:solidFill>
              <a:latin typeface="Georgia"/>
            </a:endParaRPr>
          </a:p>
          <a:p>
            <a:r>
              <a:rPr lang="en-US" sz="2400">
                <a:solidFill>
                  <a:srgbClr val="000000"/>
                </a:solidFill>
                <a:latin typeface="Georgia"/>
                <a:hlinkClick r:id="rId3"/>
              </a:rPr>
              <a:t>How Drugs Are Developed and Approved</a:t>
            </a:r>
            <a:endParaRPr lang="en-US" sz="2400">
              <a:solidFill>
                <a:srgbClr val="000000"/>
              </a:solidFill>
              <a:latin typeface="Georgia"/>
            </a:endParaRPr>
          </a:p>
          <a:p>
            <a:r>
              <a:rPr lang="en-US" sz="2400">
                <a:solidFill>
                  <a:srgbClr val="000000"/>
                </a:solidFill>
                <a:latin typeface="Georgia"/>
                <a:hlinkClick r:id="rId4"/>
              </a:rPr>
              <a:t>Investigational New Drug (IND) Applications</a:t>
            </a:r>
            <a:endParaRPr lang="en-US" sz="2400">
              <a:solidFill>
                <a:srgbClr val="000000"/>
              </a:solidFill>
              <a:latin typeface="Georgia"/>
            </a:endParaRPr>
          </a:p>
          <a:p>
            <a:r>
              <a:rPr lang="en-US" sz="2400">
                <a:solidFill>
                  <a:srgbClr val="000000"/>
                </a:solidFill>
                <a:latin typeface="Georgia"/>
                <a:hlinkClick r:id="rId5"/>
              </a:rPr>
              <a:t>FDA Guidance Documents</a:t>
            </a:r>
            <a:endParaRPr lang="en-US" sz="2400"/>
          </a:p>
          <a:p>
            <a:r>
              <a:rPr lang="en-US" sz="2400">
                <a:solidFill>
                  <a:srgbClr val="000000"/>
                </a:solidFill>
                <a:latin typeface="Georgia"/>
                <a:hlinkClick r:id="rId6"/>
              </a:rPr>
              <a:t>Investigator Initiated Investigational New Drug (IND) Applications</a:t>
            </a:r>
            <a:r>
              <a:rPr lang="en-US" sz="2400">
                <a:solidFill>
                  <a:srgbClr val="000000"/>
                </a:solidFill>
                <a:latin typeface="Georgia"/>
              </a:rPr>
              <a:t> </a:t>
            </a:r>
          </a:p>
          <a:p>
            <a:r>
              <a:rPr lang="en-US" sz="2400">
                <a:latin typeface="Georgia"/>
                <a:hlinkClick r:id="rId7"/>
              </a:rPr>
              <a:t>IND Application Procedures: Overview</a:t>
            </a:r>
            <a:endParaRPr lang="en-US" sz="2400"/>
          </a:p>
          <a:p>
            <a:endParaRPr lang="en-US"/>
          </a:p>
          <a:p>
            <a:endParaRPr lang="en-US"/>
          </a:p>
        </p:txBody>
      </p:sp>
    </p:spTree>
    <p:extLst>
      <p:ext uri="{BB962C8B-B14F-4D97-AF65-F5344CB8AC3E}">
        <p14:creationId xmlns:p14="http://schemas.microsoft.com/office/powerpoint/2010/main" val="2938195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A89A4-0ED1-6130-7403-C04654353A73}"/>
              </a:ext>
            </a:extLst>
          </p:cNvPr>
          <p:cNvSpPr>
            <a:spLocks noGrp="1"/>
          </p:cNvSpPr>
          <p:nvPr>
            <p:ph type="title"/>
          </p:nvPr>
        </p:nvSpPr>
        <p:spPr/>
        <p:txBody>
          <a:bodyPr/>
          <a:lstStyle/>
          <a:p>
            <a:pPr algn="ctr"/>
            <a:r>
              <a:rPr lang="en-US">
                <a:latin typeface="Arial"/>
                <a:cs typeface="Arial"/>
              </a:rPr>
              <a:t>Drug development process</a:t>
            </a:r>
            <a:endParaRPr lang="en-US"/>
          </a:p>
        </p:txBody>
      </p:sp>
      <p:sp>
        <p:nvSpPr>
          <p:cNvPr id="5" name="Content Placeholder 4">
            <a:extLst>
              <a:ext uri="{FF2B5EF4-FFF2-40B4-BE49-F238E27FC236}">
                <a16:creationId xmlns:a16="http://schemas.microsoft.com/office/drawing/2014/main" id="{8AA14677-5724-24F5-DC8B-B36619A2F7B6}"/>
              </a:ext>
            </a:extLst>
          </p:cNvPr>
          <p:cNvSpPr>
            <a:spLocks noGrp="1"/>
          </p:cNvSpPr>
          <p:nvPr>
            <p:ph idx="1"/>
          </p:nvPr>
        </p:nvSpPr>
        <p:spPr>
          <a:xfrm>
            <a:off x="2784334" y="6391424"/>
            <a:ext cx="6360165" cy="388189"/>
          </a:xfrm>
        </p:spPr>
        <p:txBody>
          <a:bodyPr vert="horz" lIns="91440" tIns="45720" rIns="91440" bIns="45720" rtlCol="0" anchor="t">
            <a:normAutofit/>
          </a:bodyPr>
          <a:lstStyle/>
          <a:p>
            <a:pPr marL="0" indent="0">
              <a:buNone/>
            </a:pPr>
            <a:r>
              <a:rPr lang="en-US" sz="1100">
                <a:latin typeface="Georgia"/>
                <a:hlinkClick r:id="rId3"/>
              </a:rPr>
              <a:t>https://www.fda.gov/patients/learn-about-drug-and-device-approvals/drug-development-process</a:t>
            </a:r>
            <a:endParaRPr lang="en-US" sz="1100"/>
          </a:p>
          <a:p>
            <a:pPr marL="0" indent="0">
              <a:buNone/>
            </a:pPr>
            <a:endParaRPr lang="en-US" sz="1200"/>
          </a:p>
          <a:p>
            <a:pPr marL="0" indent="0">
              <a:buNone/>
            </a:pPr>
            <a:endParaRPr lang="en-US"/>
          </a:p>
        </p:txBody>
      </p:sp>
      <p:pic>
        <p:nvPicPr>
          <p:cNvPr id="8" name="Picture 8" descr="Graphical user interface, application&#10;&#10;Description automatically generated">
            <a:extLst>
              <a:ext uri="{FF2B5EF4-FFF2-40B4-BE49-F238E27FC236}">
                <a16:creationId xmlns:a16="http://schemas.microsoft.com/office/drawing/2014/main" id="{02EC56AC-7DD6-EAAC-1AA7-E7EE4CC0264C}"/>
              </a:ext>
            </a:extLst>
          </p:cNvPr>
          <p:cNvPicPr>
            <a:picLocks noChangeAspect="1"/>
          </p:cNvPicPr>
          <p:nvPr/>
        </p:nvPicPr>
        <p:blipFill>
          <a:blip r:embed="rId4"/>
          <a:stretch>
            <a:fillRect/>
          </a:stretch>
        </p:blipFill>
        <p:spPr>
          <a:xfrm>
            <a:off x="3029953" y="1053787"/>
            <a:ext cx="5590673" cy="5392109"/>
          </a:xfrm>
          <a:prstGeom prst="rect">
            <a:avLst/>
          </a:prstGeom>
        </p:spPr>
      </p:pic>
      <p:sp>
        <p:nvSpPr>
          <p:cNvPr id="3" name="Rectangle 2">
            <a:extLst>
              <a:ext uri="{FF2B5EF4-FFF2-40B4-BE49-F238E27FC236}">
                <a16:creationId xmlns:a16="http://schemas.microsoft.com/office/drawing/2014/main" id="{B99ED4B3-B290-4D81-D261-FDDB56F8BC1E}"/>
              </a:ext>
            </a:extLst>
          </p:cNvPr>
          <p:cNvSpPr/>
          <p:nvPr/>
        </p:nvSpPr>
        <p:spPr>
          <a:xfrm>
            <a:off x="2936487" y="1031488"/>
            <a:ext cx="5910146" cy="311304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193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66CEA-39B3-21BF-2386-4B88679AF582}"/>
              </a:ext>
            </a:extLst>
          </p:cNvPr>
          <p:cNvSpPr>
            <a:spLocks noGrp="1"/>
          </p:cNvSpPr>
          <p:nvPr>
            <p:ph type="title"/>
          </p:nvPr>
        </p:nvSpPr>
        <p:spPr/>
        <p:txBody>
          <a:bodyPr/>
          <a:lstStyle/>
          <a:p>
            <a:r>
              <a:rPr lang="en-US">
                <a:latin typeface="Arial"/>
                <a:cs typeface="Arial"/>
              </a:rPr>
              <a:t>Drug development process</a:t>
            </a:r>
            <a:endParaRPr lang="en-US"/>
          </a:p>
        </p:txBody>
      </p:sp>
      <p:sp>
        <p:nvSpPr>
          <p:cNvPr id="3" name="Content Placeholder 2">
            <a:extLst>
              <a:ext uri="{FF2B5EF4-FFF2-40B4-BE49-F238E27FC236}">
                <a16:creationId xmlns:a16="http://schemas.microsoft.com/office/drawing/2014/main" id="{FFAB1166-A456-6203-0E06-318A4422C38C}"/>
              </a:ext>
            </a:extLst>
          </p:cNvPr>
          <p:cNvSpPr>
            <a:spLocks noGrp="1"/>
          </p:cNvSpPr>
          <p:nvPr>
            <p:ph idx="1"/>
          </p:nvPr>
        </p:nvSpPr>
        <p:spPr/>
        <p:txBody>
          <a:bodyPr vert="horz" lIns="91440" tIns="45720" rIns="91440" bIns="45720" rtlCol="0" anchor="t">
            <a:normAutofit lnSpcReduction="10000"/>
          </a:bodyPr>
          <a:lstStyle/>
          <a:p>
            <a:r>
              <a:rPr lang="en-US" dirty="0">
                <a:latin typeface="Georgia"/>
              </a:rPr>
              <a:t>Step 1: Discovery and Development – discovery by...</a:t>
            </a:r>
          </a:p>
          <a:p>
            <a:pPr lvl="1"/>
            <a:r>
              <a:rPr lang="en-US" dirty="0">
                <a:latin typeface="Georgia"/>
              </a:rPr>
              <a:t>Begins in the Laboratory</a:t>
            </a:r>
          </a:p>
          <a:p>
            <a:pPr lvl="1"/>
            <a:r>
              <a:rPr lang="en-US" dirty="0">
                <a:latin typeface="Georgia"/>
              </a:rPr>
              <a:t>New insights, publications, presentations, conferences</a:t>
            </a:r>
            <a:endParaRPr lang="en-US" dirty="0"/>
          </a:p>
          <a:p>
            <a:pPr lvl="1"/>
            <a:r>
              <a:rPr lang="en-US" dirty="0">
                <a:latin typeface="Georgia"/>
              </a:rPr>
              <a:t>Existing Treatments with desirable off-target effects</a:t>
            </a:r>
          </a:p>
          <a:p>
            <a:pPr lvl="1"/>
            <a:r>
              <a:rPr lang="en-US" dirty="0">
                <a:latin typeface="Georgia"/>
              </a:rPr>
              <a:t>High throughput testing of existing molecular compounds</a:t>
            </a:r>
            <a:endParaRPr lang="en-US" dirty="0"/>
          </a:p>
          <a:p>
            <a:pPr lvl="1"/>
            <a:r>
              <a:rPr lang="en-US" dirty="0">
                <a:latin typeface="Georgia"/>
              </a:rPr>
              <a:t>New Molecular Entity (NME) (Eureka Moment)</a:t>
            </a:r>
          </a:p>
          <a:p>
            <a:pPr lvl="1"/>
            <a:r>
              <a:rPr lang="en-US" dirty="0">
                <a:latin typeface="Georgia"/>
              </a:rPr>
              <a:t>New Technology</a:t>
            </a:r>
          </a:p>
          <a:p>
            <a:pPr lvl="1"/>
            <a:endParaRPr lang="en-US">
              <a:latin typeface="Georgia"/>
            </a:endParaRPr>
          </a:p>
          <a:p>
            <a:pPr marL="457200" lvl="1" indent="0">
              <a:buNone/>
            </a:pPr>
            <a:r>
              <a:rPr lang="en-US" dirty="0">
                <a:latin typeface="Georgia"/>
              </a:rPr>
              <a:t>Initial Bench Testing and Evaluation to determine</a:t>
            </a:r>
          </a:p>
          <a:p>
            <a:pPr lvl="2"/>
            <a:r>
              <a:rPr lang="en-US" dirty="0">
                <a:latin typeface="Georgia"/>
              </a:rPr>
              <a:t>Absorption, Distribution, Metabolism, Excretion</a:t>
            </a:r>
          </a:p>
          <a:p>
            <a:pPr lvl="2"/>
            <a:r>
              <a:rPr lang="en-US" dirty="0">
                <a:latin typeface="Georgia"/>
              </a:rPr>
              <a:t>Mechanism of Action</a:t>
            </a:r>
          </a:p>
          <a:p>
            <a:pPr lvl="2"/>
            <a:r>
              <a:rPr lang="en-US" dirty="0">
                <a:latin typeface="Georgia"/>
              </a:rPr>
              <a:t>Overall Potential for Further Development</a:t>
            </a:r>
          </a:p>
          <a:p>
            <a:pPr marL="457200" lvl="1" indent="0">
              <a:buNone/>
            </a:pPr>
            <a:endParaRPr lang="en-US">
              <a:latin typeface="Georgia"/>
            </a:endParaRPr>
          </a:p>
          <a:p>
            <a:pPr lvl="1"/>
            <a:endParaRPr lang="en-US">
              <a:latin typeface="Georgia"/>
            </a:endParaRPr>
          </a:p>
        </p:txBody>
      </p:sp>
      <p:pic>
        <p:nvPicPr>
          <p:cNvPr id="4" name="Picture 4" descr="Graphical user interface, text&#10;&#10;Description automatically generated">
            <a:extLst>
              <a:ext uri="{FF2B5EF4-FFF2-40B4-BE49-F238E27FC236}">
                <a16:creationId xmlns:a16="http://schemas.microsoft.com/office/drawing/2014/main" id="{DA38C2E2-BF11-B72D-2E28-103744FAA797}"/>
              </a:ext>
            </a:extLst>
          </p:cNvPr>
          <p:cNvPicPr>
            <a:picLocks noChangeAspect="1"/>
          </p:cNvPicPr>
          <p:nvPr/>
        </p:nvPicPr>
        <p:blipFill>
          <a:blip r:embed="rId2"/>
          <a:stretch>
            <a:fillRect/>
          </a:stretch>
        </p:blipFill>
        <p:spPr>
          <a:xfrm>
            <a:off x="8855460" y="255786"/>
            <a:ext cx="2714625" cy="1085850"/>
          </a:xfrm>
          <a:prstGeom prst="rect">
            <a:avLst/>
          </a:prstGeom>
        </p:spPr>
      </p:pic>
    </p:spTree>
    <p:extLst>
      <p:ext uri="{BB962C8B-B14F-4D97-AF65-F5344CB8AC3E}">
        <p14:creationId xmlns:p14="http://schemas.microsoft.com/office/powerpoint/2010/main" val="2508527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66CEA-39B3-21BF-2386-4B88679AF582}"/>
              </a:ext>
            </a:extLst>
          </p:cNvPr>
          <p:cNvSpPr>
            <a:spLocks noGrp="1"/>
          </p:cNvSpPr>
          <p:nvPr>
            <p:ph type="title"/>
          </p:nvPr>
        </p:nvSpPr>
        <p:spPr/>
        <p:txBody>
          <a:bodyPr/>
          <a:lstStyle/>
          <a:p>
            <a:r>
              <a:rPr lang="en-US">
                <a:latin typeface="Arial"/>
                <a:cs typeface="Arial"/>
              </a:rPr>
              <a:t>Drug development process</a:t>
            </a:r>
            <a:endParaRPr lang="en-US"/>
          </a:p>
        </p:txBody>
      </p:sp>
      <p:sp>
        <p:nvSpPr>
          <p:cNvPr id="3" name="Content Placeholder 2">
            <a:extLst>
              <a:ext uri="{FF2B5EF4-FFF2-40B4-BE49-F238E27FC236}">
                <a16:creationId xmlns:a16="http://schemas.microsoft.com/office/drawing/2014/main" id="{FFAB1166-A456-6203-0E06-318A4422C38C}"/>
              </a:ext>
            </a:extLst>
          </p:cNvPr>
          <p:cNvSpPr>
            <a:spLocks noGrp="1"/>
          </p:cNvSpPr>
          <p:nvPr>
            <p:ph idx="1"/>
          </p:nvPr>
        </p:nvSpPr>
        <p:spPr/>
        <p:txBody>
          <a:bodyPr vert="horz" lIns="91440" tIns="45720" rIns="91440" bIns="45720" rtlCol="0" anchor="t">
            <a:normAutofit/>
          </a:bodyPr>
          <a:lstStyle/>
          <a:p>
            <a:r>
              <a:rPr lang="en-US">
                <a:latin typeface="Georgia"/>
              </a:rPr>
              <a:t>Step 2: Preclinical Research</a:t>
            </a:r>
          </a:p>
          <a:p>
            <a:pPr lvl="1"/>
            <a:r>
              <a:rPr lang="en-US">
                <a:latin typeface="Georgia"/>
              </a:rPr>
              <a:t>In Vitro Testing</a:t>
            </a:r>
            <a:endParaRPr lang="en-US"/>
          </a:p>
          <a:p>
            <a:pPr lvl="1"/>
            <a:r>
              <a:rPr lang="en-US">
                <a:latin typeface="Georgia"/>
              </a:rPr>
              <a:t>In Vivo Testing</a:t>
            </a:r>
          </a:p>
          <a:p>
            <a:pPr lvl="1"/>
            <a:endParaRPr lang="en-US">
              <a:latin typeface="Georgia"/>
            </a:endParaRPr>
          </a:p>
          <a:p>
            <a:pPr marL="457200" lvl="1" indent="0">
              <a:buNone/>
            </a:pPr>
            <a:r>
              <a:rPr lang="en-US">
                <a:latin typeface="Georgia"/>
              </a:rPr>
              <a:t>Determine if the product is safe enough to move into human trials</a:t>
            </a:r>
          </a:p>
          <a:p>
            <a:pPr lvl="1"/>
            <a:r>
              <a:rPr lang="en-US">
                <a:latin typeface="Georgia"/>
              </a:rPr>
              <a:t>Animal studies to determine</a:t>
            </a:r>
          </a:p>
          <a:p>
            <a:pPr lvl="2"/>
            <a:r>
              <a:rPr lang="en-US">
                <a:latin typeface="Georgia"/>
              </a:rPr>
              <a:t>Safety – Toxicity</a:t>
            </a:r>
          </a:p>
          <a:p>
            <a:pPr lvl="2"/>
            <a:r>
              <a:rPr lang="en-US">
                <a:latin typeface="Georgia"/>
              </a:rPr>
              <a:t>Initial Pharmacology</a:t>
            </a:r>
          </a:p>
          <a:p>
            <a:pPr lvl="2"/>
            <a:r>
              <a:rPr lang="en-US">
                <a:latin typeface="Georgia"/>
              </a:rPr>
              <a:t>Absorption, Distribution, Metabolism, Excretion</a:t>
            </a:r>
            <a:endParaRPr lang="en-US"/>
          </a:p>
          <a:p>
            <a:pPr lvl="2"/>
            <a:r>
              <a:rPr lang="en-US">
                <a:latin typeface="Georgia"/>
              </a:rPr>
              <a:t>Mechanism of Action</a:t>
            </a:r>
          </a:p>
          <a:p>
            <a:pPr lvl="2"/>
            <a:r>
              <a:rPr lang="en-US">
                <a:latin typeface="Georgia"/>
              </a:rPr>
              <a:t>Overall Potential for Further Development</a:t>
            </a:r>
          </a:p>
          <a:p>
            <a:pPr marL="457200" lvl="1" indent="0">
              <a:buNone/>
            </a:pPr>
            <a:endParaRPr lang="en-US">
              <a:latin typeface="Georgia"/>
            </a:endParaRPr>
          </a:p>
          <a:p>
            <a:pPr lvl="1"/>
            <a:endParaRPr lang="en-US">
              <a:latin typeface="Georgia"/>
            </a:endParaRPr>
          </a:p>
        </p:txBody>
      </p:sp>
      <p:pic>
        <p:nvPicPr>
          <p:cNvPr id="5" name="Picture 5">
            <a:extLst>
              <a:ext uri="{FF2B5EF4-FFF2-40B4-BE49-F238E27FC236}">
                <a16:creationId xmlns:a16="http://schemas.microsoft.com/office/drawing/2014/main" id="{93CFC30A-E7FF-79A0-86F1-23B07C2B11E0}"/>
              </a:ext>
            </a:extLst>
          </p:cNvPr>
          <p:cNvPicPr>
            <a:picLocks noChangeAspect="1"/>
          </p:cNvPicPr>
          <p:nvPr/>
        </p:nvPicPr>
        <p:blipFill>
          <a:blip r:embed="rId2"/>
          <a:stretch>
            <a:fillRect/>
          </a:stretch>
        </p:blipFill>
        <p:spPr>
          <a:xfrm>
            <a:off x="8864530" y="261462"/>
            <a:ext cx="2676525" cy="1114425"/>
          </a:xfrm>
          <a:prstGeom prst="rect">
            <a:avLst/>
          </a:prstGeom>
        </p:spPr>
      </p:pic>
    </p:spTree>
    <p:extLst>
      <p:ext uri="{BB962C8B-B14F-4D97-AF65-F5344CB8AC3E}">
        <p14:creationId xmlns:p14="http://schemas.microsoft.com/office/powerpoint/2010/main" val="101092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66CEA-39B3-21BF-2386-4B88679AF582}"/>
              </a:ext>
            </a:extLst>
          </p:cNvPr>
          <p:cNvSpPr>
            <a:spLocks noGrp="1"/>
          </p:cNvSpPr>
          <p:nvPr>
            <p:ph type="title"/>
          </p:nvPr>
        </p:nvSpPr>
        <p:spPr/>
        <p:txBody>
          <a:bodyPr/>
          <a:lstStyle/>
          <a:p>
            <a:r>
              <a:rPr lang="en-US">
                <a:latin typeface="Arial"/>
                <a:cs typeface="Arial"/>
              </a:rPr>
              <a:t>Drug development process</a:t>
            </a:r>
            <a:endParaRPr lang="en-US"/>
          </a:p>
        </p:txBody>
      </p:sp>
      <p:sp>
        <p:nvSpPr>
          <p:cNvPr id="3" name="Content Placeholder 2">
            <a:extLst>
              <a:ext uri="{FF2B5EF4-FFF2-40B4-BE49-F238E27FC236}">
                <a16:creationId xmlns:a16="http://schemas.microsoft.com/office/drawing/2014/main" id="{FFAB1166-A456-6203-0E06-318A4422C38C}"/>
              </a:ext>
            </a:extLst>
          </p:cNvPr>
          <p:cNvSpPr>
            <a:spLocks noGrp="1"/>
          </p:cNvSpPr>
          <p:nvPr>
            <p:ph idx="1"/>
          </p:nvPr>
        </p:nvSpPr>
        <p:spPr/>
        <p:txBody>
          <a:bodyPr vert="horz" lIns="91440" tIns="45720" rIns="91440" bIns="45720" rtlCol="0" anchor="t">
            <a:normAutofit/>
          </a:bodyPr>
          <a:lstStyle/>
          <a:p>
            <a:r>
              <a:rPr lang="en-US" dirty="0">
                <a:latin typeface="Georgia"/>
              </a:rPr>
              <a:t>Step 3: Clinical Research</a:t>
            </a:r>
          </a:p>
          <a:p>
            <a:pPr lvl="1"/>
            <a:r>
              <a:rPr lang="en-US" dirty="0">
                <a:latin typeface="Georgia"/>
              </a:rPr>
              <a:t>End Goal – Safety and Effectiveness</a:t>
            </a:r>
          </a:p>
          <a:p>
            <a:pPr lvl="2"/>
            <a:r>
              <a:rPr lang="en-US" dirty="0">
                <a:latin typeface="Georgia"/>
              </a:rPr>
              <a:t>Data generated in Human Clinical Trials to Support Safety and Effectiveness</a:t>
            </a:r>
          </a:p>
          <a:p>
            <a:pPr lvl="1"/>
            <a:r>
              <a:rPr lang="en-US" dirty="0">
                <a:latin typeface="Georgia"/>
              </a:rPr>
              <a:t>Designing Clinical Trials</a:t>
            </a:r>
            <a:endParaRPr lang="en-US" dirty="0"/>
          </a:p>
          <a:p>
            <a:pPr lvl="2"/>
            <a:r>
              <a:rPr lang="en-US" dirty="0">
                <a:latin typeface="Georgia"/>
              </a:rPr>
              <a:t>Investigational Plan or Protocol</a:t>
            </a:r>
          </a:p>
          <a:p>
            <a:pPr lvl="2"/>
            <a:r>
              <a:rPr lang="en-US" dirty="0">
                <a:latin typeface="Georgia"/>
              </a:rPr>
              <a:t>Study Population and Number of Subjects</a:t>
            </a:r>
          </a:p>
          <a:p>
            <a:pPr lvl="2"/>
            <a:r>
              <a:rPr lang="en-US" dirty="0">
                <a:latin typeface="Georgia"/>
              </a:rPr>
              <a:t>Controls or Placebo</a:t>
            </a:r>
          </a:p>
          <a:p>
            <a:pPr lvl="2"/>
            <a:r>
              <a:rPr lang="en-US" dirty="0">
                <a:latin typeface="Georgia"/>
              </a:rPr>
              <a:t>Dosage and Duration</a:t>
            </a:r>
          </a:p>
          <a:p>
            <a:pPr lvl="2"/>
            <a:r>
              <a:rPr lang="en-US" dirty="0">
                <a:latin typeface="Georgia"/>
              </a:rPr>
              <a:t>Assessments and Outcome Measures</a:t>
            </a:r>
          </a:p>
          <a:p>
            <a:pPr lvl="1"/>
            <a:r>
              <a:rPr lang="en-US" dirty="0">
                <a:latin typeface="Georgia"/>
              </a:rPr>
              <a:t>Clinical Research Study Phases</a:t>
            </a:r>
          </a:p>
          <a:p>
            <a:pPr lvl="1"/>
            <a:endParaRPr lang="en-US">
              <a:latin typeface="Georgia"/>
            </a:endParaRPr>
          </a:p>
          <a:p>
            <a:pPr lvl="1"/>
            <a:endParaRPr lang="en-US">
              <a:latin typeface="Georgia"/>
            </a:endParaRPr>
          </a:p>
          <a:p>
            <a:pPr lvl="1"/>
            <a:endParaRPr lang="en-US">
              <a:latin typeface="Georgia"/>
            </a:endParaRPr>
          </a:p>
        </p:txBody>
      </p:sp>
      <p:pic>
        <p:nvPicPr>
          <p:cNvPr id="4" name="Picture 4" descr="Graphical user interface, text&#10;&#10;Description automatically generated">
            <a:extLst>
              <a:ext uri="{FF2B5EF4-FFF2-40B4-BE49-F238E27FC236}">
                <a16:creationId xmlns:a16="http://schemas.microsoft.com/office/drawing/2014/main" id="{0EDCA0A8-E4F5-37AF-9153-A236AA78DDA0}"/>
              </a:ext>
            </a:extLst>
          </p:cNvPr>
          <p:cNvPicPr>
            <a:picLocks noChangeAspect="1"/>
          </p:cNvPicPr>
          <p:nvPr/>
        </p:nvPicPr>
        <p:blipFill>
          <a:blip r:embed="rId2"/>
          <a:stretch>
            <a:fillRect/>
          </a:stretch>
        </p:blipFill>
        <p:spPr>
          <a:xfrm>
            <a:off x="8854840" y="280342"/>
            <a:ext cx="2647950" cy="1066800"/>
          </a:xfrm>
          <a:prstGeom prst="rect">
            <a:avLst/>
          </a:prstGeom>
        </p:spPr>
      </p:pic>
    </p:spTree>
    <p:extLst>
      <p:ext uri="{BB962C8B-B14F-4D97-AF65-F5344CB8AC3E}">
        <p14:creationId xmlns:p14="http://schemas.microsoft.com/office/powerpoint/2010/main" val="446684724"/>
      </p:ext>
    </p:extLst>
  </p:cSld>
  <p:clrMapOvr>
    <a:masterClrMapping/>
  </p:clrMapOvr>
</p:sld>
</file>

<file path=ppt/theme/theme1.xml><?xml version="1.0" encoding="utf-8"?>
<a:theme xmlns:a="http://schemas.openxmlformats.org/drawingml/2006/main" name="CHOP Pattern Theme">
  <a:themeElements>
    <a:clrScheme name="CHOP Custom">
      <a:dk1>
        <a:srgbClr val="D11960"/>
      </a:dk1>
      <a:lt1>
        <a:srgbClr val="FFFFFE"/>
      </a:lt1>
      <a:dk2>
        <a:srgbClr val="FFFFFE"/>
      </a:dk2>
      <a:lt2>
        <a:srgbClr val="584B3D"/>
      </a:lt2>
      <a:accent1>
        <a:srgbClr val="3E9CC9"/>
      </a:accent1>
      <a:accent2>
        <a:srgbClr val="D11960"/>
      </a:accent2>
      <a:accent3>
        <a:srgbClr val="5C8D29"/>
      </a:accent3>
      <a:accent4>
        <a:srgbClr val="97C5DF"/>
      </a:accent4>
      <a:accent5>
        <a:srgbClr val="E5849B"/>
      </a:accent5>
      <a:accent6>
        <a:srgbClr val="9FBE7E"/>
      </a:accent6>
      <a:hlink>
        <a:srgbClr val="0000FF"/>
      </a:hlink>
      <a:folHlink>
        <a:srgbClr val="800080"/>
      </a:folHlink>
    </a:clrScheme>
    <a:fontScheme name="Custom 1">
      <a:majorFont>
        <a:latin typeface="Arial"/>
        <a:ea typeface=""/>
        <a:cs typeface=""/>
      </a:majorFont>
      <a:minorFont>
        <a:latin typeface="Georgi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ides for Vertebral tethering IDE webinar.potx" id="{A3EBC49D-7F79-49EE-B400-FFF7E40B8904}" vid="{BB141E38-4D7C-4A7A-9E12-39DD83CEECC6}"/>
    </a:ext>
  </a:extLst>
</a:theme>
</file>

<file path=ppt/theme/theme2.xml><?xml version="1.0" encoding="utf-8"?>
<a:theme xmlns:a="http://schemas.openxmlformats.org/drawingml/2006/main" name="1_CHOP Pattern Theme">
  <a:themeElements>
    <a:clrScheme name="CHOP Custom">
      <a:dk1>
        <a:srgbClr val="D11960"/>
      </a:dk1>
      <a:lt1>
        <a:srgbClr val="FFFFFE"/>
      </a:lt1>
      <a:dk2>
        <a:srgbClr val="FFFFFE"/>
      </a:dk2>
      <a:lt2>
        <a:srgbClr val="584B3D"/>
      </a:lt2>
      <a:accent1>
        <a:srgbClr val="3E9CC9"/>
      </a:accent1>
      <a:accent2>
        <a:srgbClr val="D11960"/>
      </a:accent2>
      <a:accent3>
        <a:srgbClr val="5C8D29"/>
      </a:accent3>
      <a:accent4>
        <a:srgbClr val="97C5DF"/>
      </a:accent4>
      <a:accent5>
        <a:srgbClr val="E5849B"/>
      </a:accent5>
      <a:accent6>
        <a:srgbClr val="9FBE7E"/>
      </a:accent6>
      <a:hlink>
        <a:srgbClr val="0000FF"/>
      </a:hlink>
      <a:folHlink>
        <a:srgbClr val="800080"/>
      </a:folHlink>
    </a:clrScheme>
    <a:fontScheme name="Custom 1">
      <a:majorFont>
        <a:latin typeface="Arial"/>
        <a:ea typeface=""/>
        <a:cs typeface=""/>
      </a:majorFont>
      <a:minorFont>
        <a:latin typeface="Georgi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 Point Template in New Brand version 1.potx [Read-Only]" id="{C3B90831-1481-4424-91A9-F535CF65517F}" vid="{140BEA2A-4BDF-442D-9978-86CFC70A09F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h6a4a4262ab844b18de92e197378cee0 xmlns="e96402cb-0a6e-49e7-8465-cfae72b5129c">
      <Terms xmlns="http://schemas.microsoft.com/office/infopath/2007/PartnerControls"/>
    </h6a4a4262ab844b18de92e197378cee0>
    <o54b1e4c7e8f4e00a12ce46439e0e974 xmlns="e96402cb-0a6e-49e7-8465-cfae72b5129c">
      <Terms xmlns="http://schemas.microsoft.com/office/infopath/2007/PartnerControls"/>
    </o54b1e4c7e8f4e00a12ce46439e0e974>
    <Category xmlns="34d7e926-6bad-4161-b251-cfc43f69ae87">Templates</Category>
    <TaxKeywordTaxHTField xmlns="fcde5e04-944e-4dfc-be86-0a9ace870ff9">
      <Terms xmlns="http://schemas.microsoft.com/office/infopath/2007/PartnerControls">
        <TermInfo xmlns="http://schemas.microsoft.com/office/infopath/2007/PartnerControls">
          <TermName xmlns="http://schemas.microsoft.com/office/infopath/2007/PartnerControls">IND</TermName>
          <TermId xmlns="http://schemas.microsoft.com/office/infopath/2007/PartnerControls">11111111-1111-1111-1111-111111111111</TermId>
        </TermInfo>
        <TermInfo xmlns="http://schemas.microsoft.com/office/infopath/2007/PartnerControls">
          <TermName xmlns="http://schemas.microsoft.com/office/infopath/2007/PartnerControls">Training</TermName>
          <TermId xmlns="http://schemas.microsoft.com/office/infopath/2007/PartnerControls">11111111-1111-1111-1111-111111111111</TermId>
        </TermInfo>
        <TermInfo xmlns="http://schemas.microsoft.com/office/infopath/2007/PartnerControls">
          <TermName xmlns="http://schemas.microsoft.com/office/infopath/2007/PartnerControls">Sponsors</TermName>
          <TermId xmlns="http://schemas.microsoft.com/office/infopath/2007/PartnerControls">11111111-1111-1111-1111-111111111111</TermId>
        </TermInfo>
        <TermInfo xmlns="http://schemas.microsoft.com/office/infopath/2007/PartnerControls">
          <TermName xmlns="http://schemas.microsoft.com/office/infopath/2007/PartnerControls">Investigator</TermName>
          <TermId xmlns="http://schemas.microsoft.com/office/infopath/2007/PartnerControls">11111111-1111-1111-1111-111111111111</TermId>
        </TermInfo>
      </Terms>
    </TaxKeywordTaxHTFiel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F3D347118B88A4EA8E9A5FEBC94FD86" ma:contentTypeVersion="8" ma:contentTypeDescription="Create a new document." ma:contentTypeScope="" ma:versionID="e54af44cc39137a71e496aa5089235ef">
  <xsd:schema xmlns:xsd="http://www.w3.org/2001/XMLSchema" xmlns:xs="http://www.w3.org/2001/XMLSchema" xmlns:p="http://schemas.microsoft.com/office/2006/metadata/properties" xmlns:ns2="fcde5e04-944e-4dfc-be86-0a9ace870ff9" xmlns:ns3="e96402cb-0a6e-49e7-8465-cfae72b5129c" xmlns:ns4="34d7e926-6bad-4161-b251-cfc43f69ae87" xmlns:ns5="http://schemas.microsoft.com/sharepoint/v4" targetNamespace="http://schemas.microsoft.com/office/2006/metadata/properties" ma:root="true" ma:fieldsID="4dfd49e6986a0fb6e4e84e6606b80ac7" ns2:_="" ns3:_="" ns4:_="" ns5:_="">
    <xsd:import namespace="fcde5e04-944e-4dfc-be86-0a9ace870ff9"/>
    <xsd:import namespace="e96402cb-0a6e-49e7-8465-cfae72b5129c"/>
    <xsd:import namespace="34d7e926-6bad-4161-b251-cfc43f69ae87"/>
    <xsd:import namespace="http://schemas.microsoft.com/sharepoint/v4"/>
    <xsd:element name="properties">
      <xsd:complexType>
        <xsd:sequence>
          <xsd:element name="documentManagement">
            <xsd:complexType>
              <xsd:all>
                <xsd:element ref="ns2:TaxKeywordTaxHTField" minOccurs="0"/>
                <xsd:element ref="ns3:o54b1e4c7e8f4e00a12ce46439e0e974" minOccurs="0"/>
                <xsd:element ref="ns3:h6a4a4262ab844b18de92e197378cee0" minOccurs="0"/>
                <xsd:element ref="ns4:Category" minOccurs="0"/>
                <xsd:element ref="ns5: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de5e04-944e-4dfc-be86-0a9ace870ff9"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Enterprise Keywords" ma:fieldId="{23f27201-bee3-471e-b2e7-b64fd8b7ca38}" ma:taxonomyMulti="true" ma:sspId="096f6f6b-f55a-454e-8dbb-24a06af11355"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96402cb-0a6e-49e7-8465-cfae72b5129c" elementFormDefault="qualified">
    <xsd:import namespace="http://schemas.microsoft.com/office/2006/documentManagement/types"/>
    <xsd:import namespace="http://schemas.microsoft.com/office/infopath/2007/PartnerControls"/>
    <xsd:element name="o54b1e4c7e8f4e00a12ce46439e0e974" ma:index="11" nillable="true" ma:taxonomy="true" ma:internalName="o54b1e4c7e8f4e00a12ce46439e0e974" ma:taxonomyFieldName="KnowledgeBaseMetadata" ma:displayName="Knowledge Base Tags" ma:fieldId="{854b1e4c-7e8f-4e00-a12c-e46439e0e974}" ma:taxonomyMulti="true" ma:sspId="096f6f6b-f55a-454e-8dbb-24a06af11355" ma:termSetId="0fa4fcc5-20ed-47ab-b5c6-c9c312be74d0" ma:anchorId="00000000-0000-0000-0000-000000000000" ma:open="false" ma:isKeyword="false">
      <xsd:complexType>
        <xsd:sequence>
          <xsd:element ref="pc:Terms" minOccurs="0" maxOccurs="1"/>
        </xsd:sequence>
      </xsd:complexType>
    </xsd:element>
    <xsd:element name="h6a4a4262ab844b18de92e197378cee0" ma:index="13" nillable="true" ma:taxonomy="true" ma:internalName="h6a4a4262ab844b18de92e197378cee0" ma:taxonomyFieldName="KBPoliciesAndProcedures" ma:displayName="Knowledge Base Policies and Procedures" ma:fieldId="{16a4a426-2ab8-44b1-8de9-2e197378cee0}" ma:taxonomyMulti="true" ma:sspId="096f6f6b-f55a-454e-8dbb-24a06af11355" ma:termSetId="bf388315-c5fb-4b9c-b70e-1e19d0e0d3b2"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4d7e926-6bad-4161-b251-cfc43f69ae87" elementFormDefault="qualified">
    <xsd:import namespace="http://schemas.microsoft.com/office/2006/documentManagement/types"/>
    <xsd:import namespace="http://schemas.microsoft.com/office/infopath/2007/PartnerControls"/>
    <xsd:element name="Category" ma:index="14" nillable="true" ma:displayName="Category" ma:format="Dropdown" ma:internalName="Category">
      <xsd:simpleType>
        <xsd:restriction base="dms:Choice">
          <xsd:enumeration value="Guidelines"/>
          <xsd:enumeration value="Templates"/>
          <xsd:enumeration value="AAG"/>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5"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90FCA2-77B2-49F1-B2F9-A1180981E4E6}">
  <ds:schemaRefs>
    <ds:schemaRef ds:uri="34d7e926-6bad-4161-b251-cfc43f69ae87"/>
    <ds:schemaRef ds:uri="e96402cb-0a6e-49e7-8465-cfae72b5129c"/>
    <ds:schemaRef ds:uri="fcde5e04-944e-4dfc-be86-0a9ace870ff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4"/>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A7D41F0-0E21-4DC5-BFDE-5423C75965BF}">
  <ds:schemaRefs>
    <ds:schemaRef ds:uri="http://schemas.microsoft.com/sharepoint/v3/contenttype/forms"/>
  </ds:schemaRefs>
</ds:datastoreItem>
</file>

<file path=customXml/itemProps3.xml><?xml version="1.0" encoding="utf-8"?>
<ds:datastoreItem xmlns:ds="http://schemas.openxmlformats.org/officeDocument/2006/customXml" ds:itemID="{90935FE9-6183-4979-B4AD-3D1AE0555BCD}">
  <ds:schemaRefs>
    <ds:schemaRef ds:uri="34d7e926-6bad-4161-b251-cfc43f69ae87"/>
    <ds:schemaRef ds:uri="e96402cb-0a6e-49e7-8465-cfae72b5129c"/>
    <ds:schemaRef ds:uri="fcde5e04-944e-4dfc-be86-0a9ace870f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4"/>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slides for Vertebral tethering IDE webinar</Template>
  <TotalTime>6</TotalTime>
  <Words>3480</Words>
  <Application>Microsoft Office PowerPoint</Application>
  <PresentationFormat>Widescreen</PresentationFormat>
  <Paragraphs>450</Paragraphs>
  <Slides>52</Slides>
  <Notes>19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52</vt:i4>
      </vt:variant>
    </vt:vector>
  </HeadingPairs>
  <TitlesOfParts>
    <vt:vector size="59" baseType="lpstr">
      <vt:lpstr>Arial</vt:lpstr>
      <vt:lpstr>Calibri</vt:lpstr>
      <vt:lpstr>Georgia</vt:lpstr>
      <vt:lpstr>Symbol</vt:lpstr>
      <vt:lpstr>Wingdings</vt:lpstr>
      <vt:lpstr>CHOP Pattern Theme</vt:lpstr>
      <vt:lpstr>1_CHOP Pattern Theme</vt:lpstr>
      <vt:lpstr>Sponsor-Investigator IND training: module 1 Introduction to the IND </vt:lpstr>
      <vt:lpstr>Overview</vt:lpstr>
      <vt:lpstr>Introduction to the IND</vt:lpstr>
      <vt:lpstr>An ind might be needed if…</vt:lpstr>
      <vt:lpstr>PowerPoint Presentation</vt:lpstr>
      <vt:lpstr>Drug development process</vt:lpstr>
      <vt:lpstr>Drug development process</vt:lpstr>
      <vt:lpstr>Drug development process</vt:lpstr>
      <vt:lpstr>Drug development process</vt:lpstr>
      <vt:lpstr>Clinical trial phases</vt:lpstr>
      <vt:lpstr>IND As Clinical Investigations</vt:lpstr>
      <vt:lpstr>Investigator-Initiated ind applications</vt:lpstr>
      <vt:lpstr>Regulatory requirements and format of an investigational new drug application</vt:lpstr>
      <vt:lpstr>Drug development process</vt:lpstr>
      <vt:lpstr>General principles of the ind submission (21 cfr 312.22)</vt:lpstr>
      <vt:lpstr>Ind application</vt:lpstr>
      <vt:lpstr>Ind content and format</vt:lpstr>
      <vt:lpstr>Ind content and format</vt:lpstr>
      <vt:lpstr>Order of ind application</vt:lpstr>
      <vt:lpstr>Form FDa 1571</vt:lpstr>
      <vt:lpstr>Statement of investigator: form fDA 1572</vt:lpstr>
      <vt:lpstr>Form FDA 3674  clinicaltrials.gov registration</vt:lpstr>
      <vt:lpstr>Table of contents</vt:lpstr>
      <vt:lpstr>Introductory statement and general investigational plan</vt:lpstr>
      <vt:lpstr>Introductory statement and general investigational plan</vt:lpstr>
      <vt:lpstr>investigator’s brochure</vt:lpstr>
      <vt:lpstr>protocols </vt:lpstr>
      <vt:lpstr>One protocol for each planned study</vt:lpstr>
      <vt:lpstr>Relationships Ind, protocol, and sites</vt:lpstr>
      <vt:lpstr>CHEMISTRY, MANUFACTURING, AND CONTROLS (CMC) Information</vt:lpstr>
      <vt:lpstr>Good Manufacturing Practices (GMP)</vt:lpstr>
      <vt:lpstr>pharmacology and toxicology</vt:lpstr>
      <vt:lpstr>previous human experience with the investigational drug</vt:lpstr>
      <vt:lpstr>ADDITIONAL INFORMATION</vt:lpstr>
      <vt:lpstr>IND Goals and requirements</vt:lpstr>
      <vt:lpstr>FDA submission process</vt:lpstr>
      <vt:lpstr>IND Determinations:  What to Expect from the FDA</vt:lpstr>
      <vt:lpstr>IND Review Process</vt:lpstr>
      <vt:lpstr>Clinical Holds</vt:lpstr>
      <vt:lpstr>specific examples of clinical holds</vt:lpstr>
      <vt:lpstr>Expanded access – Special type of IND</vt:lpstr>
      <vt:lpstr>Criteria for expanded access</vt:lpstr>
      <vt:lpstr>Criteria for a Single Patient IND</vt:lpstr>
      <vt:lpstr>Criteria for an Emergency IND</vt:lpstr>
      <vt:lpstr>Fda form 3926 individual Patient Ind</vt:lpstr>
      <vt:lpstr>Responses for Expanded access ind</vt:lpstr>
      <vt:lpstr>Introduction to Ind sponsor and Investigator Responsibilities</vt:lpstr>
      <vt:lpstr>Sponsor and investigator responsibilities</vt:lpstr>
      <vt:lpstr>Communication with the fda</vt:lpstr>
      <vt:lpstr>Pre-ind meetings</vt:lpstr>
      <vt:lpstr>Key Points to remember:</vt:lpstr>
      <vt:lpstr>references</vt:lpstr>
    </vt:vector>
  </TitlesOfParts>
  <Manager>Anja Jones</Manager>
  <Company>The Children's Hospital of Philadelphia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 Sponsor Responsibilities Training Module 1</dc:title>
  <dc:subject>IND Sponsor-Investigator Responsibilities</dc:subject>
  <dc:creator>Mark Wentworth</dc:creator>
  <cp:keywords>IND; Training; Sponsors; Investigator</cp:keywords>
  <dc:description>IND_IDE-001 Version 5/8/2023</dc:description>
  <cp:lastModifiedBy>Wentworth, Mark</cp:lastModifiedBy>
  <cp:revision>266</cp:revision>
  <cp:lastPrinted>2020-03-03T14:53:28Z</cp:lastPrinted>
  <dcterms:created xsi:type="dcterms:W3CDTF">2017-08-03T18:57:23Z</dcterms:created>
  <dcterms:modified xsi:type="dcterms:W3CDTF">2023-05-08T16:53:43Z</dcterms:modified>
  <cp:category>IND; Training; Sponsors; Investigtor; IND_IDE-001</cp:category>
  <cp:version>5/8/2023</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0x010100DF3D347118B88A4EA8E9A5FEBC94FD86</vt:lpwstr>
  </property>
  <property fmtid="{D5CDD505-2E9C-101B-9397-08002B2CF9AE}" pid="3" name="TaxKeyword">
    <vt:lpwstr/>
  </property>
  <property fmtid="{D5CDD505-2E9C-101B-9397-08002B2CF9AE}" pid="4" name="TaxCatchAll">
    <vt:lpwstr/>
  </property>
  <property fmtid="{D5CDD505-2E9C-101B-9397-08002B2CF9AE}" pid="5" name="KnowledgeBaseMetadata">
    <vt:lpwstr/>
  </property>
  <property fmtid="{D5CDD505-2E9C-101B-9397-08002B2CF9AE}" pid="6" name="KBPoliciesAndProcedures">
    <vt:lpwstr/>
  </property>
</Properties>
</file>