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09_15F220F7.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5"/>
  </p:notesMasterIdLst>
  <p:sldIdLst>
    <p:sldId id="259" r:id="rId5"/>
    <p:sldId id="288" r:id="rId6"/>
    <p:sldId id="260" r:id="rId7"/>
    <p:sldId id="264" r:id="rId8"/>
    <p:sldId id="276" r:id="rId9"/>
    <p:sldId id="261" r:id="rId10"/>
    <p:sldId id="277" r:id="rId11"/>
    <p:sldId id="263" r:id="rId12"/>
    <p:sldId id="262" r:id="rId13"/>
    <p:sldId id="278" r:id="rId14"/>
    <p:sldId id="267" r:id="rId15"/>
    <p:sldId id="265" r:id="rId16"/>
    <p:sldId id="279" r:id="rId17"/>
    <p:sldId id="268" r:id="rId18"/>
    <p:sldId id="280" r:id="rId19"/>
    <p:sldId id="269" r:id="rId20"/>
    <p:sldId id="281" r:id="rId21"/>
    <p:sldId id="270" r:id="rId22"/>
    <p:sldId id="282" r:id="rId23"/>
    <p:sldId id="271" r:id="rId24"/>
    <p:sldId id="283" r:id="rId25"/>
    <p:sldId id="272" r:id="rId26"/>
    <p:sldId id="284" r:id="rId27"/>
    <p:sldId id="273" r:id="rId28"/>
    <p:sldId id="285" r:id="rId29"/>
    <p:sldId id="289" r:id="rId30"/>
    <p:sldId id="266" r:id="rId31"/>
    <p:sldId id="287" r:id="rId32"/>
    <p:sldId id="274" r:id="rId33"/>
    <p:sldId id="27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55D23D-6AE0-5537-8026-581CB82D2FCD}" name="Belleh, Ene O" initials="BEO" userId="S::bellehe@chop.edu::6c65e03d-49b3-4709-ad30-3e203fbd3e07" providerId="AD"/>
  <p188:author id="{55377593-C415-7DCD-3163-06F5F43A0CF4}" name="Pakstis, Julianna" initials="PJ" userId="S::pakstisj@chop.edu::f5e54144-63c7-43ec-b48c-56ede07d23b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84B3D"/>
    <a:srgbClr val="D119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02" autoAdjust="0"/>
    <p:restoredTop sz="92653"/>
  </p:normalViewPr>
  <p:slideViewPr>
    <p:cSldViewPr snapToGrid="0">
      <p:cViewPr varScale="1">
        <p:scale>
          <a:sx n="118" d="100"/>
          <a:sy n="118" d="100"/>
        </p:scale>
        <p:origin x="164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comments/modernComment_109_15F220F7.xml><?xml version="1.0" encoding="utf-8"?>
<p188:cmLst xmlns:a="http://schemas.openxmlformats.org/drawingml/2006/main" xmlns:r="http://schemas.openxmlformats.org/officeDocument/2006/relationships" xmlns:p188="http://schemas.microsoft.com/office/powerpoint/2018/8/main">
  <p188:cm id="{53FE0BCB-581D-014A-902A-133DEB99BF77}" authorId="{55377593-C415-7DCD-3163-06F5F43A0CF4}" status="resolved" created="2022-12-01T19:51:51.477" complete="100000">
    <ac:txMkLst xmlns:ac="http://schemas.microsoft.com/office/drawing/2013/main/command">
      <pc:docMk xmlns:pc="http://schemas.microsoft.com/office/powerpoint/2013/main/command"/>
      <pc:sldMk xmlns:pc="http://schemas.microsoft.com/office/powerpoint/2013/main/command" cId="368189687" sldId="265"/>
      <ac:spMk id="3" creationId="{800284ED-AE07-B3D1-8694-CA31F06B876E}"/>
      <ac:txMk cp="287" len="17">
        <ac:context len="322" hash="1709139646"/>
      </ac:txMk>
    </ac:txMkLst>
    <p188:pos x="4072636" y="4155974"/>
    <p188:replyLst>
      <p188:reply id="{C924B3F6-767F-2744-8585-5B9B04C70DC6}" authorId="{9255D23D-6AE0-5537-8026-581CB82D2FCD}" created="2022-12-05T15:46:57.636">
        <p188:txBody>
          <a:bodyPr/>
          <a:lstStyle/>
          <a:p>
            <a:r>
              <a:rPr lang="en-US"/>
              <a:t>I just made it more general as you will discuss each requirements with examples</a:t>
            </a:r>
          </a:p>
        </p188:txBody>
      </p188:reply>
    </p188:replyLst>
    <p188:txBody>
      <a:bodyPr/>
      <a:lstStyle/>
      <a:p>
        <a:r>
          <a:rPr lang="en-US"/>
          <a:t>Should we list which reqs it helps with?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374326-AD78-4E67-8599-BA8A5604D89A}" type="datetimeFigureOut">
              <a:rPr lang="en-US" smtClean="0"/>
              <a:t>1/11/23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8EB8B-B78C-4FCA-B737-0D9226F57ED2}" type="slidenum">
              <a:rPr lang="en-US" smtClean="0"/>
              <a:t>‹#›</a:t>
            </a:fld>
            <a:endParaRPr lang="en-US"/>
          </a:p>
        </p:txBody>
      </p:sp>
    </p:spTree>
    <p:extLst>
      <p:ext uri="{BB962C8B-B14F-4D97-AF65-F5344CB8AC3E}">
        <p14:creationId xmlns:p14="http://schemas.microsoft.com/office/powerpoint/2010/main" val="2229337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1</a:t>
            </a:fld>
            <a:endParaRPr lang="en-US"/>
          </a:p>
        </p:txBody>
      </p:sp>
    </p:spTree>
    <p:extLst>
      <p:ext uri="{BB962C8B-B14F-4D97-AF65-F5344CB8AC3E}">
        <p14:creationId xmlns:p14="http://schemas.microsoft.com/office/powerpoint/2010/main" val="1024399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2</a:t>
            </a:fld>
            <a:endParaRPr lang="en-US"/>
          </a:p>
        </p:txBody>
      </p:sp>
    </p:spTree>
    <p:extLst>
      <p:ext uri="{BB962C8B-B14F-4D97-AF65-F5344CB8AC3E}">
        <p14:creationId xmlns:p14="http://schemas.microsoft.com/office/powerpoint/2010/main" val="3450120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3</a:t>
            </a:fld>
            <a:endParaRPr lang="en-US"/>
          </a:p>
        </p:txBody>
      </p:sp>
    </p:spTree>
    <p:extLst>
      <p:ext uri="{BB962C8B-B14F-4D97-AF65-F5344CB8AC3E}">
        <p14:creationId xmlns:p14="http://schemas.microsoft.com/office/powerpoint/2010/main" val="625957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8</a:t>
            </a:fld>
            <a:endParaRPr lang="en-US"/>
          </a:p>
        </p:txBody>
      </p:sp>
    </p:spTree>
    <p:extLst>
      <p:ext uri="{BB962C8B-B14F-4D97-AF65-F5344CB8AC3E}">
        <p14:creationId xmlns:p14="http://schemas.microsoft.com/office/powerpoint/2010/main" val="4127879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12</a:t>
            </a:fld>
            <a:endParaRPr lang="en-US"/>
          </a:p>
        </p:txBody>
      </p:sp>
    </p:spTree>
    <p:extLst>
      <p:ext uri="{BB962C8B-B14F-4D97-AF65-F5344CB8AC3E}">
        <p14:creationId xmlns:p14="http://schemas.microsoft.com/office/powerpoint/2010/main" val="1890102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19</a:t>
            </a:fld>
            <a:endParaRPr lang="en-US"/>
          </a:p>
        </p:txBody>
      </p:sp>
    </p:spTree>
    <p:extLst>
      <p:ext uri="{BB962C8B-B14F-4D97-AF65-F5344CB8AC3E}">
        <p14:creationId xmlns:p14="http://schemas.microsoft.com/office/powerpoint/2010/main" val="2510603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21</a:t>
            </a:fld>
            <a:endParaRPr lang="en-US"/>
          </a:p>
        </p:txBody>
      </p:sp>
    </p:spTree>
    <p:extLst>
      <p:ext uri="{BB962C8B-B14F-4D97-AF65-F5344CB8AC3E}">
        <p14:creationId xmlns:p14="http://schemas.microsoft.com/office/powerpoint/2010/main" val="83585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28</a:t>
            </a:fld>
            <a:endParaRPr lang="en-US"/>
          </a:p>
        </p:txBody>
      </p:sp>
    </p:spTree>
    <p:extLst>
      <p:ext uri="{BB962C8B-B14F-4D97-AF65-F5344CB8AC3E}">
        <p14:creationId xmlns:p14="http://schemas.microsoft.com/office/powerpoint/2010/main" val="386128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8EB8B-B78C-4FCA-B737-0D9226F57ED2}" type="slidenum">
              <a:rPr lang="en-US" smtClean="0"/>
              <a:t>29</a:t>
            </a:fld>
            <a:endParaRPr lang="en-US"/>
          </a:p>
        </p:txBody>
      </p:sp>
    </p:spTree>
    <p:extLst>
      <p:ext uri="{BB962C8B-B14F-4D97-AF65-F5344CB8AC3E}">
        <p14:creationId xmlns:p14="http://schemas.microsoft.com/office/powerpoint/2010/main" val="9650455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ppt 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28649" y="592924"/>
            <a:ext cx="4183193" cy="1207008"/>
          </a:xfrm>
        </p:spPr>
        <p:txBody>
          <a:bodyPr anchor="ctr"/>
          <a:lstStyle>
            <a:lvl1pPr algn="l">
              <a:defRPr sz="3600" cap="all" baseline="0"/>
            </a:lvl1pPr>
          </a:lstStyle>
          <a:p>
            <a:r>
              <a:rPr lang="en-US" cap="all" baseline="0" dirty="0"/>
              <a:t>Click to add title</a:t>
            </a:r>
            <a:endParaRPr lang="en-US" dirty="0"/>
          </a:p>
        </p:txBody>
      </p:sp>
      <p:sp>
        <p:nvSpPr>
          <p:cNvPr id="3" name="Subtitle 2"/>
          <p:cNvSpPr>
            <a:spLocks noGrp="1"/>
          </p:cNvSpPr>
          <p:nvPr>
            <p:ph type="subTitle" idx="1" hasCustomPrompt="1"/>
          </p:nvPr>
        </p:nvSpPr>
        <p:spPr>
          <a:xfrm>
            <a:off x="628649" y="1994857"/>
            <a:ext cx="4183192" cy="497951"/>
          </a:xfrm>
        </p:spPr>
        <p:txBody>
          <a:bodyPr>
            <a:normAutofit/>
          </a:bodyPr>
          <a:lstStyle>
            <a:lvl1pPr marL="0" indent="0" algn="l">
              <a:buNone/>
              <a:defRPr sz="2800" b="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2" name="Text Placeholder 11"/>
          <p:cNvSpPr>
            <a:spLocks noGrp="1"/>
          </p:cNvSpPr>
          <p:nvPr>
            <p:ph type="body" sz="quarter" idx="13" hasCustomPrompt="1"/>
          </p:nvPr>
        </p:nvSpPr>
        <p:spPr>
          <a:xfrm>
            <a:off x="628649" y="2764852"/>
            <a:ext cx="4183063" cy="502920"/>
          </a:xfrm>
        </p:spPr>
        <p:txBody>
          <a:bodyPr>
            <a:normAutofit/>
          </a:bodyPr>
          <a:lstStyle>
            <a:lvl1pPr marL="0" indent="0">
              <a:buNone/>
              <a:defRPr sz="2400" b="0">
                <a:latin typeface="Arial" panose="020B0604020202020204" pitchFamily="34" charset="0"/>
                <a:cs typeface="Arial" panose="020B0604020202020204" pitchFamily="34" charset="0"/>
              </a:defRPr>
            </a:lvl1pPr>
          </a:lstStyle>
          <a:p>
            <a:pPr lvl="0"/>
            <a:r>
              <a:rPr lang="en-US" dirty="0"/>
              <a:t>Click to add date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8649" y="4508292"/>
            <a:ext cx="2648062" cy="554594"/>
          </a:xfrm>
          <a:prstGeom prst="rect">
            <a:avLst/>
          </a:prstGeom>
        </p:spPr>
      </p:pic>
    </p:spTree>
    <p:extLst>
      <p:ext uri="{BB962C8B-B14F-4D97-AF65-F5344CB8AC3E}">
        <p14:creationId xmlns:p14="http://schemas.microsoft.com/office/powerpoint/2010/main" val="228282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19338" y="320156"/>
            <a:ext cx="7507224" cy="1020271"/>
          </a:xfrm>
        </p:spPr>
        <p:txBody>
          <a:bodyPr/>
          <a:lstStyle>
            <a:lvl1pPr>
              <a:defRPr/>
            </a:lvl1pPr>
          </a:lstStyle>
          <a:p>
            <a:r>
              <a:rPr lang="en-US" dirty="0"/>
              <a:t>Click to add title</a:t>
            </a:r>
          </a:p>
        </p:txBody>
      </p:sp>
      <p:sp>
        <p:nvSpPr>
          <p:cNvPr id="8" name="Content Placeholder 2"/>
          <p:cNvSpPr>
            <a:spLocks noGrp="1"/>
          </p:cNvSpPr>
          <p:nvPr>
            <p:ph idx="1" hasCustomPrompt="1"/>
          </p:nvPr>
        </p:nvSpPr>
        <p:spPr>
          <a:xfrm>
            <a:off x="819338" y="1610590"/>
            <a:ext cx="7507224" cy="4561609"/>
          </a:xfrm>
        </p:spPr>
        <p:txBody>
          <a:bodyPr/>
          <a:lstStyle>
            <a:lvl1pPr>
              <a:defRPr/>
            </a:lvl1pPr>
          </a:lstStyle>
          <a:p>
            <a:pPr lvl="0"/>
            <a:r>
              <a:rPr lang="en-US" dirty="0"/>
              <a:t>Click to add text</a:t>
            </a:r>
          </a:p>
        </p:txBody>
      </p:sp>
      <p:sp>
        <p:nvSpPr>
          <p:cNvPr id="9" name="Slide Number Placeholder 5"/>
          <p:cNvSpPr>
            <a:spLocks noGrp="1"/>
          </p:cNvSpPr>
          <p:nvPr>
            <p:ph type="sldNum" sz="quarter" idx="12"/>
          </p:nvPr>
        </p:nvSpPr>
        <p:spPr>
          <a:xfrm>
            <a:off x="228601" y="6356351"/>
            <a:ext cx="415635" cy="365125"/>
          </a:xfrm>
        </p:spPr>
        <p:txBody>
          <a:bodyPr/>
          <a:lstStyle>
            <a:lvl1pPr algn="l">
              <a:defRPr/>
            </a:lvl1pPr>
          </a:lstStyle>
          <a:p>
            <a:fld id="{AD40181A-01B0-4CB8-8614-1473649F6741}"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13224" y="6286390"/>
            <a:ext cx="2274569" cy="476372"/>
          </a:xfrm>
          <a:prstGeom prst="rect">
            <a:avLst/>
          </a:prstGeom>
        </p:spPr>
      </p:pic>
    </p:spTree>
    <p:extLst>
      <p:ext uri="{BB962C8B-B14F-4D97-AF65-F5344CB8AC3E}">
        <p14:creationId xmlns:p14="http://schemas.microsoft.com/office/powerpoint/2010/main" val="420067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44236" y="1543930"/>
            <a:ext cx="7855528" cy="1444752"/>
          </a:xfrm>
        </p:spPr>
        <p:txBody>
          <a:bodyPr/>
          <a:lstStyle>
            <a:lvl1pPr>
              <a:defRPr/>
            </a:lvl1pPr>
          </a:lstStyle>
          <a:p>
            <a:r>
              <a:rPr lang="en-US" dirty="0"/>
              <a:t>Click to add title</a:t>
            </a:r>
          </a:p>
        </p:txBody>
      </p:sp>
      <p:sp>
        <p:nvSpPr>
          <p:cNvPr id="6" name="Slide Number Placeholder 5"/>
          <p:cNvSpPr>
            <a:spLocks noGrp="1"/>
          </p:cNvSpPr>
          <p:nvPr>
            <p:ph type="sldNum" sz="quarter" idx="12"/>
          </p:nvPr>
        </p:nvSpPr>
        <p:spPr>
          <a:xfrm>
            <a:off x="228601" y="6356351"/>
            <a:ext cx="415635" cy="365125"/>
          </a:xfrm>
        </p:spPr>
        <p:txBody>
          <a:bodyPr/>
          <a:lstStyle>
            <a:lvl1pPr algn="l">
              <a:defRPr/>
            </a:lvl1pPr>
          </a:lstStyle>
          <a:p>
            <a:fld id="{AD40181A-01B0-4CB8-8614-1473649F6741}"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13224" y="6286390"/>
            <a:ext cx="2274569" cy="476372"/>
          </a:xfrm>
          <a:prstGeom prst="rect">
            <a:avLst/>
          </a:prstGeom>
        </p:spPr>
      </p:pic>
    </p:spTree>
    <p:extLst>
      <p:ext uri="{BB962C8B-B14F-4D97-AF65-F5344CB8AC3E}">
        <p14:creationId xmlns:p14="http://schemas.microsoft.com/office/powerpoint/2010/main" val="5109936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dirty="0"/>
              <a:t>Click to add TITLE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accent3"/>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accent3"/>
                </a:solidFill>
              </a:defRPr>
            </a:lvl1pPr>
          </a:lstStyle>
          <a:p>
            <a:fld id="{AD40181A-01B0-4CB8-8614-1473649F6741}" type="slidenum">
              <a:rPr lang="en-US" smtClean="0"/>
              <a:pPr/>
              <a:t>‹#›</a:t>
            </a:fld>
            <a:endParaRPr lang="en-US" dirty="0"/>
          </a:p>
        </p:txBody>
      </p:sp>
    </p:spTree>
    <p:extLst>
      <p:ext uri="{BB962C8B-B14F-4D97-AF65-F5344CB8AC3E}">
        <p14:creationId xmlns:p14="http://schemas.microsoft.com/office/powerpoint/2010/main" val="99596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l" defTabSz="914400" rtl="0" eaLnBrk="1" latinLnBrk="0" hangingPunct="1">
        <a:lnSpc>
          <a:spcPct val="90000"/>
        </a:lnSpc>
        <a:spcBef>
          <a:spcPct val="0"/>
        </a:spcBef>
        <a:buNone/>
        <a:defRPr sz="3600" b="1" kern="1200" cap="all" baseline="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84B3D"/>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84B3D"/>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84B3D"/>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84B3D"/>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84B3D"/>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109_15F220F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research.chop.edu/sites/default/files/2022-11/DBHi_Converting_Resource_DMSP.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zdmp.org/" TargetMode="External"/><Relationship Id="rId7" Type="http://schemas.openxmlformats.org/officeDocument/2006/relationships/image" Target="../media/image12.png"/><Relationship Id="rId2" Type="http://schemas.openxmlformats.org/officeDocument/2006/relationships/hyperlink" Target="https://dmptool.org/" TargetMode="External"/><Relationship Id="rId1" Type="http://schemas.openxmlformats.org/officeDocument/2006/relationships/slideLayout" Target="../slideLayouts/slideLayout2.xml"/><Relationship Id="rId6" Type="http://schemas.openxmlformats.org/officeDocument/2006/relationships/hyperlink" Target="https://nam10.safelinks.protection.outlook.com/?url=https%3A%2F%2Foutlook.office365.com%2Fowa%2Fcalendar%2FPrepfor2023NIHDMSPPolicy%40CHOP365.onmicrosoft.com%2Fbookings%2F&amp;data=05%7C01%7Cbellehe%40chop.edu%7C0a547e77732a4518d34f08dac748f765%7Ca611241607b041a59bb1d146b575c975%7C0%7C0%7C638041413505838869%7CUnknown%7CTWFpbGZsb3d8eyJWIjoiMC4wLjAwMDAiLCJQIjoiV2luMzIiLCJBTiI6Ik1haWwiLCJXVCI6Mn0%3D%7C3000%7C%7C%7C&amp;sdata=3z6VGWyJZAv0DYEDByqEoUMwI8Tt97Z%2BqSaC5sirurw%3D&amp;reserved=0" TargetMode="External"/><Relationship Id="rId5" Type="http://schemas.openxmlformats.org/officeDocument/2006/relationships/hyperlink" Target="https://data.library.arizona.edu/data-management/data-management-plans/examples" TargetMode="External"/><Relationship Id="rId4" Type="http://schemas.openxmlformats.org/officeDocument/2006/relationships/hyperlink" Target="https://www.research.chop.edu/applications/arcus/resources#collapse-accordion-36696-1"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research.chop.edu/announcements/prepare-for-nih-mandated-data-shari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sharing.nih.gov/data-management-and-sharing-policy/sharing-scientific-data/repositories-for-sharing-scientific-data" TargetMode="External"/><Relationship Id="rId4" Type="http://schemas.openxmlformats.org/officeDocument/2006/relationships/hyperlink" Target="https://www.research.chop.edu/applications/arcus/resourc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file:///Users/bellehe/Documents/QandANIHPresentations.docx"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sharing.nih.gov/sites/default/files/List-of-Activity-Codes-Applicable-to-DMS-Polic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49" y="302993"/>
            <a:ext cx="4183193" cy="1207008"/>
          </a:xfrm>
        </p:spPr>
        <p:txBody>
          <a:bodyPr/>
          <a:lstStyle/>
          <a:p>
            <a:r>
              <a:rPr lang="en-US" sz="3200" dirty="0"/>
              <a:t>2023 NIH Data Management &amp; Sharing Policy</a:t>
            </a:r>
          </a:p>
        </p:txBody>
      </p:sp>
      <p:sp>
        <p:nvSpPr>
          <p:cNvPr id="3" name="Subtitle 2"/>
          <p:cNvSpPr>
            <a:spLocks noGrp="1"/>
          </p:cNvSpPr>
          <p:nvPr>
            <p:ph type="subTitle" idx="1"/>
          </p:nvPr>
        </p:nvSpPr>
        <p:spPr>
          <a:xfrm>
            <a:off x="628649" y="1602038"/>
            <a:ext cx="4183192" cy="497951"/>
          </a:xfrm>
        </p:spPr>
        <p:txBody>
          <a:bodyPr/>
          <a:lstStyle/>
          <a:p>
            <a:r>
              <a:rPr lang="en-US" dirty="0"/>
              <a:t>Get Prepared!!</a:t>
            </a:r>
          </a:p>
        </p:txBody>
      </p:sp>
      <p:sp>
        <p:nvSpPr>
          <p:cNvPr id="4" name="Text Placeholder 3"/>
          <p:cNvSpPr>
            <a:spLocks noGrp="1"/>
          </p:cNvSpPr>
          <p:nvPr>
            <p:ph type="body" sz="quarter" idx="13"/>
          </p:nvPr>
        </p:nvSpPr>
        <p:spPr>
          <a:xfrm>
            <a:off x="628778" y="2164523"/>
            <a:ext cx="4183063" cy="256791"/>
          </a:xfrm>
        </p:spPr>
        <p:txBody>
          <a:bodyPr>
            <a:normAutofit fontScale="92500" lnSpcReduction="10000"/>
          </a:bodyPr>
          <a:lstStyle/>
          <a:p>
            <a:r>
              <a:rPr lang="en-US" sz="1400" b="1" dirty="0"/>
              <a:t>January 12, 2023, 1:00 PM – 2:00 PM</a:t>
            </a:r>
          </a:p>
          <a:p>
            <a:endParaRPr lang="en-US" dirty="0"/>
          </a:p>
        </p:txBody>
      </p:sp>
      <p:pic>
        <p:nvPicPr>
          <p:cNvPr id="6" name="Picture 5">
            <a:extLst>
              <a:ext uri="{FF2B5EF4-FFF2-40B4-BE49-F238E27FC236}">
                <a16:creationId xmlns:a16="http://schemas.microsoft.com/office/drawing/2014/main" id="{F69C3FD1-78C6-4E4A-D9B7-8BA67FBF25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471" y="2524877"/>
            <a:ext cx="981197" cy="1287820"/>
          </a:xfrm>
          <a:prstGeom prst="rect">
            <a:avLst/>
          </a:prstGeom>
        </p:spPr>
      </p:pic>
      <p:sp>
        <p:nvSpPr>
          <p:cNvPr id="7" name="TextBox 6">
            <a:extLst>
              <a:ext uri="{FF2B5EF4-FFF2-40B4-BE49-F238E27FC236}">
                <a16:creationId xmlns:a16="http://schemas.microsoft.com/office/drawing/2014/main" id="{57172E5C-4562-4E4B-EF31-18109C9D63BA}"/>
              </a:ext>
            </a:extLst>
          </p:cNvPr>
          <p:cNvSpPr txBox="1"/>
          <p:nvPr/>
        </p:nvSpPr>
        <p:spPr>
          <a:xfrm>
            <a:off x="281157" y="4014932"/>
            <a:ext cx="2051824" cy="553998"/>
          </a:xfrm>
          <a:prstGeom prst="rect">
            <a:avLst/>
          </a:prstGeom>
          <a:noFill/>
        </p:spPr>
        <p:txBody>
          <a:bodyPr wrap="square" rtlCol="0">
            <a:spAutoFit/>
          </a:bodyPr>
          <a:lstStyle/>
          <a:p>
            <a:pPr algn="ctr"/>
            <a:r>
              <a:rPr lang="en-US" sz="1000" b="1" dirty="0">
                <a:solidFill>
                  <a:schemeClr val="bg2"/>
                </a:solidFill>
              </a:rPr>
              <a:t>Ene Belleh, MBA, MLS</a:t>
            </a:r>
          </a:p>
          <a:p>
            <a:pPr algn="ctr"/>
            <a:r>
              <a:rPr lang="en-US" sz="1000" dirty="0">
                <a:solidFill>
                  <a:schemeClr val="bg2"/>
                </a:solidFill>
              </a:rPr>
              <a:t>Arcus – Library Science Supervisor</a:t>
            </a:r>
          </a:p>
        </p:txBody>
      </p:sp>
      <p:pic>
        <p:nvPicPr>
          <p:cNvPr id="8" name="Picture 7" descr="A collage of a person&#10;&#10;Description automatically generated with medium confidence">
            <a:extLst>
              <a:ext uri="{FF2B5EF4-FFF2-40B4-BE49-F238E27FC236}">
                <a16:creationId xmlns:a16="http://schemas.microsoft.com/office/drawing/2014/main" id="{F088051E-C6E5-CD50-949D-4D437C2C7556}"/>
              </a:ext>
            </a:extLst>
          </p:cNvPr>
          <p:cNvPicPr>
            <a:picLocks noChangeAspect="1"/>
          </p:cNvPicPr>
          <p:nvPr/>
        </p:nvPicPr>
        <p:blipFill rotWithShape="1">
          <a:blip r:embed="rId4">
            <a:extLst>
              <a:ext uri="{28A0092B-C50C-407E-A947-70E740481C1C}">
                <a14:useLocalDpi xmlns:a14="http://schemas.microsoft.com/office/drawing/2010/main" val="0"/>
              </a:ext>
            </a:extLst>
          </a:blip>
          <a:srcRect t="65339"/>
          <a:stretch/>
        </p:blipFill>
        <p:spPr>
          <a:xfrm>
            <a:off x="3269165" y="2348639"/>
            <a:ext cx="1169019" cy="1640295"/>
          </a:xfrm>
          <a:prstGeom prst="rect">
            <a:avLst/>
          </a:prstGeom>
        </p:spPr>
      </p:pic>
      <p:sp>
        <p:nvSpPr>
          <p:cNvPr id="9" name="TextBox 8">
            <a:extLst>
              <a:ext uri="{FF2B5EF4-FFF2-40B4-BE49-F238E27FC236}">
                <a16:creationId xmlns:a16="http://schemas.microsoft.com/office/drawing/2014/main" id="{04B746D3-B977-1A64-27E2-DA39D56270E0}"/>
              </a:ext>
            </a:extLst>
          </p:cNvPr>
          <p:cNvSpPr txBox="1"/>
          <p:nvPr/>
        </p:nvSpPr>
        <p:spPr>
          <a:xfrm>
            <a:off x="3062956" y="4036577"/>
            <a:ext cx="1815792" cy="400110"/>
          </a:xfrm>
          <a:prstGeom prst="rect">
            <a:avLst/>
          </a:prstGeom>
          <a:noFill/>
        </p:spPr>
        <p:txBody>
          <a:bodyPr wrap="square" rtlCol="0">
            <a:spAutoFit/>
          </a:bodyPr>
          <a:lstStyle/>
          <a:p>
            <a:r>
              <a:rPr lang="en-US" sz="1000" b="1" dirty="0">
                <a:solidFill>
                  <a:schemeClr val="bg1">
                    <a:lumMod val="10000"/>
                  </a:schemeClr>
                </a:solidFill>
              </a:rPr>
              <a:t>Juliana Pakstis, MS</a:t>
            </a:r>
          </a:p>
          <a:p>
            <a:r>
              <a:rPr lang="en-US" sz="1000" dirty="0">
                <a:solidFill>
                  <a:schemeClr val="bg1">
                    <a:lumMod val="10000"/>
                  </a:schemeClr>
                </a:solidFill>
              </a:rPr>
              <a:t>Arcus – Metadata Librarian </a:t>
            </a:r>
          </a:p>
        </p:txBody>
      </p:sp>
    </p:spTree>
    <p:extLst>
      <p:ext uri="{BB962C8B-B14F-4D97-AF65-F5344CB8AC3E}">
        <p14:creationId xmlns:p14="http://schemas.microsoft.com/office/powerpoint/2010/main" val="183109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9413E-AA47-A191-36EE-31A3C1D9D06B}"/>
              </a:ext>
            </a:extLst>
          </p:cNvPr>
          <p:cNvSpPr>
            <a:spLocks noGrp="1"/>
          </p:cNvSpPr>
          <p:nvPr>
            <p:ph type="title"/>
          </p:nvPr>
        </p:nvSpPr>
        <p:spPr/>
        <p:txBody>
          <a:bodyPr/>
          <a:lstStyle/>
          <a:p>
            <a:r>
              <a:rPr lang="en-US" dirty="0"/>
              <a:t>What is a Data Management and Sharing plan (DMSP)?</a:t>
            </a:r>
          </a:p>
        </p:txBody>
      </p:sp>
      <p:sp>
        <p:nvSpPr>
          <p:cNvPr id="3" name="Content Placeholder 2">
            <a:extLst>
              <a:ext uri="{FF2B5EF4-FFF2-40B4-BE49-F238E27FC236}">
                <a16:creationId xmlns:a16="http://schemas.microsoft.com/office/drawing/2014/main" id="{3E06EE5E-0413-164F-C3A1-D6120A9FE322}"/>
              </a:ext>
            </a:extLst>
          </p:cNvPr>
          <p:cNvSpPr>
            <a:spLocks noGrp="1"/>
          </p:cNvSpPr>
          <p:nvPr>
            <p:ph idx="1"/>
          </p:nvPr>
        </p:nvSpPr>
        <p:spPr/>
        <p:txBody>
          <a:bodyPr>
            <a:normAutofit fontScale="77500" lnSpcReduction="20000"/>
          </a:bodyPr>
          <a:lstStyle/>
          <a:p>
            <a:pPr>
              <a:lnSpc>
                <a:spcPct val="120000"/>
              </a:lnSpc>
            </a:pPr>
            <a:r>
              <a:rPr lang="en-US" dirty="0"/>
              <a:t>DMSPs state how scientific data will be </a:t>
            </a:r>
            <a:r>
              <a:rPr lang="en-US" b="1" dirty="0"/>
              <a:t>managed </a:t>
            </a:r>
            <a:r>
              <a:rPr lang="en-US" dirty="0"/>
              <a:t>and </a:t>
            </a:r>
            <a:r>
              <a:rPr lang="en-US" b="1" dirty="0"/>
              <a:t>shared</a:t>
            </a:r>
            <a:r>
              <a:rPr lang="en-US" dirty="0"/>
              <a:t> including key procedures and responsibility over the course of the award.</a:t>
            </a:r>
          </a:p>
          <a:p>
            <a:pPr>
              <a:lnSpc>
                <a:spcPct val="120000"/>
              </a:lnSpc>
            </a:pPr>
            <a:r>
              <a:rPr lang="en-US" dirty="0"/>
              <a:t>DMSPs include </a:t>
            </a:r>
            <a:r>
              <a:rPr lang="en-US" b="1" dirty="0"/>
              <a:t>descriptions</a:t>
            </a:r>
            <a:r>
              <a:rPr lang="en-US" dirty="0"/>
              <a:t> of what data will be shared and what limitations there are on data sharing.</a:t>
            </a:r>
          </a:p>
          <a:p>
            <a:pPr>
              <a:lnSpc>
                <a:spcPct val="120000"/>
              </a:lnSpc>
            </a:pPr>
            <a:r>
              <a:rPr lang="en-US" dirty="0"/>
              <a:t>Submitted DMSPs </a:t>
            </a:r>
            <a:r>
              <a:rPr lang="en-US" b="1" dirty="0"/>
              <a:t>must comply </a:t>
            </a:r>
            <a:r>
              <a:rPr lang="en-US" dirty="0"/>
              <a:t>with other relevant policies (e.g., NIH Genomic Data Sharing Policy)</a:t>
            </a:r>
          </a:p>
          <a:p>
            <a:pPr>
              <a:lnSpc>
                <a:spcPct val="120000"/>
              </a:lnSpc>
            </a:pPr>
            <a:r>
              <a:rPr lang="en-US" dirty="0"/>
              <a:t>The policy does not prescribe methods of </a:t>
            </a:r>
            <a:r>
              <a:rPr lang="en-US" b="1" dirty="0"/>
              <a:t>data sharing</a:t>
            </a:r>
            <a:r>
              <a:rPr lang="en-US" dirty="0"/>
              <a:t> or </a:t>
            </a:r>
            <a:r>
              <a:rPr lang="en-US" b="1" dirty="0"/>
              <a:t>management</a:t>
            </a:r>
            <a:r>
              <a:rPr lang="en-US" dirty="0"/>
              <a:t>, but does have preferences (e.g., use of NIH-supported repositories). The policy also expects PIs to follow the submitted plans.</a:t>
            </a:r>
          </a:p>
          <a:p>
            <a:endParaRPr lang="en-US" dirty="0"/>
          </a:p>
        </p:txBody>
      </p:sp>
      <p:sp>
        <p:nvSpPr>
          <p:cNvPr id="4" name="Slide Number Placeholder 3">
            <a:extLst>
              <a:ext uri="{FF2B5EF4-FFF2-40B4-BE49-F238E27FC236}">
                <a16:creationId xmlns:a16="http://schemas.microsoft.com/office/drawing/2014/main" id="{2EBCBFC8-394A-20F7-CCB7-B0B20364FAC4}"/>
              </a:ext>
            </a:extLst>
          </p:cNvPr>
          <p:cNvSpPr>
            <a:spLocks noGrp="1"/>
          </p:cNvSpPr>
          <p:nvPr>
            <p:ph type="sldNum" sz="quarter" idx="12"/>
          </p:nvPr>
        </p:nvSpPr>
        <p:spPr/>
        <p:txBody>
          <a:bodyPr/>
          <a:lstStyle/>
          <a:p>
            <a:fld id="{AD40181A-01B0-4CB8-8614-1473649F6741}" type="slidenum">
              <a:rPr lang="en-US" smtClean="0"/>
              <a:pPr/>
              <a:t>10</a:t>
            </a:fld>
            <a:endParaRPr lang="en-US" dirty="0"/>
          </a:p>
        </p:txBody>
      </p:sp>
    </p:spTree>
    <p:extLst>
      <p:ext uri="{BB962C8B-B14F-4D97-AF65-F5344CB8AC3E}">
        <p14:creationId xmlns:p14="http://schemas.microsoft.com/office/powerpoint/2010/main" val="352598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BD32F-00E5-86BE-5B22-2D3715D05991}"/>
              </a:ext>
            </a:extLst>
          </p:cNvPr>
          <p:cNvSpPr>
            <a:spLocks noGrp="1"/>
          </p:cNvSpPr>
          <p:nvPr>
            <p:ph type="title"/>
          </p:nvPr>
        </p:nvSpPr>
        <p:spPr/>
        <p:txBody>
          <a:bodyPr/>
          <a:lstStyle/>
          <a:p>
            <a:r>
              <a:rPr lang="en-US" dirty="0"/>
              <a:t>Five Major Questions a DMSP should Answer</a:t>
            </a:r>
          </a:p>
        </p:txBody>
      </p:sp>
      <p:sp>
        <p:nvSpPr>
          <p:cNvPr id="3" name="Content Placeholder 2">
            <a:extLst>
              <a:ext uri="{FF2B5EF4-FFF2-40B4-BE49-F238E27FC236}">
                <a16:creationId xmlns:a16="http://schemas.microsoft.com/office/drawing/2014/main" id="{662340DB-F2D7-78F2-F910-EB3F6A8345E9}"/>
              </a:ext>
            </a:extLst>
          </p:cNvPr>
          <p:cNvSpPr>
            <a:spLocks noGrp="1"/>
          </p:cNvSpPr>
          <p:nvPr>
            <p:ph idx="1"/>
          </p:nvPr>
        </p:nvSpPr>
        <p:spPr/>
        <p:txBody>
          <a:bodyPr>
            <a:normAutofit fontScale="92500"/>
          </a:bodyPr>
          <a:lstStyle/>
          <a:p>
            <a:pPr marL="514350" indent="-514350">
              <a:buFont typeface="+mj-lt"/>
              <a:buAutoNum type="arabicPeriod"/>
            </a:pPr>
            <a:r>
              <a:rPr lang="en-US" dirty="0"/>
              <a:t>What type of data will be produced?</a:t>
            </a:r>
          </a:p>
          <a:p>
            <a:pPr marL="514350" indent="-514350">
              <a:buFont typeface="+mj-lt"/>
              <a:buAutoNum type="arabicPeriod"/>
            </a:pPr>
            <a:r>
              <a:rPr lang="en-US" dirty="0"/>
              <a:t>How will it be organized and what standards will be used for documentation and metadata?</a:t>
            </a:r>
          </a:p>
          <a:p>
            <a:pPr marL="514350" indent="-514350">
              <a:buFont typeface="+mj-lt"/>
              <a:buAutoNum type="arabicPeriod"/>
            </a:pPr>
            <a:r>
              <a:rPr lang="en-US" dirty="0"/>
              <a:t>What steps will be taken to protect privacy, security, confidentiality, intellectual property or other rights?</a:t>
            </a:r>
          </a:p>
          <a:p>
            <a:pPr marL="514350" indent="-514350">
              <a:buFont typeface="+mj-lt"/>
              <a:buAutoNum type="arabicPeriod"/>
            </a:pPr>
            <a:r>
              <a:rPr lang="en-US" dirty="0"/>
              <a:t>If you allow others to reuse your data, how, where and when will the data be accessed and shared?</a:t>
            </a:r>
          </a:p>
          <a:p>
            <a:pPr marL="514350" indent="-514350">
              <a:buFont typeface="+mj-lt"/>
              <a:buAutoNum type="arabicPeriod"/>
            </a:pPr>
            <a:r>
              <a:rPr lang="en-US" dirty="0"/>
              <a:t>Where will the data be archived and preserved and for how long?</a:t>
            </a:r>
          </a:p>
        </p:txBody>
      </p:sp>
      <p:sp>
        <p:nvSpPr>
          <p:cNvPr id="4" name="Slide Number Placeholder 3">
            <a:extLst>
              <a:ext uri="{FF2B5EF4-FFF2-40B4-BE49-F238E27FC236}">
                <a16:creationId xmlns:a16="http://schemas.microsoft.com/office/drawing/2014/main" id="{8F6BB3B7-6CC3-B843-C63B-8CAB8A91AE61}"/>
              </a:ext>
            </a:extLst>
          </p:cNvPr>
          <p:cNvSpPr>
            <a:spLocks noGrp="1"/>
          </p:cNvSpPr>
          <p:nvPr>
            <p:ph type="sldNum" sz="quarter" idx="12"/>
          </p:nvPr>
        </p:nvSpPr>
        <p:spPr/>
        <p:txBody>
          <a:bodyPr/>
          <a:lstStyle/>
          <a:p>
            <a:fld id="{AD40181A-01B0-4CB8-8614-1473649F6741}" type="slidenum">
              <a:rPr lang="en-US" smtClean="0"/>
              <a:pPr/>
              <a:t>11</a:t>
            </a:fld>
            <a:endParaRPr lang="en-US" dirty="0"/>
          </a:p>
        </p:txBody>
      </p:sp>
    </p:spTree>
    <p:extLst>
      <p:ext uri="{BB962C8B-B14F-4D97-AF65-F5344CB8AC3E}">
        <p14:creationId xmlns:p14="http://schemas.microsoft.com/office/powerpoint/2010/main" val="52064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1F3F-6BB8-2952-C0BB-EB86FCFA4A87}"/>
              </a:ext>
            </a:extLst>
          </p:cNvPr>
          <p:cNvSpPr>
            <a:spLocks noGrp="1"/>
          </p:cNvSpPr>
          <p:nvPr>
            <p:ph type="title"/>
          </p:nvPr>
        </p:nvSpPr>
        <p:spPr>
          <a:xfrm>
            <a:off x="436418" y="232974"/>
            <a:ext cx="7507224" cy="1020271"/>
          </a:xfrm>
        </p:spPr>
        <p:txBody>
          <a:bodyPr/>
          <a:lstStyle/>
          <a:p>
            <a:r>
              <a:rPr lang="en-US" dirty="0"/>
              <a:t>How Arcus can help!</a:t>
            </a:r>
          </a:p>
        </p:txBody>
      </p:sp>
      <p:pic>
        <p:nvPicPr>
          <p:cNvPr id="6" name="Content Placeholder 5" descr="A long hallway with blue lights&#10;&#10;Description automatically generated with low confidence">
            <a:extLst>
              <a:ext uri="{FF2B5EF4-FFF2-40B4-BE49-F238E27FC236}">
                <a16:creationId xmlns:a16="http://schemas.microsoft.com/office/drawing/2014/main" id="{133714F3-4EA8-A66D-1430-661962C71BFD}"/>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435755" y="1253245"/>
            <a:ext cx="3490168" cy="4679203"/>
          </a:xfrm>
        </p:spPr>
      </p:pic>
      <p:sp>
        <p:nvSpPr>
          <p:cNvPr id="4" name="Slide Number Placeholder 3">
            <a:extLst>
              <a:ext uri="{FF2B5EF4-FFF2-40B4-BE49-F238E27FC236}">
                <a16:creationId xmlns:a16="http://schemas.microsoft.com/office/drawing/2014/main" id="{DE0ADB24-5275-0292-2D63-4F4F32F7F6EA}"/>
              </a:ext>
            </a:extLst>
          </p:cNvPr>
          <p:cNvSpPr>
            <a:spLocks noGrp="1"/>
          </p:cNvSpPr>
          <p:nvPr>
            <p:ph type="sldNum" sz="quarter" idx="12"/>
          </p:nvPr>
        </p:nvSpPr>
        <p:spPr/>
        <p:txBody>
          <a:bodyPr/>
          <a:lstStyle/>
          <a:p>
            <a:fld id="{AD40181A-01B0-4CB8-8614-1473649F6741}" type="slidenum">
              <a:rPr lang="en-US" smtClean="0"/>
              <a:pPr/>
              <a:t>12</a:t>
            </a:fld>
            <a:endParaRPr lang="en-US" dirty="0"/>
          </a:p>
        </p:txBody>
      </p:sp>
      <p:sp>
        <p:nvSpPr>
          <p:cNvPr id="3" name="TextBox 2">
            <a:extLst>
              <a:ext uri="{FF2B5EF4-FFF2-40B4-BE49-F238E27FC236}">
                <a16:creationId xmlns:a16="http://schemas.microsoft.com/office/drawing/2014/main" id="{800284ED-AE07-B3D1-8694-CA31F06B876E}"/>
              </a:ext>
            </a:extLst>
          </p:cNvPr>
          <p:cNvSpPr txBox="1"/>
          <p:nvPr/>
        </p:nvSpPr>
        <p:spPr>
          <a:xfrm>
            <a:off x="512064" y="1368526"/>
            <a:ext cx="4401312" cy="5170646"/>
          </a:xfrm>
          <a:prstGeom prst="rect">
            <a:avLst/>
          </a:prstGeom>
          <a:noFill/>
        </p:spPr>
        <p:txBody>
          <a:bodyPr wrap="square" rtlCol="0">
            <a:spAutoFit/>
          </a:bodyPr>
          <a:lstStyle/>
          <a:p>
            <a:pPr marL="285750" indent="-285750">
              <a:buFont typeface="Wingdings" pitchFamily="2" charset="2"/>
              <a:buChar char="q"/>
            </a:pPr>
            <a:r>
              <a:rPr lang="en-US" sz="2400" dirty="0">
                <a:solidFill>
                  <a:srgbClr val="56493A"/>
                </a:solidFill>
                <a:effectLst/>
                <a:latin typeface="ArialMT"/>
              </a:rPr>
              <a:t>The Arcus Archives are the canonical repository for research data at CHOP’s Research Institute.</a:t>
            </a:r>
          </a:p>
          <a:p>
            <a:pPr marL="285750" indent="-285750">
              <a:buFont typeface="Wingdings" pitchFamily="2" charset="2"/>
              <a:buChar char="q"/>
            </a:pPr>
            <a:r>
              <a:rPr lang="en-US" sz="2400" dirty="0">
                <a:solidFill>
                  <a:srgbClr val="56493A"/>
                </a:solidFill>
                <a:effectLst/>
                <a:latin typeface="ArialMT"/>
              </a:rPr>
              <a:t>Contributing your data to Arcus also means that Arcus will steward the data as part of its long-term preservation </a:t>
            </a:r>
          </a:p>
          <a:p>
            <a:pPr marL="285750" indent="-285750">
              <a:buFont typeface="Wingdings" pitchFamily="2" charset="2"/>
              <a:buChar char="q"/>
            </a:pPr>
            <a:r>
              <a:rPr lang="en-US" sz="2400" dirty="0">
                <a:solidFill>
                  <a:srgbClr val="56493A"/>
                </a:solidFill>
                <a:effectLst/>
                <a:latin typeface="ArialMT"/>
              </a:rPr>
              <a:t>Depositing research data in the Arcus Archives allows researchers to fulfill the requirements of the NIH DMSP</a:t>
            </a:r>
          </a:p>
          <a:p>
            <a:pPr>
              <a:buFont typeface="Arial" panose="020B0604020202020204" pitchFamily="34" charset="0"/>
              <a:buChar char="•"/>
            </a:pPr>
            <a:endParaRPr lang="en-US" sz="1800" dirty="0">
              <a:solidFill>
                <a:srgbClr val="56493A"/>
              </a:solidFill>
              <a:effectLst/>
              <a:latin typeface="ArialMT"/>
            </a:endParaRPr>
          </a:p>
        </p:txBody>
      </p:sp>
    </p:spTree>
    <p:extLst>
      <p:ext uri="{BB962C8B-B14F-4D97-AF65-F5344CB8AC3E}">
        <p14:creationId xmlns:p14="http://schemas.microsoft.com/office/powerpoint/2010/main" val="368189687"/>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D8E2F-1CBB-DD77-54C2-51C9B1F9C982}"/>
              </a:ext>
            </a:extLst>
          </p:cNvPr>
          <p:cNvSpPr>
            <a:spLocks noGrp="1"/>
          </p:cNvSpPr>
          <p:nvPr>
            <p:ph type="title"/>
          </p:nvPr>
        </p:nvSpPr>
        <p:spPr/>
        <p:txBody>
          <a:bodyPr/>
          <a:lstStyle/>
          <a:p>
            <a:r>
              <a:rPr lang="en-US" sz="2800" dirty="0"/>
              <a:t>Elements of a Data Management and sharing plan (2023)</a:t>
            </a:r>
          </a:p>
        </p:txBody>
      </p:sp>
      <p:sp>
        <p:nvSpPr>
          <p:cNvPr id="3" name="Content Placeholder 2">
            <a:extLst>
              <a:ext uri="{FF2B5EF4-FFF2-40B4-BE49-F238E27FC236}">
                <a16:creationId xmlns:a16="http://schemas.microsoft.com/office/drawing/2014/main" id="{2E9C2E10-9E1F-55DA-D6D7-B4533193208D}"/>
              </a:ext>
            </a:extLst>
          </p:cNvPr>
          <p:cNvSpPr>
            <a:spLocks noGrp="1"/>
          </p:cNvSpPr>
          <p:nvPr>
            <p:ph idx="1"/>
          </p:nvPr>
        </p:nvSpPr>
        <p:spPr/>
        <p:txBody>
          <a:bodyPr>
            <a:normAutofit fontScale="77500" lnSpcReduction="20000"/>
          </a:bodyPr>
          <a:lstStyle/>
          <a:p>
            <a:pPr marL="514350" indent="-514350">
              <a:buFont typeface="+mj-lt"/>
              <a:buAutoNum type="arabicPeriod"/>
            </a:pPr>
            <a:r>
              <a:rPr lang="en-US" sz="2100" b="1" dirty="0"/>
              <a:t>Data type</a:t>
            </a:r>
          </a:p>
          <a:p>
            <a:pPr marL="457200" lvl="1" indent="0">
              <a:buNone/>
            </a:pPr>
            <a:r>
              <a:rPr lang="en-US" sz="2100" i="1" dirty="0"/>
              <a:t>Identifying data to be preserved and shared</a:t>
            </a:r>
          </a:p>
          <a:p>
            <a:pPr marL="457200" lvl="1" indent="0">
              <a:buNone/>
            </a:pPr>
            <a:endParaRPr lang="en-US" sz="2100" i="1" dirty="0"/>
          </a:p>
          <a:p>
            <a:pPr marL="514350" indent="-514350">
              <a:buFont typeface="+mj-lt"/>
              <a:buAutoNum type="arabicPeriod"/>
            </a:pPr>
            <a:r>
              <a:rPr lang="en-US" sz="2100" b="1" dirty="0"/>
              <a:t>Related tools, software, and/or code</a:t>
            </a:r>
          </a:p>
          <a:p>
            <a:pPr marL="457200" lvl="1" indent="0">
              <a:buNone/>
            </a:pPr>
            <a:r>
              <a:rPr lang="en-US" sz="2100" i="1" dirty="0"/>
              <a:t>Tools and software needed to access and manipulate data</a:t>
            </a:r>
          </a:p>
          <a:p>
            <a:pPr marL="457200" lvl="1" indent="0">
              <a:buNone/>
            </a:pPr>
            <a:endParaRPr lang="en-US" sz="2100" i="1" dirty="0"/>
          </a:p>
          <a:p>
            <a:pPr marL="514350" indent="-514350">
              <a:buFont typeface="+mj-lt"/>
              <a:buAutoNum type="arabicPeriod"/>
            </a:pPr>
            <a:r>
              <a:rPr lang="en-US" sz="2100" b="1" dirty="0"/>
              <a:t>Data standards</a:t>
            </a:r>
          </a:p>
          <a:p>
            <a:pPr marL="457200" lvl="1" indent="0">
              <a:buNone/>
            </a:pPr>
            <a:r>
              <a:rPr lang="en-US" sz="2100" i="1" dirty="0"/>
              <a:t>Standards to be applied to scientific data and metadata</a:t>
            </a:r>
          </a:p>
          <a:p>
            <a:pPr marL="457200" lvl="1" indent="0">
              <a:buNone/>
            </a:pPr>
            <a:endParaRPr lang="en-US" sz="2100" i="1" dirty="0"/>
          </a:p>
          <a:p>
            <a:pPr marL="514350" indent="-514350">
              <a:buFont typeface="+mj-lt"/>
              <a:buAutoNum type="arabicPeriod"/>
            </a:pPr>
            <a:r>
              <a:rPr lang="en-US" sz="2100" b="1" dirty="0"/>
              <a:t>Data preservation, access, and associated timelines</a:t>
            </a:r>
          </a:p>
          <a:p>
            <a:pPr marL="457200" lvl="1" indent="0">
              <a:buNone/>
            </a:pPr>
            <a:r>
              <a:rPr lang="en-US" sz="2100" i="1" dirty="0"/>
              <a:t>Repository to be used, persistent unique identifier, and when/how long data will be available</a:t>
            </a:r>
          </a:p>
          <a:p>
            <a:pPr marL="457200" lvl="1" indent="0">
              <a:buNone/>
            </a:pPr>
            <a:endParaRPr lang="en-US" sz="2100" i="1" dirty="0"/>
          </a:p>
          <a:p>
            <a:pPr marL="514350" indent="-514350">
              <a:buFont typeface="+mj-lt"/>
              <a:buAutoNum type="arabicPeriod"/>
            </a:pPr>
            <a:r>
              <a:rPr lang="en-US" sz="2100" b="1" dirty="0"/>
              <a:t>Access, distribution or reuse considerations</a:t>
            </a:r>
          </a:p>
          <a:p>
            <a:pPr marL="457200" lvl="1" indent="0">
              <a:buNone/>
            </a:pPr>
            <a:r>
              <a:rPr lang="en-US" sz="2100" i="1" dirty="0"/>
              <a:t>Description of factors for data access, distribution, or reuse</a:t>
            </a:r>
          </a:p>
          <a:p>
            <a:pPr marL="457200" lvl="1" indent="0">
              <a:buNone/>
            </a:pPr>
            <a:endParaRPr lang="en-US" sz="2100" i="1" dirty="0"/>
          </a:p>
          <a:p>
            <a:pPr marL="514350" indent="-514350">
              <a:buFont typeface="+mj-lt"/>
              <a:buAutoNum type="arabicPeriod"/>
            </a:pPr>
            <a:r>
              <a:rPr lang="en-US" sz="2100" b="1" dirty="0"/>
              <a:t>Oversight of data management and sharing</a:t>
            </a:r>
          </a:p>
          <a:p>
            <a:pPr marL="457200" lvl="1" indent="0">
              <a:buNone/>
            </a:pPr>
            <a:r>
              <a:rPr lang="en-US" sz="2100" i="1" dirty="0"/>
              <a:t>Plan compliance will be monitored/managed and by whom</a:t>
            </a:r>
          </a:p>
          <a:p>
            <a:pPr marL="0" indent="0">
              <a:buNone/>
            </a:pPr>
            <a:endParaRPr lang="en-US" dirty="0"/>
          </a:p>
        </p:txBody>
      </p:sp>
      <p:sp>
        <p:nvSpPr>
          <p:cNvPr id="4" name="Slide Number Placeholder 3">
            <a:extLst>
              <a:ext uri="{FF2B5EF4-FFF2-40B4-BE49-F238E27FC236}">
                <a16:creationId xmlns:a16="http://schemas.microsoft.com/office/drawing/2014/main" id="{88D158EC-ABF6-27D0-21FA-29159640E9A5}"/>
              </a:ext>
            </a:extLst>
          </p:cNvPr>
          <p:cNvSpPr>
            <a:spLocks noGrp="1"/>
          </p:cNvSpPr>
          <p:nvPr>
            <p:ph type="sldNum" sz="quarter" idx="12"/>
          </p:nvPr>
        </p:nvSpPr>
        <p:spPr/>
        <p:txBody>
          <a:bodyPr/>
          <a:lstStyle/>
          <a:p>
            <a:fld id="{AD40181A-01B0-4CB8-8614-1473649F6741}" type="slidenum">
              <a:rPr lang="en-US" smtClean="0"/>
              <a:pPr/>
              <a:t>13</a:t>
            </a:fld>
            <a:endParaRPr lang="en-US" dirty="0"/>
          </a:p>
        </p:txBody>
      </p:sp>
    </p:spTree>
    <p:extLst>
      <p:ext uri="{BB962C8B-B14F-4D97-AF65-F5344CB8AC3E}">
        <p14:creationId xmlns:p14="http://schemas.microsoft.com/office/powerpoint/2010/main" val="3807726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ECFB-4973-C3C7-82CA-46FE5018AB0E}"/>
              </a:ext>
            </a:extLst>
          </p:cNvPr>
          <p:cNvSpPr>
            <a:spLocks noGrp="1"/>
          </p:cNvSpPr>
          <p:nvPr>
            <p:ph type="title"/>
          </p:nvPr>
        </p:nvSpPr>
        <p:spPr/>
        <p:txBody>
          <a:bodyPr/>
          <a:lstStyle/>
          <a:p>
            <a:r>
              <a:rPr lang="en-US" dirty="0"/>
              <a:t>Data Type</a:t>
            </a:r>
          </a:p>
        </p:txBody>
      </p:sp>
      <p:sp>
        <p:nvSpPr>
          <p:cNvPr id="3" name="Content Placeholder 2">
            <a:extLst>
              <a:ext uri="{FF2B5EF4-FFF2-40B4-BE49-F238E27FC236}">
                <a16:creationId xmlns:a16="http://schemas.microsoft.com/office/drawing/2014/main" id="{09447230-F0A9-CC26-0B96-2659813D158D}"/>
              </a:ext>
            </a:extLst>
          </p:cNvPr>
          <p:cNvSpPr>
            <a:spLocks noGrp="1"/>
          </p:cNvSpPr>
          <p:nvPr>
            <p:ph idx="1"/>
          </p:nvPr>
        </p:nvSpPr>
        <p:spPr/>
        <p:txBody>
          <a:bodyPr>
            <a:normAutofit/>
          </a:bodyPr>
          <a:lstStyle/>
          <a:p>
            <a:pPr marL="0" indent="0">
              <a:buNone/>
            </a:pPr>
            <a:r>
              <a:rPr lang="en-US" sz="2000" b="1" dirty="0">
                <a:effectLst/>
                <a:latin typeface="Rubrik Medium"/>
                <a:ea typeface="Calibri" panose="020F0502020204030204" pitchFamily="34" charset="0"/>
                <a:cs typeface="Times New Roman" panose="02020603050405020304" pitchFamily="18" charset="0"/>
              </a:rPr>
              <a:t>A description of data, associated metadata, and documentation (e.g., data type, data dictionary, study protocol, data collection instruments).</a:t>
            </a:r>
          </a:p>
          <a:p>
            <a:r>
              <a:rPr lang="en-US" sz="2000" dirty="0"/>
              <a:t>Data modality (e.g., imaging, genomic, survey)</a:t>
            </a:r>
          </a:p>
          <a:p>
            <a:r>
              <a:rPr lang="en-US" sz="2000" dirty="0"/>
              <a:t>Level of aggregation (e.g., individual, grouped, summarized)</a:t>
            </a:r>
          </a:p>
          <a:p>
            <a:r>
              <a:rPr lang="en-US" sz="2000" dirty="0"/>
              <a:t>Level of data processing (e.g., raw vs. processed data)</a:t>
            </a:r>
          </a:p>
          <a:p>
            <a:pPr marL="0" indent="0">
              <a:buNone/>
            </a:pPr>
            <a:endParaRPr lang="en-US" sz="2000" b="1" dirty="0">
              <a:latin typeface="Rubrik Medium"/>
              <a:cs typeface="Times New Roman" panose="02020603050405020304" pitchFamily="18" charset="0"/>
            </a:endParaRPr>
          </a:p>
          <a:p>
            <a:pPr marL="0" indent="0">
              <a:buNone/>
            </a:pPr>
            <a:endParaRPr lang="en-US" sz="2000" b="1" dirty="0">
              <a:latin typeface="Rubrik Medium"/>
              <a:cs typeface="Times New Roman" panose="02020603050405020304" pitchFamily="18" charset="0"/>
            </a:endParaRPr>
          </a:p>
          <a:p>
            <a:pPr marL="0" indent="0">
              <a:buNone/>
            </a:pPr>
            <a:r>
              <a:rPr lang="en-US" sz="2000" b="1" dirty="0">
                <a:solidFill>
                  <a:schemeClr val="accent6">
                    <a:lumMod val="75000"/>
                  </a:schemeClr>
                </a:solidFill>
                <a:latin typeface="Rubrik Medium"/>
                <a:cs typeface="Times New Roman" panose="02020603050405020304" pitchFamily="18" charset="0"/>
              </a:rPr>
              <a:t>Arcus Can help!</a:t>
            </a:r>
          </a:p>
          <a:p>
            <a:pPr marL="0" indent="0">
              <a:buNone/>
            </a:pPr>
            <a:r>
              <a:rPr lang="en-US" sz="2000" b="1" dirty="0">
                <a:latin typeface="Rubrik Medium"/>
                <a:cs typeface="Times New Roman" panose="02020603050405020304" pitchFamily="18" charset="0"/>
              </a:rPr>
              <a:t>Arcus Library Science team ensures your data is structured, organized, and described, and disseminated in a manner that mirrors the best practices and desired aims of the broader research community.</a:t>
            </a:r>
          </a:p>
          <a:p>
            <a:pPr marL="0" indent="0">
              <a:buNone/>
            </a:pPr>
            <a:endParaRPr lang="en-US" dirty="0"/>
          </a:p>
        </p:txBody>
      </p:sp>
      <p:sp>
        <p:nvSpPr>
          <p:cNvPr id="4" name="Slide Number Placeholder 3">
            <a:extLst>
              <a:ext uri="{FF2B5EF4-FFF2-40B4-BE49-F238E27FC236}">
                <a16:creationId xmlns:a16="http://schemas.microsoft.com/office/drawing/2014/main" id="{5E97CC8D-926E-1AF0-C583-BAEF6946293C}"/>
              </a:ext>
            </a:extLst>
          </p:cNvPr>
          <p:cNvSpPr>
            <a:spLocks noGrp="1"/>
          </p:cNvSpPr>
          <p:nvPr>
            <p:ph type="sldNum" sz="quarter" idx="12"/>
          </p:nvPr>
        </p:nvSpPr>
        <p:spPr/>
        <p:txBody>
          <a:bodyPr/>
          <a:lstStyle/>
          <a:p>
            <a:fld id="{AD40181A-01B0-4CB8-8614-1473649F6741}" type="slidenum">
              <a:rPr lang="en-US" smtClean="0"/>
              <a:pPr/>
              <a:t>14</a:t>
            </a:fld>
            <a:endParaRPr lang="en-US" dirty="0"/>
          </a:p>
        </p:txBody>
      </p:sp>
    </p:spTree>
    <p:extLst>
      <p:ext uri="{BB962C8B-B14F-4D97-AF65-F5344CB8AC3E}">
        <p14:creationId xmlns:p14="http://schemas.microsoft.com/office/powerpoint/2010/main" val="2501686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ECFB-4973-C3C7-82CA-46FE5018AB0E}"/>
              </a:ext>
            </a:extLst>
          </p:cNvPr>
          <p:cNvSpPr>
            <a:spLocks noGrp="1"/>
          </p:cNvSpPr>
          <p:nvPr>
            <p:ph type="title"/>
          </p:nvPr>
        </p:nvSpPr>
        <p:spPr/>
        <p:txBody>
          <a:bodyPr/>
          <a:lstStyle/>
          <a:p>
            <a:r>
              <a:rPr lang="en-US" dirty="0"/>
              <a:t>Data Type - Example</a:t>
            </a:r>
          </a:p>
        </p:txBody>
      </p:sp>
      <p:sp>
        <p:nvSpPr>
          <p:cNvPr id="3" name="Content Placeholder 2">
            <a:extLst>
              <a:ext uri="{FF2B5EF4-FFF2-40B4-BE49-F238E27FC236}">
                <a16:creationId xmlns:a16="http://schemas.microsoft.com/office/drawing/2014/main" id="{09447230-F0A9-CC26-0B96-2659813D158D}"/>
              </a:ext>
            </a:extLst>
          </p:cNvPr>
          <p:cNvSpPr>
            <a:spLocks noGrp="1"/>
          </p:cNvSpPr>
          <p:nvPr>
            <p:ph idx="1"/>
          </p:nvPr>
        </p:nvSpPr>
        <p:spPr>
          <a:xfrm>
            <a:off x="830138" y="1513608"/>
            <a:ext cx="7507224" cy="4561609"/>
          </a:xfrm>
        </p:spPr>
        <p:txBody>
          <a:bodyPr>
            <a:normAutofit lnSpcReduction="10000"/>
          </a:bodyPr>
          <a:lstStyle/>
          <a:p>
            <a:pPr marL="0" indent="0">
              <a:buNone/>
            </a:pPr>
            <a:r>
              <a:rPr lang="en-US" sz="1900" dirty="0">
                <a:latin typeface="+mn-lt"/>
                <a:cs typeface="Times New Roman" panose="02020603050405020304" pitchFamily="18" charset="0"/>
              </a:rPr>
              <a:t>This project will produce </a:t>
            </a:r>
            <a:r>
              <a:rPr lang="en-US" sz="1900" b="1" dirty="0">
                <a:latin typeface="+mn-lt"/>
                <a:cs typeface="Times New Roman" panose="02020603050405020304" pitchFamily="18" charset="0"/>
              </a:rPr>
              <a:t>raw fastq genomic</a:t>
            </a:r>
            <a:r>
              <a:rPr lang="en-US" sz="1900" dirty="0">
                <a:latin typeface="+mn-lt"/>
                <a:cs typeface="Times New Roman" panose="02020603050405020304" pitchFamily="18" charset="0"/>
              </a:rPr>
              <a:t> files on an </a:t>
            </a:r>
            <a:r>
              <a:rPr lang="en-US" sz="1900" b="1" dirty="0">
                <a:latin typeface="+mn-lt"/>
                <a:cs typeface="Times New Roman" panose="02020603050405020304" pitchFamily="18" charset="0"/>
              </a:rPr>
              <a:t>individual participant level</a:t>
            </a:r>
            <a:r>
              <a:rPr lang="en-US" sz="1900" dirty="0">
                <a:latin typeface="+mn-lt"/>
                <a:cs typeface="Times New Roman" panose="02020603050405020304" pitchFamily="18" charset="0"/>
              </a:rPr>
              <a:t>. The team will </a:t>
            </a:r>
            <a:r>
              <a:rPr lang="en-US" sz="1900" b="1" dirty="0">
                <a:latin typeface="+mn-lt"/>
                <a:cs typeface="Times New Roman" panose="02020603050405020304" pitchFamily="18" charset="0"/>
              </a:rPr>
              <a:t>align and process</a:t>
            </a:r>
            <a:r>
              <a:rPr lang="en-US" sz="1900" dirty="0">
                <a:latin typeface="+mn-lt"/>
                <a:cs typeface="Times New Roman" panose="02020603050405020304" pitchFamily="18" charset="0"/>
              </a:rPr>
              <a:t> the raw data to produce </a:t>
            </a:r>
            <a:r>
              <a:rPr lang="en-US" sz="1900" b="1" dirty="0">
                <a:latin typeface="+mn-lt"/>
                <a:cs typeface="Times New Roman" panose="02020603050405020304" pitchFamily="18" charset="0"/>
              </a:rPr>
              <a:t>cram and vcf files</a:t>
            </a:r>
            <a:r>
              <a:rPr lang="en-US" sz="1900" dirty="0">
                <a:latin typeface="+mn-lt"/>
                <a:cs typeface="Times New Roman" panose="02020603050405020304" pitchFamily="18" charset="0"/>
              </a:rPr>
              <a:t>, which will reflect </a:t>
            </a:r>
            <a:r>
              <a:rPr lang="en-US" sz="1900" b="1" dirty="0">
                <a:latin typeface="+mn-lt"/>
                <a:cs typeface="Times New Roman" panose="02020603050405020304" pitchFamily="18" charset="0"/>
              </a:rPr>
              <a:t>grouped participants</a:t>
            </a:r>
            <a:r>
              <a:rPr lang="en-US" sz="1900" dirty="0">
                <a:latin typeface="+mn-lt"/>
                <a:cs typeface="Times New Roman" panose="02020603050405020304" pitchFamily="18" charset="0"/>
              </a:rPr>
              <a:t>. </a:t>
            </a:r>
            <a:r>
              <a:rPr lang="en-US" sz="1900" b="1" dirty="0">
                <a:latin typeface="+mn-lt"/>
                <a:cs typeface="Times New Roman" panose="02020603050405020304" pitchFamily="18" charset="0"/>
              </a:rPr>
              <a:t>Individual participants </a:t>
            </a:r>
            <a:r>
              <a:rPr lang="en-US" sz="1900" dirty="0">
                <a:latin typeface="+mn-lt"/>
                <a:cs typeface="Times New Roman" panose="02020603050405020304" pitchFamily="18" charset="0"/>
              </a:rPr>
              <a:t>will still be able to be associated to </a:t>
            </a:r>
            <a:r>
              <a:rPr lang="en-US" sz="1900" b="1" dirty="0">
                <a:latin typeface="+mn-lt"/>
                <a:cs typeface="Times New Roman" panose="02020603050405020304" pitchFamily="18" charset="0"/>
              </a:rPr>
              <a:t>all files</a:t>
            </a:r>
            <a:r>
              <a:rPr lang="en-US" sz="1900" dirty="0">
                <a:latin typeface="+mn-lt"/>
                <a:cs typeface="Times New Roman" panose="02020603050405020304" pitchFamily="18" charset="0"/>
              </a:rPr>
              <a:t>. </a:t>
            </a:r>
          </a:p>
          <a:p>
            <a:pPr marL="0" indent="0">
              <a:buNone/>
            </a:pPr>
            <a:endParaRPr lang="en-US" sz="1900" dirty="0">
              <a:latin typeface="+mn-lt"/>
              <a:cs typeface="Times New Roman" panose="02020603050405020304" pitchFamily="18" charset="0"/>
            </a:endParaRPr>
          </a:p>
          <a:p>
            <a:pPr marL="0" indent="0">
              <a:buNone/>
            </a:pPr>
            <a:r>
              <a:rPr lang="en-US" sz="1900" dirty="0">
                <a:latin typeface="+mn-lt"/>
                <a:cs typeface="Times New Roman" panose="02020603050405020304" pitchFamily="18" charset="0"/>
              </a:rPr>
              <a:t>Protocols and details regarding </a:t>
            </a:r>
            <a:r>
              <a:rPr lang="en-US" sz="1900" b="1" dirty="0">
                <a:latin typeface="+mn-lt"/>
                <a:cs typeface="Times New Roman" panose="02020603050405020304" pitchFamily="18" charset="0"/>
              </a:rPr>
              <a:t>instrument settings, data transformation</a:t>
            </a:r>
            <a:r>
              <a:rPr lang="en-US" sz="1900" dirty="0">
                <a:latin typeface="+mn-lt"/>
                <a:cs typeface="Times New Roman" panose="02020603050405020304" pitchFamily="18" charset="0"/>
              </a:rPr>
              <a:t>, and </a:t>
            </a:r>
            <a:r>
              <a:rPr lang="en-US" sz="1900" b="1" dirty="0">
                <a:latin typeface="+mn-lt"/>
                <a:cs typeface="Times New Roman" panose="02020603050405020304" pitchFamily="18" charset="0"/>
              </a:rPr>
              <a:t>analysis</a:t>
            </a:r>
            <a:r>
              <a:rPr lang="en-US" sz="1900" dirty="0">
                <a:latin typeface="+mn-lt"/>
                <a:cs typeface="Times New Roman" panose="02020603050405020304" pitchFamily="18" charset="0"/>
              </a:rPr>
              <a:t> will be made available in the accompanying </a:t>
            </a:r>
            <a:r>
              <a:rPr lang="en-US" sz="1900" b="1" dirty="0">
                <a:latin typeface="+mn-lt"/>
                <a:cs typeface="Times New Roman" panose="02020603050405020304" pitchFamily="18" charset="0"/>
              </a:rPr>
              <a:t>README</a:t>
            </a:r>
            <a:r>
              <a:rPr lang="en-US" sz="1900" dirty="0">
                <a:latin typeface="+mn-lt"/>
                <a:cs typeface="Times New Roman" panose="02020603050405020304" pitchFamily="18" charset="0"/>
              </a:rPr>
              <a:t> document. These details will also be documented in </a:t>
            </a:r>
            <a:r>
              <a:rPr lang="en-US" sz="1900" b="1" dirty="0">
                <a:latin typeface="+mn-lt"/>
                <a:cs typeface="Times New Roman" panose="02020603050405020304" pitchFamily="18" charset="0"/>
              </a:rPr>
              <a:t>standard csv manifest</a:t>
            </a:r>
            <a:r>
              <a:rPr lang="en-US" sz="1900" dirty="0">
                <a:latin typeface="+mn-lt"/>
                <a:cs typeface="Times New Roman" panose="02020603050405020304" pitchFamily="18" charset="0"/>
              </a:rPr>
              <a:t> files accounting for the </a:t>
            </a:r>
            <a:r>
              <a:rPr lang="en-US" sz="1900" b="1" dirty="0">
                <a:latin typeface="+mn-lt"/>
                <a:cs typeface="Times New Roman" panose="02020603050405020304" pitchFamily="18" charset="0"/>
              </a:rPr>
              <a:t>participants, data, </a:t>
            </a:r>
            <a:r>
              <a:rPr lang="en-US" sz="1900" dirty="0">
                <a:latin typeface="+mn-lt"/>
                <a:cs typeface="Times New Roman" panose="02020603050405020304" pitchFamily="18" charset="0"/>
              </a:rPr>
              <a:t>and</a:t>
            </a:r>
            <a:r>
              <a:rPr lang="en-US" sz="1900" b="1" dirty="0">
                <a:latin typeface="+mn-lt"/>
                <a:cs typeface="Times New Roman" panose="02020603050405020304" pitchFamily="18" charset="0"/>
              </a:rPr>
              <a:t> methods </a:t>
            </a:r>
            <a:r>
              <a:rPr lang="en-US" sz="1900" dirty="0">
                <a:latin typeface="+mn-lt"/>
                <a:cs typeface="Times New Roman" panose="02020603050405020304" pitchFamily="18" charset="0"/>
              </a:rPr>
              <a:t>used in the research. </a:t>
            </a:r>
          </a:p>
          <a:p>
            <a:pPr marL="0" indent="0">
              <a:buNone/>
            </a:pPr>
            <a:endParaRPr lang="en-US" sz="1900" dirty="0">
              <a:latin typeface="+mn-lt"/>
              <a:cs typeface="Times New Roman" panose="02020603050405020304" pitchFamily="18" charset="0"/>
            </a:endParaRPr>
          </a:p>
          <a:p>
            <a:pPr marL="0" indent="0">
              <a:buNone/>
            </a:pPr>
            <a:r>
              <a:rPr lang="en-US" sz="1900" b="1" dirty="0">
                <a:latin typeface="+mn-lt"/>
                <a:cs typeface="Times New Roman" panose="02020603050405020304" pitchFamily="18" charset="0"/>
              </a:rPr>
              <a:t>Data and metadata </a:t>
            </a:r>
            <a:r>
              <a:rPr lang="en-US" sz="1900" dirty="0">
                <a:latin typeface="+mn-lt"/>
                <a:cs typeface="Times New Roman" panose="02020603050405020304" pitchFamily="18" charset="0"/>
              </a:rPr>
              <a:t>will be deposited into the Arcus Archives and will be made available by request. The Arcus Archives is the canonical repository for the data of Children’s Hospital of Philadelphia (CHOP) Research Institute’s research efforts. </a:t>
            </a:r>
          </a:p>
          <a:p>
            <a:pPr marL="0" indent="0">
              <a:buNone/>
            </a:pPr>
            <a:endParaRPr lang="en-US" sz="2100" dirty="0">
              <a:latin typeface="Rubrik Medium"/>
              <a:cs typeface="Times New Roman" panose="02020603050405020304" pitchFamily="18" charset="0"/>
            </a:endParaRPr>
          </a:p>
        </p:txBody>
      </p:sp>
      <p:sp>
        <p:nvSpPr>
          <p:cNvPr id="4" name="Slide Number Placeholder 3">
            <a:extLst>
              <a:ext uri="{FF2B5EF4-FFF2-40B4-BE49-F238E27FC236}">
                <a16:creationId xmlns:a16="http://schemas.microsoft.com/office/drawing/2014/main" id="{5E97CC8D-926E-1AF0-C583-BAEF6946293C}"/>
              </a:ext>
            </a:extLst>
          </p:cNvPr>
          <p:cNvSpPr>
            <a:spLocks noGrp="1"/>
          </p:cNvSpPr>
          <p:nvPr>
            <p:ph type="sldNum" sz="quarter" idx="12"/>
          </p:nvPr>
        </p:nvSpPr>
        <p:spPr/>
        <p:txBody>
          <a:bodyPr/>
          <a:lstStyle/>
          <a:p>
            <a:fld id="{AD40181A-01B0-4CB8-8614-1473649F6741}" type="slidenum">
              <a:rPr lang="en-US" smtClean="0"/>
              <a:pPr/>
              <a:t>15</a:t>
            </a:fld>
            <a:endParaRPr lang="en-US" dirty="0"/>
          </a:p>
        </p:txBody>
      </p:sp>
      <p:sp>
        <p:nvSpPr>
          <p:cNvPr id="6" name="Rounded Rectangle 5">
            <a:extLst>
              <a:ext uri="{FF2B5EF4-FFF2-40B4-BE49-F238E27FC236}">
                <a16:creationId xmlns:a16="http://schemas.microsoft.com/office/drawing/2014/main" id="{558DE99A-5388-A17D-B16D-3EAE172E7A42}"/>
              </a:ext>
            </a:extLst>
          </p:cNvPr>
          <p:cNvSpPr/>
          <p:nvPr/>
        </p:nvSpPr>
        <p:spPr>
          <a:xfrm>
            <a:off x="495300" y="1320799"/>
            <a:ext cx="7842062" cy="4927599"/>
          </a:xfrm>
          <a:prstGeom prst="roundRect">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5812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C23AE-9513-688E-4098-E67F100F5FB8}"/>
              </a:ext>
            </a:extLst>
          </p:cNvPr>
          <p:cNvSpPr>
            <a:spLocks noGrp="1"/>
          </p:cNvSpPr>
          <p:nvPr>
            <p:ph type="title"/>
          </p:nvPr>
        </p:nvSpPr>
        <p:spPr/>
        <p:txBody>
          <a:bodyPr/>
          <a:lstStyle/>
          <a:p>
            <a:r>
              <a:rPr lang="en-US" dirty="0"/>
              <a:t>Related tools, software, and/or code </a:t>
            </a:r>
          </a:p>
        </p:txBody>
      </p:sp>
      <p:sp>
        <p:nvSpPr>
          <p:cNvPr id="3" name="Content Placeholder 2">
            <a:extLst>
              <a:ext uri="{FF2B5EF4-FFF2-40B4-BE49-F238E27FC236}">
                <a16:creationId xmlns:a16="http://schemas.microsoft.com/office/drawing/2014/main" id="{E7EE0935-D9BD-CFEA-7455-38DD68715F5A}"/>
              </a:ext>
            </a:extLst>
          </p:cNvPr>
          <p:cNvSpPr>
            <a:spLocks noGrp="1"/>
          </p:cNvSpPr>
          <p:nvPr>
            <p:ph idx="1"/>
          </p:nvPr>
        </p:nvSpPr>
        <p:spPr/>
        <p:txBody>
          <a:bodyPr>
            <a:normAutofit/>
          </a:bodyPr>
          <a:lstStyle/>
          <a:p>
            <a:r>
              <a:rPr lang="en-US" sz="2000" dirty="0"/>
              <a:t>Any additional tools/software are needed to access or manipulate the data (e.g., Python packages/modules)</a:t>
            </a:r>
          </a:p>
          <a:p>
            <a:r>
              <a:rPr lang="en-US" sz="2000" dirty="0"/>
              <a:t>Names of specific software tools (e.g., Python, R, SPSS, etc.)</a:t>
            </a:r>
          </a:p>
          <a:p>
            <a:r>
              <a:rPr lang="en-US" sz="2000" dirty="0"/>
              <a:t>Availability of tools (e.g., open source vs. purchase)</a:t>
            </a:r>
          </a:p>
          <a:p>
            <a:r>
              <a:rPr lang="en-US" sz="2000" dirty="0"/>
              <a:t>Expected lifespan of the tools compared to length of data availability</a:t>
            </a:r>
          </a:p>
          <a:p>
            <a:pPr marL="0" indent="0">
              <a:buNone/>
            </a:pPr>
            <a:endParaRPr lang="en-US" dirty="0"/>
          </a:p>
          <a:p>
            <a:pPr marL="0" indent="0">
              <a:buNone/>
            </a:pPr>
            <a:endParaRPr lang="en-US" dirty="0"/>
          </a:p>
          <a:p>
            <a:pPr marL="0" indent="0">
              <a:buNone/>
            </a:pPr>
            <a:r>
              <a:rPr lang="en-US" sz="2000" b="1" dirty="0">
                <a:solidFill>
                  <a:schemeClr val="accent6">
                    <a:lumMod val="75000"/>
                  </a:schemeClr>
                </a:solidFill>
              </a:rPr>
              <a:t>Arcus can help!</a:t>
            </a:r>
          </a:p>
          <a:p>
            <a:pPr marL="0" indent="0">
              <a:buNone/>
            </a:pPr>
            <a:r>
              <a:rPr lang="en-US" sz="2000" b="1" dirty="0">
                <a:solidFill>
                  <a:srgbClr val="786452"/>
                </a:solidFill>
                <a:effectLst/>
                <a:latin typeface="Georgia" panose="02040502050405020303" pitchFamily="18" charset="0"/>
                <a:ea typeface="Calibri" panose="020F0502020204030204" pitchFamily="34" charset="0"/>
                <a:cs typeface="Times New Roman" panose="02020603050405020304" pitchFamily="18" charset="0"/>
              </a:rPr>
              <a:t>Arcus provides Research Data Management (RDM) documentation to help you describe contextual files including related tools, software, and code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CFC3B9B0-6407-BEEE-DD0E-470801AB02E0}"/>
              </a:ext>
            </a:extLst>
          </p:cNvPr>
          <p:cNvSpPr>
            <a:spLocks noGrp="1"/>
          </p:cNvSpPr>
          <p:nvPr>
            <p:ph type="sldNum" sz="quarter" idx="12"/>
          </p:nvPr>
        </p:nvSpPr>
        <p:spPr/>
        <p:txBody>
          <a:bodyPr/>
          <a:lstStyle/>
          <a:p>
            <a:fld id="{AD40181A-01B0-4CB8-8614-1473649F6741}" type="slidenum">
              <a:rPr lang="en-US" smtClean="0"/>
              <a:pPr/>
              <a:t>16</a:t>
            </a:fld>
            <a:endParaRPr lang="en-US" dirty="0"/>
          </a:p>
        </p:txBody>
      </p:sp>
    </p:spTree>
    <p:extLst>
      <p:ext uri="{BB962C8B-B14F-4D97-AF65-F5344CB8AC3E}">
        <p14:creationId xmlns:p14="http://schemas.microsoft.com/office/powerpoint/2010/main" val="1962071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C23AE-9513-688E-4098-E67F100F5FB8}"/>
              </a:ext>
            </a:extLst>
          </p:cNvPr>
          <p:cNvSpPr>
            <a:spLocks noGrp="1"/>
          </p:cNvSpPr>
          <p:nvPr>
            <p:ph type="title"/>
          </p:nvPr>
        </p:nvSpPr>
        <p:spPr/>
        <p:txBody>
          <a:bodyPr/>
          <a:lstStyle/>
          <a:p>
            <a:r>
              <a:rPr lang="en-US" dirty="0"/>
              <a:t>Related tools, software, and/or code – Example </a:t>
            </a:r>
          </a:p>
        </p:txBody>
      </p:sp>
      <p:sp>
        <p:nvSpPr>
          <p:cNvPr id="3" name="Content Placeholder 2">
            <a:extLst>
              <a:ext uri="{FF2B5EF4-FFF2-40B4-BE49-F238E27FC236}">
                <a16:creationId xmlns:a16="http://schemas.microsoft.com/office/drawing/2014/main" id="{E7EE0935-D9BD-CFEA-7455-38DD68715F5A}"/>
              </a:ext>
            </a:extLst>
          </p:cNvPr>
          <p:cNvSpPr>
            <a:spLocks noGrp="1"/>
          </p:cNvSpPr>
          <p:nvPr>
            <p:ph idx="1"/>
          </p:nvPr>
        </p:nvSpPr>
        <p:spPr>
          <a:xfrm>
            <a:off x="819338" y="1794742"/>
            <a:ext cx="7507224" cy="4561609"/>
          </a:xfrm>
        </p:spPr>
        <p:txBody>
          <a:bodyPr>
            <a:normAutofit lnSpcReduction="10000"/>
          </a:bodyPr>
          <a:lstStyle/>
          <a:p>
            <a:pPr marL="0" indent="0">
              <a:buNone/>
            </a:pPr>
            <a:r>
              <a:rPr lang="en-US" sz="2100" dirty="0">
                <a:latin typeface="+mn-lt"/>
                <a:cs typeface="Times New Roman" panose="02020603050405020304" pitchFamily="18" charset="0"/>
              </a:rPr>
              <a:t>Data files will be manipulated on an </a:t>
            </a:r>
            <a:r>
              <a:rPr lang="en-US" sz="2100" b="1" dirty="0">
                <a:latin typeface="+mn-lt"/>
                <a:cs typeface="Times New Roman" panose="02020603050405020304" pitchFamily="18" charset="0"/>
              </a:rPr>
              <a:t>Isilon share file system </a:t>
            </a:r>
            <a:r>
              <a:rPr lang="en-US" sz="2100" dirty="0">
                <a:latin typeface="+mn-lt"/>
                <a:cs typeface="Times New Roman" panose="02020603050405020304" pitchFamily="18" charset="0"/>
              </a:rPr>
              <a:t>on </a:t>
            </a:r>
            <a:r>
              <a:rPr lang="en-US" sz="2100" b="1" dirty="0">
                <a:latin typeface="+mn-lt"/>
                <a:cs typeface="Times New Roman" panose="02020603050405020304" pitchFamily="18" charset="0"/>
              </a:rPr>
              <a:t>institutionally–owned computers </a:t>
            </a:r>
            <a:r>
              <a:rPr lang="en-US" sz="2100" dirty="0">
                <a:latin typeface="+mn-lt"/>
                <a:cs typeface="Times New Roman" panose="02020603050405020304" pitchFamily="18" charset="0"/>
              </a:rPr>
              <a:t>with </a:t>
            </a:r>
            <a:r>
              <a:rPr lang="en-US" sz="2100" b="1" dirty="0">
                <a:latin typeface="+mn-lt"/>
                <a:cs typeface="Times New Roman" panose="02020603050405020304" pitchFamily="18" charset="0"/>
              </a:rPr>
              <a:t>Python</a:t>
            </a:r>
            <a:r>
              <a:rPr lang="en-US" sz="2100" dirty="0">
                <a:latin typeface="+mn-lt"/>
                <a:cs typeface="Times New Roman" panose="02020603050405020304" pitchFamily="18" charset="0"/>
              </a:rPr>
              <a:t> scripts. Raw files will be aligned to </a:t>
            </a:r>
            <a:r>
              <a:rPr lang="en-US" sz="2100" b="1" dirty="0">
                <a:latin typeface="+mn-lt"/>
                <a:cs typeface="Times New Roman" panose="02020603050405020304" pitchFamily="18" charset="0"/>
              </a:rPr>
              <a:t>human reference genome 19 </a:t>
            </a:r>
            <a:r>
              <a:rPr lang="en-US" sz="2100" dirty="0">
                <a:latin typeface="+mn-lt"/>
                <a:cs typeface="Times New Roman" panose="02020603050405020304" pitchFamily="18" charset="0"/>
              </a:rPr>
              <a:t>using </a:t>
            </a:r>
            <a:r>
              <a:rPr lang="en-US" sz="2100" b="1" dirty="0">
                <a:latin typeface="+mn-lt"/>
                <a:cs typeface="Times New Roman" panose="02020603050405020304" pitchFamily="18" charset="0"/>
              </a:rPr>
              <a:t>NovoAlign 3.06.01 pipeline</a:t>
            </a:r>
            <a:r>
              <a:rPr lang="en-US" sz="2100" dirty="0">
                <a:latin typeface="+mn-lt"/>
                <a:cs typeface="Times New Roman" panose="02020603050405020304" pitchFamily="18" charset="0"/>
              </a:rPr>
              <a:t>.</a:t>
            </a:r>
          </a:p>
          <a:p>
            <a:pPr marL="0" indent="0">
              <a:buNone/>
            </a:pPr>
            <a:endParaRPr lang="en-US" sz="2100" dirty="0">
              <a:latin typeface="+mn-lt"/>
            </a:endParaRPr>
          </a:p>
          <a:p>
            <a:pPr marL="0" indent="0">
              <a:buNone/>
            </a:pPr>
            <a:r>
              <a:rPr lang="en-US" sz="2100" b="1" dirty="0">
                <a:latin typeface="+mn-lt"/>
                <a:cs typeface="Times New Roman" panose="02020603050405020304" pitchFamily="18" charset="0"/>
              </a:rPr>
              <a:t>Scripts</a:t>
            </a:r>
            <a:r>
              <a:rPr lang="en-US" sz="2100" dirty="0">
                <a:latin typeface="+mn-lt"/>
                <a:cs typeface="Times New Roman" panose="02020603050405020304" pitchFamily="18" charset="0"/>
              </a:rPr>
              <a:t> for running alignment and processing of genomics data </a:t>
            </a:r>
            <a:r>
              <a:rPr lang="en-US" sz="2100" b="1" dirty="0">
                <a:latin typeface="+mn-lt"/>
                <a:cs typeface="Times New Roman" panose="02020603050405020304" pitchFamily="18" charset="0"/>
              </a:rPr>
              <a:t>will be deposited into the Arcus Archives alongside </a:t>
            </a:r>
            <a:r>
              <a:rPr lang="en-US" sz="2100" dirty="0">
                <a:latin typeface="+mn-lt"/>
                <a:cs typeface="Times New Roman" panose="02020603050405020304" pitchFamily="18" charset="0"/>
              </a:rPr>
              <a:t>data they use as </a:t>
            </a:r>
            <a:r>
              <a:rPr lang="en-US" sz="2100" b="1" dirty="0">
                <a:latin typeface="+mn-lt"/>
                <a:cs typeface="Times New Roman" panose="02020603050405020304" pitchFamily="18" charset="0"/>
              </a:rPr>
              <a:t>input</a:t>
            </a:r>
            <a:r>
              <a:rPr lang="en-US" sz="2100" dirty="0">
                <a:latin typeface="+mn-lt"/>
                <a:cs typeface="Times New Roman" panose="02020603050405020304" pitchFamily="18" charset="0"/>
              </a:rPr>
              <a:t> and the </a:t>
            </a:r>
            <a:r>
              <a:rPr lang="en-US" sz="2100" b="1" dirty="0">
                <a:latin typeface="+mn-lt"/>
                <a:cs typeface="Times New Roman" panose="02020603050405020304" pitchFamily="18" charset="0"/>
              </a:rPr>
              <a:t>output</a:t>
            </a:r>
            <a:r>
              <a:rPr lang="en-US" sz="2100" dirty="0">
                <a:latin typeface="+mn-lt"/>
                <a:cs typeface="Times New Roman" panose="02020603050405020304" pitchFamily="18" charset="0"/>
              </a:rPr>
              <a:t> they produce. </a:t>
            </a:r>
            <a:r>
              <a:rPr lang="en-US" sz="2100" b="1" dirty="0">
                <a:latin typeface="+mn-lt"/>
                <a:cs typeface="Times New Roman" panose="02020603050405020304" pitchFamily="18" charset="0"/>
              </a:rPr>
              <a:t>Storage</a:t>
            </a:r>
            <a:r>
              <a:rPr lang="en-US" sz="2100" dirty="0">
                <a:latin typeface="+mn-lt"/>
                <a:cs typeface="Times New Roman" panose="02020603050405020304" pitchFamily="18" charset="0"/>
              </a:rPr>
              <a:t> and </a:t>
            </a:r>
            <a:r>
              <a:rPr lang="en-US" sz="2100" b="1" dirty="0">
                <a:latin typeface="+mn-lt"/>
                <a:cs typeface="Times New Roman" panose="02020603050405020304" pitchFamily="18" charset="0"/>
              </a:rPr>
              <a:t>description of scripts </a:t>
            </a:r>
            <a:r>
              <a:rPr lang="en-US" sz="2100" dirty="0">
                <a:latin typeface="+mn-lt"/>
                <a:cs typeface="Times New Roman" panose="02020603050405020304" pitchFamily="18" charset="0"/>
              </a:rPr>
              <a:t>with </a:t>
            </a:r>
            <a:r>
              <a:rPr lang="en-US" sz="2100" b="1" dirty="0">
                <a:latin typeface="+mn-lt"/>
                <a:cs typeface="Times New Roman" panose="02020603050405020304" pitchFamily="18" charset="0"/>
              </a:rPr>
              <a:t>environment files </a:t>
            </a:r>
            <a:r>
              <a:rPr lang="en-US" sz="2100" dirty="0">
                <a:latin typeface="+mn-lt"/>
                <a:cs typeface="Times New Roman" panose="02020603050405020304" pitchFamily="18" charset="0"/>
              </a:rPr>
              <a:t>will ensure </a:t>
            </a:r>
            <a:r>
              <a:rPr lang="en-US" sz="2100" b="1" dirty="0">
                <a:latin typeface="+mn-lt"/>
                <a:cs typeface="Times New Roman" panose="02020603050405020304" pitchFamily="18" charset="0"/>
              </a:rPr>
              <a:t>longevity</a:t>
            </a:r>
            <a:r>
              <a:rPr lang="en-US" sz="2100" dirty="0">
                <a:latin typeface="+mn-lt"/>
                <a:cs typeface="Times New Roman" panose="02020603050405020304" pitchFamily="18" charset="0"/>
              </a:rPr>
              <a:t> even if versions are updated. </a:t>
            </a:r>
            <a:r>
              <a:rPr lang="en-US" sz="2100" b="1" dirty="0">
                <a:latin typeface="+mn-lt"/>
                <a:cs typeface="Times New Roman" panose="02020603050405020304" pitchFamily="18" charset="0"/>
              </a:rPr>
              <a:t>Reference genome</a:t>
            </a:r>
            <a:r>
              <a:rPr lang="en-US" sz="2100" dirty="0">
                <a:latin typeface="+mn-lt"/>
                <a:cs typeface="Times New Roman" panose="02020603050405020304" pitchFamily="18" charset="0"/>
              </a:rPr>
              <a:t> and </a:t>
            </a:r>
            <a:r>
              <a:rPr lang="en-US" sz="2100" b="1" dirty="0">
                <a:latin typeface="+mn-lt"/>
                <a:cs typeface="Times New Roman" panose="02020603050405020304" pitchFamily="18" charset="0"/>
              </a:rPr>
              <a:t>protocol files </a:t>
            </a:r>
            <a:r>
              <a:rPr lang="en-US" sz="2100" dirty="0">
                <a:latin typeface="+mn-lt"/>
                <a:cs typeface="Times New Roman" panose="02020603050405020304" pitchFamily="18" charset="0"/>
              </a:rPr>
              <a:t>will also be stored so that </a:t>
            </a:r>
            <a:r>
              <a:rPr lang="en-US" sz="2100" b="1" dirty="0">
                <a:latin typeface="+mn-lt"/>
                <a:cs typeface="Times New Roman" panose="02020603050405020304" pitchFamily="18" charset="0"/>
              </a:rPr>
              <a:t>analysis pipelines </a:t>
            </a:r>
            <a:r>
              <a:rPr lang="en-US" sz="2100" dirty="0">
                <a:latin typeface="+mn-lt"/>
                <a:cs typeface="Times New Roman" panose="02020603050405020304" pitchFamily="18" charset="0"/>
              </a:rPr>
              <a:t>can be re-run with </a:t>
            </a:r>
            <a:r>
              <a:rPr lang="en-US" sz="2100" b="1" dirty="0">
                <a:latin typeface="+mn-lt"/>
                <a:cs typeface="Times New Roman" panose="02020603050405020304" pitchFamily="18" charset="0"/>
              </a:rPr>
              <a:t>all attendant required files</a:t>
            </a:r>
            <a:r>
              <a:rPr lang="en-US" sz="2100" dirty="0">
                <a:latin typeface="+mn-lt"/>
                <a:cs typeface="Times New Roman" panose="02020603050405020304" pitchFamily="18" charset="0"/>
              </a:rPr>
              <a:t>. </a:t>
            </a:r>
            <a:r>
              <a:rPr lang="en-US" sz="2100" b="1" dirty="0">
                <a:latin typeface="+mn-lt"/>
                <a:cs typeface="Times New Roman" panose="02020603050405020304" pitchFamily="18" charset="0"/>
              </a:rPr>
              <a:t>Manifest files </a:t>
            </a:r>
            <a:r>
              <a:rPr lang="en-US" sz="2100" dirty="0">
                <a:latin typeface="+mn-lt"/>
                <a:cs typeface="Times New Roman" panose="02020603050405020304" pitchFamily="18" charset="0"/>
              </a:rPr>
              <a:t>will map input and output files with code that interacted with them.</a:t>
            </a:r>
          </a:p>
          <a:p>
            <a:pPr marL="0" indent="0">
              <a:buNone/>
            </a:pPr>
            <a:endParaRPr lang="en-US" dirty="0"/>
          </a:p>
        </p:txBody>
      </p:sp>
      <p:sp>
        <p:nvSpPr>
          <p:cNvPr id="4" name="Slide Number Placeholder 3">
            <a:extLst>
              <a:ext uri="{FF2B5EF4-FFF2-40B4-BE49-F238E27FC236}">
                <a16:creationId xmlns:a16="http://schemas.microsoft.com/office/drawing/2014/main" id="{CFC3B9B0-6407-BEEE-DD0E-470801AB02E0}"/>
              </a:ext>
            </a:extLst>
          </p:cNvPr>
          <p:cNvSpPr>
            <a:spLocks noGrp="1"/>
          </p:cNvSpPr>
          <p:nvPr>
            <p:ph type="sldNum" sz="quarter" idx="12"/>
          </p:nvPr>
        </p:nvSpPr>
        <p:spPr/>
        <p:txBody>
          <a:bodyPr/>
          <a:lstStyle/>
          <a:p>
            <a:fld id="{AD40181A-01B0-4CB8-8614-1473649F6741}" type="slidenum">
              <a:rPr lang="en-US" smtClean="0"/>
              <a:pPr/>
              <a:t>17</a:t>
            </a:fld>
            <a:endParaRPr lang="en-US" dirty="0"/>
          </a:p>
        </p:txBody>
      </p:sp>
      <p:sp>
        <p:nvSpPr>
          <p:cNvPr id="5" name="Rounded Rectangle 4">
            <a:extLst>
              <a:ext uri="{FF2B5EF4-FFF2-40B4-BE49-F238E27FC236}">
                <a16:creationId xmlns:a16="http://schemas.microsoft.com/office/drawing/2014/main" id="{AADDB180-26FC-17EE-8B88-DE8397B8E04D}"/>
              </a:ext>
            </a:extLst>
          </p:cNvPr>
          <p:cNvSpPr/>
          <p:nvPr/>
        </p:nvSpPr>
        <p:spPr>
          <a:xfrm>
            <a:off x="520700" y="1467427"/>
            <a:ext cx="7988300" cy="4755573"/>
          </a:xfrm>
          <a:prstGeom prst="roundRect">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988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6DB5A-319D-5894-B02C-0C9526758381}"/>
              </a:ext>
            </a:extLst>
          </p:cNvPr>
          <p:cNvSpPr>
            <a:spLocks noGrp="1"/>
          </p:cNvSpPr>
          <p:nvPr>
            <p:ph type="title"/>
          </p:nvPr>
        </p:nvSpPr>
        <p:spPr/>
        <p:txBody>
          <a:bodyPr/>
          <a:lstStyle/>
          <a:p>
            <a:r>
              <a:rPr lang="en-US" dirty="0"/>
              <a:t>Data Standards</a:t>
            </a:r>
          </a:p>
        </p:txBody>
      </p:sp>
      <p:sp>
        <p:nvSpPr>
          <p:cNvPr id="3" name="Content Placeholder 2">
            <a:extLst>
              <a:ext uri="{FF2B5EF4-FFF2-40B4-BE49-F238E27FC236}">
                <a16:creationId xmlns:a16="http://schemas.microsoft.com/office/drawing/2014/main" id="{EB328387-11CD-91C9-9DA5-FBCEEF2A9034}"/>
              </a:ext>
            </a:extLst>
          </p:cNvPr>
          <p:cNvSpPr>
            <a:spLocks noGrp="1"/>
          </p:cNvSpPr>
          <p:nvPr>
            <p:ph idx="1"/>
          </p:nvPr>
        </p:nvSpPr>
        <p:spPr/>
        <p:txBody>
          <a:bodyPr>
            <a:normAutofit fontScale="92500" lnSpcReduction="20000"/>
          </a:bodyPr>
          <a:lstStyle/>
          <a:p>
            <a:pPr marL="0" indent="0">
              <a:buNone/>
            </a:pPr>
            <a:r>
              <a:rPr lang="en-US" sz="2000" b="1" dirty="0">
                <a:effectLst/>
                <a:latin typeface="+mn-lt"/>
                <a:ea typeface="Calibri" panose="020F0502020204030204" pitchFamily="34" charset="0"/>
                <a:cs typeface="Times New Roman" panose="02020603050405020304" pitchFamily="18" charset="0"/>
              </a:rPr>
              <a:t>Illustrate standards to be applied to your scientific data with data management best practices.</a:t>
            </a:r>
          </a:p>
          <a:p>
            <a:pPr marL="0" indent="0">
              <a:buNone/>
            </a:pPr>
            <a:endParaRPr lang="en-US" sz="2000" b="1" dirty="0">
              <a:effectLst/>
              <a:latin typeface="Rubrik Medium"/>
              <a:ea typeface="Calibri" panose="020F0502020204030204" pitchFamily="34" charset="0"/>
              <a:cs typeface="Times New Roman" panose="02020603050405020304" pitchFamily="18" charset="0"/>
            </a:endParaRPr>
          </a:p>
          <a:p>
            <a:r>
              <a:rPr lang="en-US" sz="2000" dirty="0">
                <a:latin typeface="+mn-lt"/>
                <a:ea typeface="Calibri" panose="020F0502020204030204" pitchFamily="34" charset="0"/>
                <a:cs typeface="Times New Roman" panose="02020603050405020304" pitchFamily="18" charset="0"/>
              </a:rPr>
              <a:t>Data formats</a:t>
            </a:r>
          </a:p>
          <a:p>
            <a:r>
              <a:rPr lang="en-US" sz="2000" dirty="0">
                <a:latin typeface="+mn-lt"/>
                <a:ea typeface="Calibri" panose="020F0502020204030204" pitchFamily="34" charset="0"/>
                <a:cs typeface="Times New Roman" panose="02020603050405020304" pitchFamily="18" charset="0"/>
              </a:rPr>
              <a:t>Data dictionaries</a:t>
            </a:r>
          </a:p>
          <a:p>
            <a:r>
              <a:rPr lang="en-US" sz="2000" dirty="0">
                <a:effectLst/>
                <a:latin typeface="+mn-lt"/>
                <a:ea typeface="Calibri" panose="020F0502020204030204" pitchFamily="34" charset="0"/>
                <a:cs typeface="Times New Roman" panose="02020603050405020304" pitchFamily="18" charset="0"/>
              </a:rPr>
              <a:t>Common Data Elements</a:t>
            </a:r>
          </a:p>
          <a:p>
            <a:r>
              <a:rPr lang="en-US" sz="2000" dirty="0">
                <a:latin typeface="+mn-lt"/>
                <a:ea typeface="Calibri" panose="020F0502020204030204" pitchFamily="34" charset="0"/>
                <a:cs typeface="Times New Roman" panose="02020603050405020304" pitchFamily="18" charset="0"/>
              </a:rPr>
              <a:t>Identifiers</a:t>
            </a:r>
          </a:p>
          <a:p>
            <a:r>
              <a:rPr lang="en-US" sz="2000" dirty="0">
                <a:effectLst/>
                <a:latin typeface="+mn-lt"/>
                <a:ea typeface="Calibri" panose="020F0502020204030204" pitchFamily="34" charset="0"/>
                <a:cs typeface="Times New Roman" panose="02020603050405020304" pitchFamily="18" charset="0"/>
              </a:rPr>
              <a:t>Definitions</a:t>
            </a:r>
          </a:p>
          <a:p>
            <a:r>
              <a:rPr lang="en-US" sz="2000" dirty="0">
                <a:effectLst/>
                <a:latin typeface="+mn-lt"/>
                <a:ea typeface="Calibri" panose="020F0502020204030204" pitchFamily="34" charset="0"/>
                <a:cs typeface="Times New Roman" panose="02020603050405020304" pitchFamily="18" charset="0"/>
              </a:rPr>
              <a:t>Indicate when no consensus standard exists</a:t>
            </a:r>
          </a:p>
          <a:p>
            <a:pPr marL="0" indent="0">
              <a:buNone/>
            </a:pPr>
            <a:endParaRPr lang="en-US" dirty="0"/>
          </a:p>
          <a:p>
            <a:pPr marL="0" indent="0">
              <a:buNone/>
            </a:pPr>
            <a:r>
              <a:rPr lang="en-US" sz="2200" b="1" dirty="0">
                <a:solidFill>
                  <a:schemeClr val="accent6">
                    <a:lumMod val="75000"/>
                  </a:schemeClr>
                </a:solidFill>
              </a:rPr>
              <a:t>Arcus can help!</a:t>
            </a:r>
          </a:p>
          <a:p>
            <a:pPr marL="0" indent="0">
              <a:buNone/>
            </a:pPr>
            <a:r>
              <a:rPr lang="en-US" sz="2200" b="1" dirty="0">
                <a:solidFill>
                  <a:srgbClr val="786452"/>
                </a:solidFill>
                <a:effectLst/>
                <a:latin typeface="Georgia" panose="02040502050405020303" pitchFamily="18" charset="0"/>
                <a:ea typeface="Calibri" panose="020F0502020204030204" pitchFamily="34" charset="0"/>
                <a:cs typeface="Times New Roman" panose="02020603050405020304" pitchFamily="18" charset="0"/>
              </a:rPr>
              <a:t>Arcus follows best practice for creating files and storing both research data files, reference documents, custom code, and workflow processes.</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5549EBE4-E2B2-FEF9-4D01-BDE1B00DEE7B}"/>
              </a:ext>
            </a:extLst>
          </p:cNvPr>
          <p:cNvSpPr>
            <a:spLocks noGrp="1"/>
          </p:cNvSpPr>
          <p:nvPr>
            <p:ph type="sldNum" sz="quarter" idx="12"/>
          </p:nvPr>
        </p:nvSpPr>
        <p:spPr/>
        <p:txBody>
          <a:bodyPr/>
          <a:lstStyle/>
          <a:p>
            <a:fld id="{AD40181A-01B0-4CB8-8614-1473649F6741}" type="slidenum">
              <a:rPr lang="en-US" smtClean="0"/>
              <a:pPr/>
              <a:t>18</a:t>
            </a:fld>
            <a:endParaRPr lang="en-US" dirty="0"/>
          </a:p>
        </p:txBody>
      </p:sp>
    </p:spTree>
    <p:extLst>
      <p:ext uri="{BB962C8B-B14F-4D97-AF65-F5344CB8AC3E}">
        <p14:creationId xmlns:p14="http://schemas.microsoft.com/office/powerpoint/2010/main" val="623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6DB5A-319D-5894-B02C-0C9526758381}"/>
              </a:ext>
            </a:extLst>
          </p:cNvPr>
          <p:cNvSpPr>
            <a:spLocks noGrp="1"/>
          </p:cNvSpPr>
          <p:nvPr>
            <p:ph type="title"/>
          </p:nvPr>
        </p:nvSpPr>
        <p:spPr/>
        <p:txBody>
          <a:bodyPr/>
          <a:lstStyle/>
          <a:p>
            <a:r>
              <a:rPr lang="en-US" dirty="0"/>
              <a:t>Data Standards – Example </a:t>
            </a:r>
          </a:p>
        </p:txBody>
      </p:sp>
      <p:sp>
        <p:nvSpPr>
          <p:cNvPr id="3" name="Content Placeholder 2">
            <a:extLst>
              <a:ext uri="{FF2B5EF4-FFF2-40B4-BE49-F238E27FC236}">
                <a16:creationId xmlns:a16="http://schemas.microsoft.com/office/drawing/2014/main" id="{EB328387-11CD-91C9-9DA5-FBCEEF2A9034}"/>
              </a:ext>
            </a:extLst>
          </p:cNvPr>
          <p:cNvSpPr>
            <a:spLocks noGrp="1"/>
          </p:cNvSpPr>
          <p:nvPr>
            <p:ph idx="1"/>
          </p:nvPr>
        </p:nvSpPr>
        <p:spPr>
          <a:xfrm>
            <a:off x="817438" y="1614179"/>
            <a:ext cx="7507224" cy="3060264"/>
          </a:xfrm>
        </p:spPr>
        <p:txBody>
          <a:bodyPr>
            <a:normAutofit/>
          </a:bodyPr>
          <a:lstStyle/>
          <a:p>
            <a:pPr marL="0" indent="0">
              <a:buNone/>
            </a:pPr>
            <a:r>
              <a:rPr lang="en-US" sz="1800" dirty="0">
                <a:solidFill>
                  <a:srgbClr val="776351"/>
                </a:solidFill>
                <a:effectLst/>
                <a:latin typeface="Georgia" panose="02040502050405020303" pitchFamily="18" charset="0"/>
              </a:rPr>
              <a:t>A </a:t>
            </a:r>
            <a:r>
              <a:rPr lang="en-US" sz="1800" b="1" dirty="0">
                <a:solidFill>
                  <a:srgbClr val="776351"/>
                </a:solidFill>
                <a:effectLst/>
                <a:latin typeface="Georgia" panose="02040502050405020303" pitchFamily="18" charset="0"/>
              </a:rPr>
              <a:t>data dictionary </a:t>
            </a:r>
            <a:r>
              <a:rPr lang="en-US" sz="1800" dirty="0">
                <a:solidFill>
                  <a:srgbClr val="776351"/>
                </a:solidFill>
                <a:effectLst/>
                <a:latin typeface="Georgia" panose="02040502050405020303" pitchFamily="18" charset="0"/>
              </a:rPr>
              <a:t>will be provided for the </a:t>
            </a:r>
            <a:r>
              <a:rPr lang="en-US" sz="1800" b="1" dirty="0">
                <a:solidFill>
                  <a:srgbClr val="776351"/>
                </a:solidFill>
                <a:effectLst/>
                <a:latin typeface="Georgia" panose="02040502050405020303" pitchFamily="18" charset="0"/>
              </a:rPr>
              <a:t>clinical dataset </a:t>
            </a:r>
            <a:r>
              <a:rPr lang="en-US" sz="1800" dirty="0">
                <a:solidFill>
                  <a:srgbClr val="776351"/>
                </a:solidFill>
                <a:effectLst/>
                <a:latin typeface="Georgia" panose="02040502050405020303" pitchFamily="18" charset="0"/>
              </a:rPr>
              <a:t>that defines column headers, </a:t>
            </a:r>
            <a:r>
              <a:rPr lang="en-US" sz="1800" b="1" dirty="0">
                <a:solidFill>
                  <a:srgbClr val="776351"/>
                </a:solidFill>
                <a:effectLst/>
                <a:latin typeface="Georgia" panose="02040502050405020303" pitchFamily="18" charset="0"/>
              </a:rPr>
              <a:t>units of measurement</a:t>
            </a:r>
            <a:r>
              <a:rPr lang="en-US" sz="1800" dirty="0">
                <a:solidFill>
                  <a:srgbClr val="776351"/>
                </a:solidFill>
                <a:effectLst/>
                <a:latin typeface="Georgia" panose="02040502050405020303" pitchFamily="18" charset="0"/>
              </a:rPr>
              <a:t>, and other </a:t>
            </a:r>
            <a:r>
              <a:rPr lang="en-US" sz="1800" b="1" dirty="0">
                <a:solidFill>
                  <a:srgbClr val="776351"/>
                </a:solidFill>
                <a:effectLst/>
                <a:latin typeface="Georgia" panose="02040502050405020303" pitchFamily="18" charset="0"/>
              </a:rPr>
              <a:t>pertinent metadata</a:t>
            </a:r>
            <a:r>
              <a:rPr lang="en-US" sz="1800" dirty="0">
                <a:solidFill>
                  <a:srgbClr val="776351"/>
                </a:solidFill>
                <a:effectLst/>
                <a:latin typeface="Georgia" panose="02040502050405020303" pitchFamily="18" charset="0"/>
              </a:rPr>
              <a:t> as necessary to understand and reuse the dataset. </a:t>
            </a:r>
          </a:p>
          <a:p>
            <a:pPr marL="0" indent="0">
              <a:buNone/>
            </a:pPr>
            <a:endParaRPr lang="en-US" sz="1800" dirty="0">
              <a:solidFill>
                <a:srgbClr val="776351"/>
              </a:solidFill>
              <a:effectLst/>
              <a:latin typeface="Georgia" panose="02040502050405020303" pitchFamily="18" charset="0"/>
            </a:endParaRPr>
          </a:p>
          <a:p>
            <a:pPr marL="0" indent="0">
              <a:buNone/>
            </a:pPr>
            <a:r>
              <a:rPr lang="en-US" sz="1800" dirty="0">
                <a:solidFill>
                  <a:srgbClr val="776351"/>
                </a:solidFill>
                <a:effectLst/>
                <a:latin typeface="Georgia" panose="02040502050405020303" pitchFamily="18" charset="0"/>
              </a:rPr>
              <a:t>Omics files, </a:t>
            </a:r>
            <a:r>
              <a:rPr lang="en-US" sz="1800" b="1" dirty="0">
                <a:solidFill>
                  <a:srgbClr val="776351"/>
                </a:solidFill>
                <a:effectLst/>
                <a:latin typeface="Georgia" panose="02040502050405020303" pitchFamily="18" charset="0"/>
              </a:rPr>
              <a:t>fastq, cram, and vcf, </a:t>
            </a:r>
            <a:r>
              <a:rPr lang="en-US" sz="1800" dirty="0">
                <a:solidFill>
                  <a:srgbClr val="776351"/>
                </a:solidFill>
                <a:effectLst/>
                <a:latin typeface="Georgia" panose="02040502050405020303" pitchFamily="18" charset="0"/>
              </a:rPr>
              <a:t>comply to </a:t>
            </a:r>
            <a:r>
              <a:rPr lang="en-US" sz="1800" b="1" dirty="0">
                <a:solidFill>
                  <a:srgbClr val="776351"/>
                </a:solidFill>
                <a:effectLst/>
                <a:latin typeface="Georgia" panose="02040502050405020303" pitchFamily="18" charset="0"/>
              </a:rPr>
              <a:t>latest version</a:t>
            </a:r>
            <a:r>
              <a:rPr lang="en-US" sz="1800" dirty="0">
                <a:solidFill>
                  <a:srgbClr val="776351"/>
                </a:solidFill>
                <a:effectLst/>
                <a:latin typeface="Georgia" panose="02040502050405020303" pitchFamily="18" charset="0"/>
              </a:rPr>
              <a:t> of each file’s specification. </a:t>
            </a:r>
          </a:p>
          <a:p>
            <a:pPr marL="0" indent="0">
              <a:buNone/>
            </a:pPr>
            <a:endParaRPr lang="en-US" sz="1800" dirty="0">
              <a:solidFill>
                <a:srgbClr val="776351"/>
              </a:solidFill>
              <a:effectLst/>
              <a:latin typeface="Georgia" panose="02040502050405020303" pitchFamily="18" charset="0"/>
            </a:endParaRPr>
          </a:p>
          <a:p>
            <a:pPr marL="0" indent="0">
              <a:buNone/>
            </a:pPr>
            <a:r>
              <a:rPr lang="en-US" sz="1800" dirty="0">
                <a:solidFill>
                  <a:srgbClr val="776351"/>
                </a:solidFill>
                <a:effectLst/>
                <a:latin typeface="Georgia" panose="02040502050405020303" pitchFamily="18" charset="0"/>
              </a:rPr>
              <a:t>The Arcus Archives selected for the deposition of data, metadata, and code </a:t>
            </a:r>
            <a:r>
              <a:rPr lang="en-US" sz="1800" b="1" dirty="0">
                <a:solidFill>
                  <a:srgbClr val="776351"/>
                </a:solidFill>
                <a:effectLst/>
                <a:latin typeface="Georgia" panose="02040502050405020303" pitchFamily="18" charset="0"/>
              </a:rPr>
              <a:t>complies with the accepted standards</a:t>
            </a:r>
            <a:r>
              <a:rPr lang="en-US" sz="1800" dirty="0">
                <a:solidFill>
                  <a:srgbClr val="776351"/>
                </a:solidFill>
                <a:effectLst/>
                <a:latin typeface="Georgia" panose="02040502050405020303" pitchFamily="18" charset="0"/>
              </a:rPr>
              <a:t>. </a:t>
            </a:r>
            <a:endParaRPr lang="en-US" sz="2000" dirty="0">
              <a:effectLst/>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549EBE4-E2B2-FEF9-4D01-BDE1B00DEE7B}"/>
              </a:ext>
            </a:extLst>
          </p:cNvPr>
          <p:cNvSpPr>
            <a:spLocks noGrp="1"/>
          </p:cNvSpPr>
          <p:nvPr>
            <p:ph type="sldNum" sz="quarter" idx="12"/>
          </p:nvPr>
        </p:nvSpPr>
        <p:spPr/>
        <p:txBody>
          <a:bodyPr/>
          <a:lstStyle/>
          <a:p>
            <a:fld id="{AD40181A-01B0-4CB8-8614-1473649F6741}" type="slidenum">
              <a:rPr lang="en-US" smtClean="0"/>
              <a:pPr/>
              <a:t>19</a:t>
            </a:fld>
            <a:endParaRPr lang="en-US" dirty="0"/>
          </a:p>
        </p:txBody>
      </p:sp>
      <p:sp>
        <p:nvSpPr>
          <p:cNvPr id="6" name="Rounded Rectangle 5">
            <a:extLst>
              <a:ext uri="{FF2B5EF4-FFF2-40B4-BE49-F238E27FC236}">
                <a16:creationId xmlns:a16="http://schemas.microsoft.com/office/drawing/2014/main" id="{FB565AAC-F30C-AFC4-DC22-9CFEF7F6B142}"/>
              </a:ext>
            </a:extLst>
          </p:cNvPr>
          <p:cNvSpPr/>
          <p:nvPr/>
        </p:nvSpPr>
        <p:spPr>
          <a:xfrm>
            <a:off x="644236" y="1340428"/>
            <a:ext cx="7680426" cy="3434772"/>
          </a:xfrm>
          <a:prstGeom prst="roundRect">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5173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09F39-4C66-0A86-56B9-376198C9E48F}"/>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EB6F05BD-22B4-E756-433B-9BC97A7FA5B4}"/>
              </a:ext>
            </a:extLst>
          </p:cNvPr>
          <p:cNvSpPr>
            <a:spLocks noGrp="1"/>
          </p:cNvSpPr>
          <p:nvPr>
            <p:ph idx="1"/>
          </p:nvPr>
        </p:nvSpPr>
        <p:spPr/>
        <p:txBody>
          <a:bodyPr>
            <a:normAutofit lnSpcReduction="10000"/>
          </a:bodyPr>
          <a:lstStyle/>
          <a:p>
            <a:r>
              <a:rPr lang="en-US" dirty="0"/>
              <a:t>Overview - 2023 NIH Data Management &amp; Sharing policy</a:t>
            </a:r>
          </a:p>
          <a:p>
            <a:r>
              <a:rPr lang="en-US" dirty="0"/>
              <a:t>Scope of the policy</a:t>
            </a:r>
          </a:p>
          <a:p>
            <a:r>
              <a:rPr lang="en-US" dirty="0"/>
              <a:t>What the new data sharing policy entails</a:t>
            </a:r>
          </a:p>
          <a:p>
            <a:r>
              <a:rPr lang="en-US" dirty="0"/>
              <a:t>What is a data Management sharing Plan (DMSP)</a:t>
            </a:r>
          </a:p>
          <a:p>
            <a:r>
              <a:rPr lang="en-US" dirty="0"/>
              <a:t>How Arcus can help</a:t>
            </a:r>
          </a:p>
          <a:p>
            <a:r>
              <a:rPr lang="en-US" dirty="0"/>
              <a:t>Tools and resources for writing a DMSP</a:t>
            </a:r>
          </a:p>
          <a:p>
            <a:r>
              <a:rPr lang="en-US" dirty="0"/>
              <a:t>Additional resources</a:t>
            </a:r>
          </a:p>
          <a:p>
            <a:r>
              <a:rPr lang="en-US" dirty="0"/>
              <a:t>Q &amp; A</a:t>
            </a:r>
          </a:p>
          <a:p>
            <a:endParaRPr lang="en-US" dirty="0"/>
          </a:p>
        </p:txBody>
      </p:sp>
      <p:sp>
        <p:nvSpPr>
          <p:cNvPr id="4" name="Slide Number Placeholder 3">
            <a:extLst>
              <a:ext uri="{FF2B5EF4-FFF2-40B4-BE49-F238E27FC236}">
                <a16:creationId xmlns:a16="http://schemas.microsoft.com/office/drawing/2014/main" id="{F43356A5-162D-D04E-DA7A-5A7E985B4832}"/>
              </a:ext>
            </a:extLst>
          </p:cNvPr>
          <p:cNvSpPr>
            <a:spLocks noGrp="1"/>
          </p:cNvSpPr>
          <p:nvPr>
            <p:ph type="sldNum" sz="quarter" idx="12"/>
          </p:nvPr>
        </p:nvSpPr>
        <p:spPr/>
        <p:txBody>
          <a:bodyPr/>
          <a:lstStyle/>
          <a:p>
            <a:fld id="{AD40181A-01B0-4CB8-8614-1473649F6741}" type="slidenum">
              <a:rPr lang="en-US" smtClean="0"/>
              <a:pPr/>
              <a:t>2</a:t>
            </a:fld>
            <a:endParaRPr lang="en-US" dirty="0"/>
          </a:p>
        </p:txBody>
      </p:sp>
    </p:spTree>
    <p:extLst>
      <p:ext uri="{BB962C8B-B14F-4D97-AF65-F5344CB8AC3E}">
        <p14:creationId xmlns:p14="http://schemas.microsoft.com/office/powerpoint/2010/main" val="1546335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D2760-79D9-C361-3510-583E5FE901D5}"/>
              </a:ext>
            </a:extLst>
          </p:cNvPr>
          <p:cNvSpPr>
            <a:spLocks noGrp="1"/>
          </p:cNvSpPr>
          <p:nvPr>
            <p:ph type="title"/>
          </p:nvPr>
        </p:nvSpPr>
        <p:spPr/>
        <p:txBody>
          <a:bodyPr/>
          <a:lstStyle/>
          <a:p>
            <a:r>
              <a:rPr lang="en-US" dirty="0"/>
              <a:t>Data Preservation, access, and associated timelines</a:t>
            </a:r>
          </a:p>
        </p:txBody>
      </p:sp>
      <p:sp>
        <p:nvSpPr>
          <p:cNvPr id="3" name="Content Placeholder 2">
            <a:extLst>
              <a:ext uri="{FF2B5EF4-FFF2-40B4-BE49-F238E27FC236}">
                <a16:creationId xmlns:a16="http://schemas.microsoft.com/office/drawing/2014/main" id="{A76DA054-654C-1B97-58D6-E35E1732B4DD}"/>
              </a:ext>
            </a:extLst>
          </p:cNvPr>
          <p:cNvSpPr>
            <a:spLocks noGrp="1"/>
          </p:cNvSpPr>
          <p:nvPr>
            <p:ph idx="1"/>
          </p:nvPr>
        </p:nvSpPr>
        <p:spPr/>
        <p:txBody>
          <a:bodyPr>
            <a:noAutofit/>
          </a:bodyPr>
          <a:lstStyle/>
          <a:p>
            <a:pPr marL="0" indent="0">
              <a:buNone/>
            </a:pPr>
            <a:r>
              <a:rPr lang="en-US" sz="1800" b="1" dirty="0">
                <a:effectLst/>
                <a:latin typeface="+mn-lt"/>
                <a:ea typeface="Calibri" panose="020F0502020204030204" pitchFamily="34" charset="0"/>
                <a:cs typeface="Times New Roman" panose="02020603050405020304" pitchFamily="18" charset="0"/>
              </a:rPr>
              <a:t>Show how FAIR practices will be applied to your Data Preservation, Access, and Associated Timelines. </a:t>
            </a:r>
          </a:p>
          <a:p>
            <a:pPr marL="0" indent="0">
              <a:buNone/>
            </a:pPr>
            <a:endParaRPr lang="en-US" sz="1800" dirty="0">
              <a:latin typeface="+mn-lt"/>
            </a:endParaRPr>
          </a:p>
          <a:p>
            <a:r>
              <a:rPr lang="en-US" sz="1800" dirty="0">
                <a:latin typeface="+mn-lt"/>
              </a:rPr>
              <a:t>Name(s) of repository(ies) where data and metadata will be deposited</a:t>
            </a:r>
          </a:p>
          <a:p>
            <a:r>
              <a:rPr lang="en-US" sz="1800" dirty="0">
                <a:latin typeface="+mn-lt"/>
              </a:rPr>
              <a:t>How data will be made identifiable (e.g., Digital Object Identifier)</a:t>
            </a:r>
          </a:p>
          <a:p>
            <a:r>
              <a:rPr lang="en-US" sz="1800" dirty="0">
                <a:latin typeface="+mn-lt"/>
              </a:rPr>
              <a:t>When the data will be made available and for how long</a:t>
            </a:r>
          </a:p>
          <a:p>
            <a:pPr lvl="1">
              <a:buFont typeface="Courier New" panose="02070309020205020404" pitchFamily="49" charset="0"/>
              <a:buChar char="o"/>
            </a:pPr>
            <a:r>
              <a:rPr lang="en-US" sz="1800" dirty="0">
                <a:latin typeface="+mn-lt"/>
              </a:rPr>
              <a:t>No later than time of publication or end of performance period</a:t>
            </a:r>
          </a:p>
          <a:p>
            <a:pPr lvl="1">
              <a:buFont typeface="Courier New" panose="02070309020205020404" pitchFamily="49" charset="0"/>
              <a:buChar char="o"/>
            </a:pPr>
            <a:r>
              <a:rPr lang="en-US" sz="1800" dirty="0">
                <a:latin typeface="+mn-lt"/>
              </a:rPr>
              <a:t>How long data is anticipated to be available</a:t>
            </a:r>
            <a:endParaRPr lang="en-US" sz="1800" dirty="0"/>
          </a:p>
          <a:p>
            <a:pPr marL="0" indent="0">
              <a:buNone/>
            </a:pPr>
            <a:endParaRPr lang="en-US" sz="1800" b="1" dirty="0">
              <a:solidFill>
                <a:srgbClr val="786452"/>
              </a:solidFill>
              <a:effectLst/>
              <a:latin typeface="Georgia" panose="02040502050405020303" pitchFamily="18" charset="0"/>
              <a:ea typeface="Calibri" panose="020F0502020204030204" pitchFamily="34" charset="0"/>
              <a:cs typeface="Times New Roman" panose="02020603050405020304" pitchFamily="18" charset="0"/>
            </a:endParaRPr>
          </a:p>
          <a:p>
            <a:pPr marL="0" indent="0">
              <a:buNone/>
            </a:pPr>
            <a:endParaRPr lang="en-US" sz="1800" b="1" dirty="0">
              <a:solidFill>
                <a:srgbClr val="786452"/>
              </a:solidFill>
              <a:ea typeface="Calibri" panose="020F0502020204030204" pitchFamily="34" charset="0"/>
              <a:cs typeface="Times New Roman" panose="02020603050405020304" pitchFamily="18" charset="0"/>
            </a:endParaRPr>
          </a:p>
          <a:p>
            <a:pPr marL="0" indent="0">
              <a:buNone/>
            </a:pPr>
            <a:r>
              <a:rPr lang="en-US" sz="1800" b="1" dirty="0">
                <a:solidFill>
                  <a:schemeClr val="accent6">
                    <a:lumMod val="75000"/>
                  </a:schemeClr>
                </a:solidFill>
                <a:ea typeface="Calibri" panose="020F0502020204030204" pitchFamily="34" charset="0"/>
                <a:cs typeface="Times New Roman" panose="02020603050405020304" pitchFamily="18" charset="0"/>
              </a:rPr>
              <a:t>Arcus can help!</a:t>
            </a:r>
          </a:p>
          <a:p>
            <a:pPr marL="0" indent="0">
              <a:buNone/>
            </a:pPr>
            <a:r>
              <a:rPr lang="en-US" sz="1800" b="1" dirty="0">
                <a:solidFill>
                  <a:srgbClr val="786452"/>
                </a:solidFill>
                <a:effectLst/>
                <a:latin typeface="Georgia" panose="02040502050405020303" pitchFamily="18" charset="0"/>
                <a:ea typeface="Calibri" panose="020F0502020204030204" pitchFamily="34" charset="0"/>
                <a:cs typeface="Times New Roman" panose="02020603050405020304" pitchFamily="18" charset="0"/>
              </a:rPr>
              <a:t>Arcus assigns standard retention and access policies to your contributed data</a:t>
            </a:r>
            <a:r>
              <a:rPr lang="en-US" sz="1800" b="1" dirty="0">
                <a:solidFill>
                  <a:srgbClr val="786452"/>
                </a:solidFill>
                <a:latin typeface="Georgia" panose="02040502050405020303" pitchFamily="18" charset="0"/>
                <a:ea typeface="Calibri" panose="020F0502020204030204" pitchFamily="34" charset="0"/>
                <a:cs typeface="Times New Roman" panose="02020603050405020304" pitchFamily="18" charset="0"/>
              </a:rPr>
              <a:t>.</a:t>
            </a:r>
            <a:endParaRPr lang="en-US" sz="1800" b="1" dirty="0"/>
          </a:p>
        </p:txBody>
      </p:sp>
      <p:sp>
        <p:nvSpPr>
          <p:cNvPr id="4" name="Slide Number Placeholder 3">
            <a:extLst>
              <a:ext uri="{FF2B5EF4-FFF2-40B4-BE49-F238E27FC236}">
                <a16:creationId xmlns:a16="http://schemas.microsoft.com/office/drawing/2014/main" id="{2E78D1FD-B825-124A-785C-DD6A743FCAC2}"/>
              </a:ext>
            </a:extLst>
          </p:cNvPr>
          <p:cNvSpPr>
            <a:spLocks noGrp="1"/>
          </p:cNvSpPr>
          <p:nvPr>
            <p:ph type="sldNum" sz="quarter" idx="12"/>
          </p:nvPr>
        </p:nvSpPr>
        <p:spPr/>
        <p:txBody>
          <a:bodyPr/>
          <a:lstStyle/>
          <a:p>
            <a:fld id="{AD40181A-01B0-4CB8-8614-1473649F6741}" type="slidenum">
              <a:rPr lang="en-US" smtClean="0"/>
              <a:pPr/>
              <a:t>20</a:t>
            </a:fld>
            <a:endParaRPr lang="en-US" dirty="0"/>
          </a:p>
        </p:txBody>
      </p:sp>
    </p:spTree>
    <p:extLst>
      <p:ext uri="{BB962C8B-B14F-4D97-AF65-F5344CB8AC3E}">
        <p14:creationId xmlns:p14="http://schemas.microsoft.com/office/powerpoint/2010/main" val="2443884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D2760-79D9-C361-3510-583E5FE901D5}"/>
              </a:ext>
            </a:extLst>
          </p:cNvPr>
          <p:cNvSpPr>
            <a:spLocks noGrp="1"/>
          </p:cNvSpPr>
          <p:nvPr>
            <p:ph type="title"/>
          </p:nvPr>
        </p:nvSpPr>
        <p:spPr>
          <a:xfrm>
            <a:off x="819338" y="560186"/>
            <a:ext cx="7507224" cy="1020271"/>
          </a:xfrm>
        </p:spPr>
        <p:txBody>
          <a:bodyPr/>
          <a:lstStyle/>
          <a:p>
            <a:r>
              <a:rPr lang="en-US" dirty="0"/>
              <a:t>Data Preservation, access, and associated timelines – Example </a:t>
            </a:r>
          </a:p>
        </p:txBody>
      </p:sp>
      <p:sp>
        <p:nvSpPr>
          <p:cNvPr id="3" name="Content Placeholder 2">
            <a:extLst>
              <a:ext uri="{FF2B5EF4-FFF2-40B4-BE49-F238E27FC236}">
                <a16:creationId xmlns:a16="http://schemas.microsoft.com/office/drawing/2014/main" id="{A76DA054-654C-1B97-58D6-E35E1732B4DD}"/>
              </a:ext>
            </a:extLst>
          </p:cNvPr>
          <p:cNvSpPr>
            <a:spLocks noGrp="1"/>
          </p:cNvSpPr>
          <p:nvPr>
            <p:ph idx="1"/>
          </p:nvPr>
        </p:nvSpPr>
        <p:spPr>
          <a:xfrm>
            <a:off x="819338" y="1983966"/>
            <a:ext cx="7507224" cy="4264435"/>
          </a:xfrm>
        </p:spPr>
        <p:txBody>
          <a:bodyPr>
            <a:noAutofit/>
          </a:bodyPr>
          <a:lstStyle/>
          <a:p>
            <a:pPr marL="0" indent="0">
              <a:buNone/>
            </a:pPr>
            <a:r>
              <a:rPr lang="en-US" sz="1800" dirty="0">
                <a:solidFill>
                  <a:srgbClr val="776351"/>
                </a:solidFill>
                <a:effectLst/>
                <a:latin typeface="Georgia" panose="02040502050405020303" pitchFamily="18" charset="0"/>
              </a:rPr>
              <a:t>Both </a:t>
            </a:r>
            <a:r>
              <a:rPr lang="en-US" sz="1800" b="1" dirty="0">
                <a:solidFill>
                  <a:srgbClr val="776351"/>
                </a:solidFill>
                <a:effectLst/>
                <a:latin typeface="Georgia" panose="02040502050405020303" pitchFamily="18" charset="0"/>
              </a:rPr>
              <a:t>raw and analyzed data along with any accompanying metadata</a:t>
            </a:r>
            <a:r>
              <a:rPr lang="en-US" sz="1800" dirty="0">
                <a:solidFill>
                  <a:srgbClr val="776351"/>
                </a:solidFill>
                <a:effectLst/>
                <a:latin typeface="Georgia" panose="02040502050405020303" pitchFamily="18" charset="0"/>
              </a:rPr>
              <a:t> will be contributed to the </a:t>
            </a:r>
            <a:r>
              <a:rPr lang="en-US" sz="1800" b="1" dirty="0">
                <a:solidFill>
                  <a:srgbClr val="776351"/>
                </a:solidFill>
                <a:effectLst/>
                <a:latin typeface="Georgia" panose="02040502050405020303" pitchFamily="18" charset="0"/>
              </a:rPr>
              <a:t>Arcus Archives </a:t>
            </a:r>
            <a:r>
              <a:rPr lang="en-US" sz="1800" dirty="0">
                <a:solidFill>
                  <a:srgbClr val="776351"/>
                </a:solidFill>
                <a:effectLst/>
                <a:latin typeface="Georgia" panose="02040502050405020303" pitchFamily="18" charset="0"/>
              </a:rPr>
              <a:t>for storage. </a:t>
            </a:r>
            <a:r>
              <a:rPr lang="en-US" sz="1800" b="1" dirty="0">
                <a:solidFill>
                  <a:srgbClr val="776351"/>
                </a:solidFill>
                <a:effectLst/>
                <a:latin typeface="Georgia" panose="02040502050405020303" pitchFamily="18" charset="0"/>
              </a:rPr>
              <a:t>Scripts and coding workflows </a:t>
            </a:r>
            <a:r>
              <a:rPr lang="en-US" sz="1800" dirty="0">
                <a:solidFill>
                  <a:srgbClr val="776351"/>
                </a:solidFill>
                <a:effectLst/>
                <a:latin typeface="Georgia" panose="02040502050405020303" pitchFamily="18" charset="0"/>
              </a:rPr>
              <a:t>will also be made available via </a:t>
            </a:r>
            <a:r>
              <a:rPr lang="en-US" sz="1800" b="1" dirty="0">
                <a:solidFill>
                  <a:srgbClr val="776351"/>
                </a:solidFill>
                <a:effectLst/>
                <a:latin typeface="Georgia" panose="02040502050405020303" pitchFamily="18" charset="0"/>
              </a:rPr>
              <a:t>Arcus</a:t>
            </a:r>
            <a:r>
              <a:rPr lang="en-US" sz="1800" dirty="0">
                <a:solidFill>
                  <a:srgbClr val="776351"/>
                </a:solidFill>
                <a:effectLst/>
                <a:latin typeface="Georgia" panose="02040502050405020303" pitchFamily="18" charset="0"/>
              </a:rPr>
              <a:t>. Arcus Archives data is preserved according to </a:t>
            </a:r>
            <a:r>
              <a:rPr lang="en-US" sz="1800" b="1" dirty="0">
                <a:solidFill>
                  <a:srgbClr val="776351"/>
                </a:solidFill>
                <a:effectLst/>
                <a:latin typeface="Georgia" panose="02040502050405020303" pitchFamily="18" charset="0"/>
              </a:rPr>
              <a:t>international digital archiving standards</a:t>
            </a:r>
            <a:r>
              <a:rPr lang="en-US" sz="1800" dirty="0">
                <a:solidFill>
                  <a:srgbClr val="776351"/>
                </a:solidFill>
                <a:effectLst/>
                <a:latin typeface="Georgia" panose="02040502050405020303" pitchFamily="18" charset="0"/>
              </a:rPr>
              <a:t> and utilizes a </a:t>
            </a:r>
            <a:r>
              <a:rPr lang="en-US" sz="1800" b="1" dirty="0">
                <a:solidFill>
                  <a:srgbClr val="776351"/>
                </a:solidFill>
                <a:effectLst/>
                <a:latin typeface="Georgia" panose="02040502050405020303" pitchFamily="18" charset="0"/>
              </a:rPr>
              <a:t>custom ingestion and processing workflow</a:t>
            </a:r>
            <a:r>
              <a:rPr lang="en-US" sz="1800" dirty="0">
                <a:solidFill>
                  <a:srgbClr val="776351"/>
                </a:solidFill>
                <a:effectLst/>
                <a:latin typeface="Georgia" panose="02040502050405020303" pitchFamily="18" charset="0"/>
              </a:rPr>
              <a:t> designed by Digital Archivists, Application Research Developers, and DevOps Engineers. </a:t>
            </a:r>
            <a:endParaRPr lang="en-US" sz="1200" dirty="0">
              <a:effectLst/>
            </a:endParaRPr>
          </a:p>
          <a:p>
            <a:pPr marL="0" indent="0">
              <a:buNone/>
            </a:pPr>
            <a:r>
              <a:rPr lang="en-US" sz="1800" b="1" dirty="0">
                <a:solidFill>
                  <a:srgbClr val="776351"/>
                </a:solidFill>
                <a:effectLst/>
                <a:latin typeface="Georgia" panose="02040502050405020303" pitchFamily="18" charset="0"/>
              </a:rPr>
              <a:t>Metadata about research data and participants</a:t>
            </a:r>
            <a:r>
              <a:rPr lang="en-US" sz="1800" dirty="0">
                <a:solidFill>
                  <a:srgbClr val="776351"/>
                </a:solidFill>
                <a:effectLst/>
                <a:latin typeface="Georgia" panose="02040502050405020303" pitchFamily="18" charset="0"/>
              </a:rPr>
              <a:t> in the Archives are available for </a:t>
            </a:r>
            <a:r>
              <a:rPr lang="en-US" sz="1800" b="1" dirty="0">
                <a:solidFill>
                  <a:srgbClr val="776351"/>
                </a:solidFill>
                <a:effectLst/>
                <a:latin typeface="Georgia" panose="02040502050405020303" pitchFamily="18" charset="0"/>
              </a:rPr>
              <a:t>browsing and mediated requests</a:t>
            </a:r>
            <a:r>
              <a:rPr lang="en-US" sz="1800" dirty="0">
                <a:solidFill>
                  <a:srgbClr val="776351"/>
                </a:solidFill>
                <a:effectLst/>
                <a:latin typeface="Georgia" panose="02040502050405020303" pitchFamily="18" charset="0"/>
              </a:rPr>
              <a:t> via the </a:t>
            </a:r>
            <a:r>
              <a:rPr lang="en-US" sz="1800" b="1" dirty="0">
                <a:solidFill>
                  <a:srgbClr val="776351"/>
                </a:solidFill>
                <a:effectLst/>
                <a:latin typeface="Georgia" panose="02040502050405020303" pitchFamily="18" charset="0"/>
              </a:rPr>
              <a:t>Arcus Cohort Discovery (ACD) tool </a:t>
            </a:r>
            <a:r>
              <a:rPr lang="en-US" sz="1800" dirty="0">
                <a:solidFill>
                  <a:srgbClr val="776351"/>
                </a:solidFill>
                <a:effectLst/>
                <a:latin typeface="Georgia" panose="02040502050405020303" pitchFamily="18" charset="0"/>
              </a:rPr>
              <a:t>and the </a:t>
            </a:r>
            <a:r>
              <a:rPr lang="en-US" sz="1800" b="1" dirty="0">
                <a:solidFill>
                  <a:srgbClr val="776351"/>
                </a:solidFill>
                <a:effectLst/>
                <a:latin typeface="Georgia" panose="02040502050405020303" pitchFamily="18" charset="0"/>
              </a:rPr>
              <a:t>Arcus Data Catalog</a:t>
            </a:r>
            <a:r>
              <a:rPr lang="en-US" sz="1800" dirty="0">
                <a:solidFill>
                  <a:srgbClr val="776351"/>
                </a:solidFill>
                <a:effectLst/>
                <a:latin typeface="Georgia" panose="02040502050405020303" pitchFamily="18" charset="0"/>
              </a:rPr>
              <a:t>. Arcus Archives data is </a:t>
            </a:r>
            <a:r>
              <a:rPr lang="en-US" sz="1800" b="1" dirty="0">
                <a:solidFill>
                  <a:srgbClr val="776351"/>
                </a:solidFill>
                <a:effectLst/>
                <a:latin typeface="Georgia" panose="02040502050405020303" pitchFamily="18" charset="0"/>
              </a:rPr>
              <a:t>retained indefinitely </a:t>
            </a:r>
            <a:r>
              <a:rPr lang="en-US" sz="1800" dirty="0">
                <a:solidFill>
                  <a:srgbClr val="776351"/>
                </a:solidFill>
                <a:effectLst/>
                <a:latin typeface="Georgia" panose="02040502050405020303" pitchFamily="18" charset="0"/>
              </a:rPr>
              <a:t>across geographically disparate, secure, redundant, and monitored storage environments (</a:t>
            </a:r>
            <a:r>
              <a:rPr lang="en-US" sz="1800" b="1" dirty="0">
                <a:solidFill>
                  <a:srgbClr val="776351"/>
                </a:solidFill>
                <a:effectLst/>
                <a:latin typeface="Georgia" panose="02040502050405020303" pitchFamily="18" charset="0"/>
              </a:rPr>
              <a:t>Google Cloud Platform </a:t>
            </a:r>
            <a:r>
              <a:rPr lang="en-US" sz="1800" dirty="0">
                <a:solidFill>
                  <a:srgbClr val="776351"/>
                </a:solidFill>
                <a:effectLst/>
                <a:latin typeface="Georgia" panose="02040502050405020303" pitchFamily="18" charset="0"/>
              </a:rPr>
              <a:t>and </a:t>
            </a:r>
            <a:r>
              <a:rPr lang="en-US" sz="1800" b="1" dirty="0">
                <a:solidFill>
                  <a:srgbClr val="776351"/>
                </a:solidFill>
                <a:effectLst/>
                <a:latin typeface="Georgia" panose="02040502050405020303" pitchFamily="18" charset="0"/>
              </a:rPr>
              <a:t>Amazon Web Services</a:t>
            </a:r>
            <a:r>
              <a:rPr lang="en-US" sz="1800" dirty="0">
                <a:solidFill>
                  <a:srgbClr val="776351"/>
                </a:solidFill>
                <a:effectLst/>
                <a:latin typeface="Georgia" panose="02040502050405020303" pitchFamily="18" charset="0"/>
              </a:rPr>
              <a:t>) to prevent loss in the case of a catastrophic event. Data will be assigned a </a:t>
            </a:r>
            <a:r>
              <a:rPr lang="en-US" sz="1800" b="1" dirty="0">
                <a:solidFill>
                  <a:srgbClr val="776351"/>
                </a:solidFill>
                <a:effectLst/>
                <a:latin typeface="Georgia" panose="02040502050405020303" pitchFamily="18" charset="0"/>
              </a:rPr>
              <a:t>persistent unique identifier </a:t>
            </a:r>
            <a:r>
              <a:rPr lang="en-US" sz="1800" dirty="0">
                <a:solidFill>
                  <a:srgbClr val="776351"/>
                </a:solidFill>
                <a:effectLst/>
                <a:latin typeface="Georgia" panose="02040502050405020303" pitchFamily="18" charset="0"/>
              </a:rPr>
              <a:t>during the contribution process to the Arcus Archives. </a:t>
            </a:r>
            <a:endParaRPr lang="en-US" sz="1000" dirty="0"/>
          </a:p>
        </p:txBody>
      </p:sp>
      <p:sp>
        <p:nvSpPr>
          <p:cNvPr id="4" name="Slide Number Placeholder 3">
            <a:extLst>
              <a:ext uri="{FF2B5EF4-FFF2-40B4-BE49-F238E27FC236}">
                <a16:creationId xmlns:a16="http://schemas.microsoft.com/office/drawing/2014/main" id="{2E78D1FD-B825-124A-785C-DD6A743FCAC2}"/>
              </a:ext>
            </a:extLst>
          </p:cNvPr>
          <p:cNvSpPr>
            <a:spLocks noGrp="1"/>
          </p:cNvSpPr>
          <p:nvPr>
            <p:ph type="sldNum" sz="quarter" idx="12"/>
          </p:nvPr>
        </p:nvSpPr>
        <p:spPr/>
        <p:txBody>
          <a:bodyPr/>
          <a:lstStyle/>
          <a:p>
            <a:fld id="{AD40181A-01B0-4CB8-8614-1473649F6741}" type="slidenum">
              <a:rPr lang="en-US" smtClean="0"/>
              <a:pPr/>
              <a:t>21</a:t>
            </a:fld>
            <a:endParaRPr lang="en-US" dirty="0"/>
          </a:p>
        </p:txBody>
      </p:sp>
      <p:sp>
        <p:nvSpPr>
          <p:cNvPr id="6" name="Rounded Rectangle 5">
            <a:extLst>
              <a:ext uri="{FF2B5EF4-FFF2-40B4-BE49-F238E27FC236}">
                <a16:creationId xmlns:a16="http://schemas.microsoft.com/office/drawing/2014/main" id="{530C6CD5-12A0-7CD7-4FD2-37EAA2A36C8B}"/>
              </a:ext>
            </a:extLst>
          </p:cNvPr>
          <p:cNvSpPr/>
          <p:nvPr/>
        </p:nvSpPr>
        <p:spPr>
          <a:xfrm>
            <a:off x="520700" y="1799442"/>
            <a:ext cx="7988300" cy="4448959"/>
          </a:xfrm>
          <a:prstGeom prst="roundRect">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057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F9918-B9C6-5AB9-65CA-0DFCC86AE0BB}"/>
              </a:ext>
            </a:extLst>
          </p:cNvPr>
          <p:cNvSpPr>
            <a:spLocks noGrp="1"/>
          </p:cNvSpPr>
          <p:nvPr>
            <p:ph type="title"/>
          </p:nvPr>
        </p:nvSpPr>
        <p:spPr/>
        <p:txBody>
          <a:bodyPr/>
          <a:lstStyle/>
          <a:p>
            <a:r>
              <a:rPr lang="en-US" sz="3200" dirty="0"/>
              <a:t>Access, distribution and reuse considerations</a:t>
            </a:r>
          </a:p>
        </p:txBody>
      </p:sp>
      <p:sp>
        <p:nvSpPr>
          <p:cNvPr id="3" name="Content Placeholder 2">
            <a:extLst>
              <a:ext uri="{FF2B5EF4-FFF2-40B4-BE49-F238E27FC236}">
                <a16:creationId xmlns:a16="http://schemas.microsoft.com/office/drawing/2014/main" id="{CFE68A07-465A-4B5A-E75D-01405E93DCE8}"/>
              </a:ext>
            </a:extLst>
          </p:cNvPr>
          <p:cNvSpPr>
            <a:spLocks noGrp="1"/>
          </p:cNvSpPr>
          <p:nvPr>
            <p:ph idx="1"/>
          </p:nvPr>
        </p:nvSpPr>
        <p:spPr/>
        <p:txBody>
          <a:bodyPr>
            <a:normAutofit lnSpcReduction="10000"/>
          </a:bodyPr>
          <a:lstStyle/>
          <a:p>
            <a:pPr marL="0" indent="0">
              <a:buNone/>
            </a:pPr>
            <a:r>
              <a:rPr lang="en-US" sz="2000" b="1" dirty="0">
                <a:effectLst/>
                <a:latin typeface="+mn-lt"/>
                <a:ea typeface="Calibri" panose="020F0502020204030204" pitchFamily="34" charset="0"/>
                <a:cs typeface="Times New Roman" panose="02020603050405020304" pitchFamily="18" charset="0"/>
              </a:rPr>
              <a:t>Explain factors affecting subsequent access, distribution, or reuse of scientific data</a:t>
            </a:r>
            <a:r>
              <a:rPr lang="en-US" sz="2000" b="1" dirty="0">
                <a:effectLst/>
                <a:latin typeface="+mn-lt"/>
                <a:ea typeface="Calibri" panose="020F0502020204030204" pitchFamily="34" charset="0"/>
                <a:cs typeface="Cambria" panose="02040503050406030204" pitchFamily="18" charset="0"/>
              </a:rPr>
              <a:t>.</a:t>
            </a:r>
          </a:p>
          <a:p>
            <a:pPr marL="0" indent="0">
              <a:buNone/>
            </a:pPr>
            <a:endParaRPr lang="en-US" sz="2000" b="1" dirty="0">
              <a:effectLst/>
              <a:latin typeface="+mn-lt"/>
              <a:ea typeface="Calibri" panose="020F0502020204030204" pitchFamily="34" charset="0"/>
              <a:cs typeface="Cambria" panose="02040503050406030204" pitchFamily="18" charset="0"/>
            </a:endParaRPr>
          </a:p>
          <a:p>
            <a:r>
              <a:rPr lang="en-US" sz="2000" dirty="0">
                <a:effectLst/>
                <a:latin typeface="+mn-lt"/>
                <a:ea typeface="Calibri" panose="020F0502020204030204" pitchFamily="34" charset="0"/>
                <a:cs typeface="Cambria" panose="02040503050406030204" pitchFamily="18" charset="0"/>
              </a:rPr>
              <a:t>Any limitations due to informed consent, privacy and confidentiality protections</a:t>
            </a:r>
          </a:p>
          <a:p>
            <a:r>
              <a:rPr lang="en-US" sz="2000" dirty="0">
                <a:latin typeface="+mn-lt"/>
                <a:ea typeface="Calibri" panose="020F0502020204030204" pitchFamily="34" charset="0"/>
                <a:cs typeface="Cambria" panose="02040503050406030204" pitchFamily="18" charset="0"/>
              </a:rPr>
              <a:t>Controlled access protection (e.g., author approval DUA)</a:t>
            </a:r>
          </a:p>
          <a:p>
            <a:r>
              <a:rPr lang="en-US" sz="2000" dirty="0">
                <a:effectLst/>
                <a:latin typeface="+mn-lt"/>
                <a:ea typeface="Calibri" panose="020F0502020204030204" pitchFamily="34" charset="0"/>
                <a:cs typeface="Cambria" panose="02040503050406030204" pitchFamily="18" charset="0"/>
              </a:rPr>
              <a:t>Restrictions imposed by federal, Tribal or state laws, regulations, or policies (e.g., HIPPA)</a:t>
            </a:r>
          </a:p>
          <a:p>
            <a:pPr marL="0" indent="0">
              <a:buNone/>
            </a:pPr>
            <a:endParaRPr lang="en-US" sz="2000" dirty="0">
              <a:latin typeface="+mn-lt"/>
            </a:endParaRPr>
          </a:p>
          <a:p>
            <a:pPr marL="0" indent="0">
              <a:buNone/>
            </a:pPr>
            <a:endParaRPr lang="en-US" sz="2000" dirty="0">
              <a:latin typeface="+mn-lt"/>
            </a:endParaRPr>
          </a:p>
          <a:p>
            <a:pPr marL="0" indent="0">
              <a:buNone/>
            </a:pPr>
            <a:r>
              <a:rPr lang="en-US" sz="2000" b="1" dirty="0">
                <a:solidFill>
                  <a:schemeClr val="accent6">
                    <a:lumMod val="75000"/>
                  </a:schemeClr>
                </a:solidFill>
                <a:latin typeface="+mn-lt"/>
              </a:rPr>
              <a:t>Arcus can help!</a:t>
            </a:r>
          </a:p>
          <a:p>
            <a:pPr marL="0" indent="0">
              <a:buNone/>
            </a:pPr>
            <a:r>
              <a:rPr lang="en-US" sz="2000" b="1" dirty="0">
                <a:solidFill>
                  <a:srgbClr val="786452"/>
                </a:solidFill>
                <a:effectLst/>
                <a:latin typeface="+mn-lt"/>
                <a:ea typeface="Calibri" panose="020F0502020204030204" pitchFamily="34" charset="0"/>
                <a:cs typeface="Cambria" panose="02040503050406030204" pitchFamily="18" charset="0"/>
              </a:rPr>
              <a:t>Arcus data contribution agreement (DCA) provides for indefinite data retention in Arcus without requiring the reconsenting of all study participants.</a:t>
            </a:r>
            <a:endParaRPr lang="en-US" sz="2000" b="1" dirty="0">
              <a:effectLst/>
              <a:latin typeface="+mn-lt"/>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21993CEC-C422-DF5B-D6D0-74A58221F0C6}"/>
              </a:ext>
            </a:extLst>
          </p:cNvPr>
          <p:cNvSpPr>
            <a:spLocks noGrp="1"/>
          </p:cNvSpPr>
          <p:nvPr>
            <p:ph type="sldNum" sz="quarter" idx="12"/>
          </p:nvPr>
        </p:nvSpPr>
        <p:spPr/>
        <p:txBody>
          <a:bodyPr/>
          <a:lstStyle/>
          <a:p>
            <a:fld id="{AD40181A-01B0-4CB8-8614-1473649F6741}" type="slidenum">
              <a:rPr lang="en-US" smtClean="0"/>
              <a:pPr/>
              <a:t>22</a:t>
            </a:fld>
            <a:endParaRPr lang="en-US" dirty="0"/>
          </a:p>
        </p:txBody>
      </p:sp>
    </p:spTree>
    <p:extLst>
      <p:ext uri="{BB962C8B-B14F-4D97-AF65-F5344CB8AC3E}">
        <p14:creationId xmlns:p14="http://schemas.microsoft.com/office/powerpoint/2010/main" val="2969940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F9918-B9C6-5AB9-65CA-0DFCC86AE0BB}"/>
              </a:ext>
            </a:extLst>
          </p:cNvPr>
          <p:cNvSpPr>
            <a:spLocks noGrp="1"/>
          </p:cNvSpPr>
          <p:nvPr>
            <p:ph type="title"/>
          </p:nvPr>
        </p:nvSpPr>
        <p:spPr/>
        <p:txBody>
          <a:bodyPr/>
          <a:lstStyle/>
          <a:p>
            <a:r>
              <a:rPr lang="en-US" sz="3200" dirty="0"/>
              <a:t>Access, distribution and reuse considerations – Example </a:t>
            </a:r>
          </a:p>
        </p:txBody>
      </p:sp>
      <p:sp>
        <p:nvSpPr>
          <p:cNvPr id="3" name="Content Placeholder 2">
            <a:extLst>
              <a:ext uri="{FF2B5EF4-FFF2-40B4-BE49-F238E27FC236}">
                <a16:creationId xmlns:a16="http://schemas.microsoft.com/office/drawing/2014/main" id="{CFE68A07-465A-4B5A-E75D-01405E93DCE8}"/>
              </a:ext>
            </a:extLst>
          </p:cNvPr>
          <p:cNvSpPr>
            <a:spLocks noGrp="1"/>
          </p:cNvSpPr>
          <p:nvPr>
            <p:ph idx="1"/>
          </p:nvPr>
        </p:nvSpPr>
        <p:spPr>
          <a:xfrm>
            <a:off x="819338" y="1674090"/>
            <a:ext cx="7507224" cy="4561609"/>
          </a:xfrm>
        </p:spPr>
        <p:txBody>
          <a:bodyPr>
            <a:normAutofit/>
          </a:bodyPr>
          <a:lstStyle/>
          <a:p>
            <a:pPr marL="0" indent="0">
              <a:buNone/>
            </a:pPr>
            <a:r>
              <a:rPr lang="en-US" sz="1800" dirty="0">
                <a:solidFill>
                  <a:srgbClr val="776351"/>
                </a:solidFill>
                <a:effectLst/>
                <a:latin typeface="Georgia" panose="02040502050405020303" pitchFamily="18" charset="0"/>
              </a:rPr>
              <a:t>The Arcus platform was designed to maximize </a:t>
            </a:r>
            <a:r>
              <a:rPr lang="en-US" sz="1800" b="1" dirty="0">
                <a:solidFill>
                  <a:srgbClr val="776351"/>
                </a:solidFill>
                <a:effectLst/>
                <a:latin typeface="Georgia" panose="02040502050405020303" pitchFamily="18" charset="0"/>
              </a:rPr>
              <a:t>FAIR</a:t>
            </a:r>
            <a:r>
              <a:rPr lang="en-US" sz="1800" dirty="0">
                <a:solidFill>
                  <a:srgbClr val="776351"/>
                </a:solidFill>
                <a:effectLst/>
                <a:latin typeface="Georgia" panose="02040502050405020303" pitchFamily="18" charset="0"/>
              </a:rPr>
              <a:t> (</a:t>
            </a:r>
            <a:r>
              <a:rPr lang="en-US" sz="1800" dirty="0">
                <a:solidFill>
                  <a:srgbClr val="776351"/>
                </a:solidFill>
              </a:rPr>
              <a:t>findable, accessible, interoperable, and reusable</a:t>
            </a:r>
            <a:r>
              <a:rPr lang="en-US" sz="1800" dirty="0">
                <a:solidFill>
                  <a:srgbClr val="776351"/>
                </a:solidFill>
                <a:effectLst/>
                <a:latin typeface="Georgia" panose="02040502050405020303" pitchFamily="18" charset="0"/>
              </a:rPr>
              <a:t>) sharing of research data, including the data to be collected from this project. Contributors of data to the Arcus Archives agree to </a:t>
            </a:r>
            <a:r>
              <a:rPr lang="en-US" sz="1800" b="1" dirty="0">
                <a:solidFill>
                  <a:srgbClr val="776351"/>
                </a:solidFill>
                <a:effectLst/>
                <a:latin typeface="Georgia" panose="02040502050405020303" pitchFamily="18" charset="0"/>
              </a:rPr>
              <a:t>share their data under standard terms</a:t>
            </a:r>
            <a:r>
              <a:rPr lang="en-US" sz="1800" dirty="0">
                <a:solidFill>
                  <a:srgbClr val="776351"/>
                </a:solidFill>
                <a:effectLst/>
                <a:latin typeface="Georgia" panose="02040502050405020303" pitchFamily="18" charset="0"/>
              </a:rPr>
              <a:t>: </a:t>
            </a:r>
            <a:endParaRPr lang="en-US" sz="1800" dirty="0"/>
          </a:p>
          <a:p>
            <a:pPr lvl="1"/>
            <a:r>
              <a:rPr lang="en-US" sz="1600" dirty="0">
                <a:solidFill>
                  <a:srgbClr val="776351"/>
                </a:solidFill>
                <a:effectLst/>
                <a:latin typeface="Georgia" panose="02040502050405020303" pitchFamily="18" charset="0"/>
              </a:rPr>
              <a:t>Data shall be accessed in accordance with any governance terms (informed consent, protocols, grant agreements, data embargoes, etc.) under which the data was originally collected. </a:t>
            </a:r>
            <a:endParaRPr lang="en-US" sz="1600" dirty="0"/>
          </a:p>
          <a:p>
            <a:pPr lvl="1"/>
            <a:r>
              <a:rPr lang="en-US" sz="1600" dirty="0">
                <a:solidFill>
                  <a:srgbClr val="776351"/>
                </a:solidFill>
                <a:effectLst/>
                <a:latin typeface="Georgia" panose="02040502050405020303" pitchFamily="18" charset="0"/>
              </a:rPr>
              <a:t>Data shall be made available to authorized Arcus users without access restrictions. </a:t>
            </a:r>
            <a:endParaRPr lang="en-US" sz="1600" dirty="0"/>
          </a:p>
          <a:p>
            <a:pPr marL="0" indent="0">
              <a:buNone/>
            </a:pPr>
            <a:r>
              <a:rPr lang="en-US" sz="1800" dirty="0">
                <a:solidFill>
                  <a:srgbClr val="776351"/>
                </a:solidFill>
                <a:effectLst/>
                <a:latin typeface="Georgia" panose="02040502050405020303" pitchFamily="18" charset="0"/>
              </a:rPr>
              <a:t>While metadata about research data and participants in the Archives are available for browsing and mediated requests via the Arcus Cohort Discovery (ACD) tool and the Arcus Data Catalog, the </a:t>
            </a:r>
            <a:r>
              <a:rPr lang="en-US" sz="1800" b="1" dirty="0">
                <a:solidFill>
                  <a:srgbClr val="776351"/>
                </a:solidFill>
                <a:effectLst/>
                <a:latin typeface="Georgia" panose="02040502050405020303" pitchFamily="18" charset="0"/>
              </a:rPr>
              <a:t>data itself is available only upon request and review</a:t>
            </a:r>
            <a:r>
              <a:rPr lang="en-US" sz="1800" dirty="0">
                <a:solidFill>
                  <a:srgbClr val="776351"/>
                </a:solidFill>
                <a:effectLst/>
                <a:latin typeface="Georgia" panose="02040502050405020303" pitchFamily="18" charset="0"/>
              </a:rPr>
              <a:t> for compliance to existing governance terms for reuse. Review of requests for reuse allow delivery of identified, de-identified, limited, or scoped datasets from this project according to the reuse requester’s research aims, protocols, etc. </a:t>
            </a:r>
            <a:endParaRPr lang="en-US" sz="1800" dirty="0">
              <a:effectLst/>
            </a:endParaRPr>
          </a:p>
          <a:p>
            <a:pPr marL="0" indent="0">
              <a:buNone/>
            </a:pPr>
            <a:endParaRPr lang="en-US" dirty="0"/>
          </a:p>
        </p:txBody>
      </p:sp>
      <p:sp>
        <p:nvSpPr>
          <p:cNvPr id="4" name="Slide Number Placeholder 3">
            <a:extLst>
              <a:ext uri="{FF2B5EF4-FFF2-40B4-BE49-F238E27FC236}">
                <a16:creationId xmlns:a16="http://schemas.microsoft.com/office/drawing/2014/main" id="{21993CEC-C422-DF5B-D6D0-74A58221F0C6}"/>
              </a:ext>
            </a:extLst>
          </p:cNvPr>
          <p:cNvSpPr>
            <a:spLocks noGrp="1"/>
          </p:cNvSpPr>
          <p:nvPr>
            <p:ph type="sldNum" sz="quarter" idx="12"/>
          </p:nvPr>
        </p:nvSpPr>
        <p:spPr/>
        <p:txBody>
          <a:bodyPr/>
          <a:lstStyle/>
          <a:p>
            <a:fld id="{AD40181A-01B0-4CB8-8614-1473649F6741}" type="slidenum">
              <a:rPr lang="en-US" smtClean="0"/>
              <a:pPr/>
              <a:t>23</a:t>
            </a:fld>
            <a:endParaRPr lang="en-US" dirty="0"/>
          </a:p>
        </p:txBody>
      </p:sp>
      <p:sp>
        <p:nvSpPr>
          <p:cNvPr id="5" name="Rounded Rectangle 4">
            <a:extLst>
              <a:ext uri="{FF2B5EF4-FFF2-40B4-BE49-F238E27FC236}">
                <a16:creationId xmlns:a16="http://schemas.microsoft.com/office/drawing/2014/main" id="{562ADCAA-6914-DD14-FC61-7BD2A85A7547}"/>
              </a:ext>
            </a:extLst>
          </p:cNvPr>
          <p:cNvSpPr/>
          <p:nvPr/>
        </p:nvSpPr>
        <p:spPr>
          <a:xfrm>
            <a:off x="520700" y="1403927"/>
            <a:ext cx="7988300" cy="4755573"/>
          </a:xfrm>
          <a:prstGeom prst="roundRect">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711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0FFA5-0B1C-D683-CD89-D5598DDF5750}"/>
              </a:ext>
            </a:extLst>
          </p:cNvPr>
          <p:cNvSpPr>
            <a:spLocks noGrp="1"/>
          </p:cNvSpPr>
          <p:nvPr>
            <p:ph type="title"/>
          </p:nvPr>
        </p:nvSpPr>
        <p:spPr/>
        <p:txBody>
          <a:bodyPr/>
          <a:lstStyle/>
          <a:p>
            <a:r>
              <a:rPr lang="en-US" dirty="0"/>
              <a:t>Oversight of data management and sharing</a:t>
            </a:r>
          </a:p>
        </p:txBody>
      </p:sp>
      <p:sp>
        <p:nvSpPr>
          <p:cNvPr id="3" name="Content Placeholder 2">
            <a:extLst>
              <a:ext uri="{FF2B5EF4-FFF2-40B4-BE49-F238E27FC236}">
                <a16:creationId xmlns:a16="http://schemas.microsoft.com/office/drawing/2014/main" id="{1A802F97-4789-11A0-DFBE-74B0A2F898C8}"/>
              </a:ext>
            </a:extLst>
          </p:cNvPr>
          <p:cNvSpPr>
            <a:spLocks noGrp="1"/>
          </p:cNvSpPr>
          <p:nvPr>
            <p:ph idx="1"/>
          </p:nvPr>
        </p:nvSpPr>
        <p:spPr/>
        <p:txBody>
          <a:bodyPr>
            <a:normAutofit fontScale="92500" lnSpcReduction="20000"/>
          </a:bodyPr>
          <a:lstStyle/>
          <a:p>
            <a:pPr marL="0" indent="0">
              <a:buNone/>
            </a:pPr>
            <a:r>
              <a:rPr lang="en-US" sz="2000" b="1" dirty="0">
                <a:effectLst/>
                <a:latin typeface="+mn-lt"/>
                <a:ea typeface="Calibri" panose="020F0502020204030204" pitchFamily="34" charset="0"/>
                <a:cs typeface="Times New Roman" panose="02020603050405020304" pitchFamily="18" charset="0"/>
              </a:rPr>
              <a:t>Provide oversight of Data Management and Sharing. Demonstrate how the DMS Plan will be monitored and managed</a:t>
            </a:r>
            <a:r>
              <a:rPr lang="en-US" sz="2000" b="1" dirty="0">
                <a:latin typeface="+mn-lt"/>
                <a:ea typeface="Calibri" panose="020F0502020204030204" pitchFamily="34" charset="0"/>
                <a:cs typeface="Times New Roman" panose="02020603050405020304" pitchFamily="18" charset="0"/>
              </a:rPr>
              <a:t>.</a:t>
            </a:r>
          </a:p>
          <a:p>
            <a:pPr marL="0" indent="0">
              <a:buNone/>
            </a:pPr>
            <a:endParaRPr lang="en-US" sz="2000" b="1" dirty="0">
              <a:latin typeface="+mn-lt"/>
              <a:ea typeface="Calibri" panose="020F0502020204030204" pitchFamily="34" charset="0"/>
              <a:cs typeface="Times New Roman" panose="02020603050405020304" pitchFamily="18" charset="0"/>
            </a:endParaRPr>
          </a:p>
          <a:p>
            <a:r>
              <a:rPr lang="en-US" sz="2400" dirty="0">
                <a:latin typeface="+mn-lt"/>
                <a:ea typeface="Calibri" panose="020F0502020204030204" pitchFamily="34" charset="0"/>
                <a:cs typeface="Times New Roman" panose="02020603050405020304" pitchFamily="18" charset="0"/>
              </a:rPr>
              <a:t>Describe how compliance with the DMSP will be monitored and managed (e.g., frequency, person(s) responsible), including budgeting requirements</a:t>
            </a:r>
          </a:p>
          <a:p>
            <a:r>
              <a:rPr lang="en-US" sz="2400" dirty="0">
                <a:latin typeface="+mn-lt"/>
                <a:ea typeface="Calibri" panose="020F0502020204030204" pitchFamily="34" charset="0"/>
                <a:cs typeface="Times New Roman" panose="02020603050405020304" pitchFamily="18" charset="0"/>
              </a:rPr>
              <a:t>Who will be responsible for oversight</a:t>
            </a:r>
          </a:p>
          <a:p>
            <a:r>
              <a:rPr lang="en-US" sz="2400" dirty="0">
                <a:latin typeface="+mn-lt"/>
                <a:ea typeface="Calibri" panose="020F0502020204030204" pitchFamily="34" charset="0"/>
                <a:cs typeface="Times New Roman" panose="02020603050405020304" pitchFamily="18" charset="0"/>
              </a:rPr>
              <a:t>How often will oversight activities occur</a:t>
            </a:r>
          </a:p>
          <a:p>
            <a:pPr marL="0" indent="0">
              <a:buNone/>
            </a:pPr>
            <a:endParaRPr lang="en-US" sz="2400" b="1" dirty="0">
              <a:latin typeface="+mn-lt"/>
              <a:ea typeface="Calibri" panose="020F0502020204030204" pitchFamily="34" charset="0"/>
              <a:cs typeface="Times New Roman" panose="02020603050405020304" pitchFamily="18" charset="0"/>
            </a:endParaRPr>
          </a:p>
          <a:p>
            <a:pPr marL="0" indent="0">
              <a:buNone/>
            </a:pPr>
            <a:endParaRPr lang="en-US" sz="2400" b="1" dirty="0">
              <a:latin typeface="+mn-lt"/>
              <a:ea typeface="Calibri" panose="020F0502020204030204" pitchFamily="34" charset="0"/>
              <a:cs typeface="Times New Roman" panose="02020603050405020304" pitchFamily="18" charset="0"/>
            </a:endParaRPr>
          </a:p>
          <a:p>
            <a:pPr marL="0" indent="0">
              <a:buNone/>
            </a:pPr>
            <a:r>
              <a:rPr lang="en-US" sz="2400" b="1" dirty="0">
                <a:solidFill>
                  <a:schemeClr val="accent6">
                    <a:lumMod val="75000"/>
                  </a:schemeClr>
                </a:solidFill>
                <a:latin typeface="+mn-lt"/>
              </a:rPr>
              <a:t>Arcus can help!</a:t>
            </a:r>
          </a:p>
          <a:p>
            <a:pPr marL="0" indent="0">
              <a:buNone/>
            </a:pPr>
            <a:r>
              <a:rPr lang="en-US" sz="2400" b="1" dirty="0">
                <a:latin typeface="+mn-lt"/>
                <a:cs typeface="Times New Roman" panose="02020603050405020304" pitchFamily="18" charset="0"/>
              </a:rPr>
              <a:t>Arcus’ built-in compliance policies help ensure you meet this requirement.</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7EBBD0F1-64C1-BCCF-54D7-0FF513E9C97E}"/>
              </a:ext>
            </a:extLst>
          </p:cNvPr>
          <p:cNvSpPr>
            <a:spLocks noGrp="1"/>
          </p:cNvSpPr>
          <p:nvPr>
            <p:ph type="sldNum" sz="quarter" idx="12"/>
          </p:nvPr>
        </p:nvSpPr>
        <p:spPr/>
        <p:txBody>
          <a:bodyPr/>
          <a:lstStyle/>
          <a:p>
            <a:fld id="{AD40181A-01B0-4CB8-8614-1473649F6741}" type="slidenum">
              <a:rPr lang="en-US" smtClean="0"/>
              <a:pPr/>
              <a:t>24</a:t>
            </a:fld>
            <a:endParaRPr lang="en-US" dirty="0"/>
          </a:p>
        </p:txBody>
      </p:sp>
    </p:spTree>
    <p:extLst>
      <p:ext uri="{BB962C8B-B14F-4D97-AF65-F5344CB8AC3E}">
        <p14:creationId xmlns:p14="http://schemas.microsoft.com/office/powerpoint/2010/main" val="2918761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0FFA5-0B1C-D683-CD89-D5598DDF5750}"/>
              </a:ext>
            </a:extLst>
          </p:cNvPr>
          <p:cNvSpPr>
            <a:spLocks noGrp="1"/>
          </p:cNvSpPr>
          <p:nvPr>
            <p:ph type="title"/>
          </p:nvPr>
        </p:nvSpPr>
        <p:spPr>
          <a:xfrm>
            <a:off x="819338" y="377306"/>
            <a:ext cx="7507224" cy="1020271"/>
          </a:xfrm>
        </p:spPr>
        <p:txBody>
          <a:bodyPr/>
          <a:lstStyle/>
          <a:p>
            <a:r>
              <a:rPr lang="en-US" dirty="0"/>
              <a:t>Oversight of data management and sharing – Example </a:t>
            </a:r>
          </a:p>
        </p:txBody>
      </p:sp>
      <p:sp>
        <p:nvSpPr>
          <p:cNvPr id="3" name="Content Placeholder 2">
            <a:extLst>
              <a:ext uri="{FF2B5EF4-FFF2-40B4-BE49-F238E27FC236}">
                <a16:creationId xmlns:a16="http://schemas.microsoft.com/office/drawing/2014/main" id="{1A802F97-4789-11A0-DFBE-74B0A2F898C8}"/>
              </a:ext>
            </a:extLst>
          </p:cNvPr>
          <p:cNvSpPr>
            <a:spLocks noGrp="1"/>
          </p:cNvSpPr>
          <p:nvPr>
            <p:ph idx="1"/>
          </p:nvPr>
        </p:nvSpPr>
        <p:spPr>
          <a:xfrm>
            <a:off x="818388" y="1919085"/>
            <a:ext cx="7507224" cy="1628787"/>
          </a:xfrm>
        </p:spPr>
        <p:txBody>
          <a:bodyPr>
            <a:normAutofit lnSpcReduction="10000"/>
          </a:bodyPr>
          <a:lstStyle/>
          <a:p>
            <a:pPr marL="0" indent="0">
              <a:buNone/>
            </a:pPr>
            <a:endParaRPr lang="en-US" sz="1800" dirty="0">
              <a:solidFill>
                <a:srgbClr val="776351"/>
              </a:solidFill>
              <a:effectLst/>
              <a:latin typeface="Georgia" panose="02040502050405020303" pitchFamily="18" charset="0"/>
            </a:endParaRPr>
          </a:p>
          <a:p>
            <a:pPr marL="0" indent="0">
              <a:buNone/>
            </a:pPr>
            <a:r>
              <a:rPr lang="en-US" sz="1800" dirty="0">
                <a:solidFill>
                  <a:srgbClr val="776351"/>
                </a:solidFill>
                <a:effectLst/>
                <a:latin typeface="Georgia" panose="02040502050405020303" pitchFamily="18" charset="0"/>
              </a:rPr>
              <a:t>The </a:t>
            </a:r>
            <a:r>
              <a:rPr lang="en-US" sz="1800" b="1" dirty="0">
                <a:solidFill>
                  <a:srgbClr val="776351"/>
                </a:solidFill>
                <a:effectLst/>
                <a:latin typeface="Georgia" panose="02040502050405020303" pitchFamily="18" charset="0"/>
              </a:rPr>
              <a:t>PI of the proposal</a:t>
            </a:r>
            <a:r>
              <a:rPr lang="en-US" sz="1800" dirty="0">
                <a:solidFill>
                  <a:srgbClr val="776351"/>
                </a:solidFill>
                <a:effectLst/>
                <a:latin typeface="Georgia" panose="02040502050405020303" pitchFamily="18" charset="0"/>
              </a:rPr>
              <a:t> will make the plan available to all personnel involved in the project. The PI will be responsible for ensuring faithful adherence to the DMS Plan and revising the plan annually, as the research project evolves. </a:t>
            </a:r>
            <a:r>
              <a:rPr lang="en-US" sz="1800" dirty="0">
                <a:solidFill>
                  <a:srgbClr val="776351"/>
                </a:solidFill>
                <a:effectLst/>
              </a:rPr>
              <a:t>The </a:t>
            </a:r>
            <a:r>
              <a:rPr lang="en-US" sz="1800" b="1" dirty="0">
                <a:solidFill>
                  <a:srgbClr val="776351"/>
                </a:solidFill>
                <a:effectLst/>
              </a:rPr>
              <a:t>repository, Arcus</a:t>
            </a:r>
            <a:r>
              <a:rPr lang="en-US" sz="1800" dirty="0">
                <a:solidFill>
                  <a:srgbClr val="776351"/>
                </a:solidFill>
                <a:effectLst/>
              </a:rPr>
              <a:t>, adheres to </a:t>
            </a:r>
            <a:r>
              <a:rPr lang="en-US" sz="1800" b="1" dirty="0">
                <a:solidFill>
                  <a:srgbClr val="776351"/>
                </a:solidFill>
                <a:effectLst/>
              </a:rPr>
              <a:t>user controls </a:t>
            </a:r>
            <a:r>
              <a:rPr lang="en-US" sz="1800" dirty="0">
                <a:solidFill>
                  <a:srgbClr val="776351"/>
                </a:solidFill>
                <a:effectLst/>
              </a:rPr>
              <a:t>and </a:t>
            </a:r>
            <a:r>
              <a:rPr lang="en-US" sz="1800" b="1" dirty="0">
                <a:solidFill>
                  <a:srgbClr val="776351"/>
                </a:solidFill>
                <a:effectLst/>
              </a:rPr>
              <a:t>data protections</a:t>
            </a:r>
            <a:r>
              <a:rPr lang="en-US" sz="1800" dirty="0">
                <a:solidFill>
                  <a:srgbClr val="776351"/>
                </a:solidFill>
                <a:effectLst/>
              </a:rPr>
              <a:t>. </a:t>
            </a:r>
            <a:endParaRPr lang="en-US" sz="1400" dirty="0">
              <a:effectLst/>
            </a:endParaRP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7EBBD0F1-64C1-BCCF-54D7-0FF513E9C97E}"/>
              </a:ext>
            </a:extLst>
          </p:cNvPr>
          <p:cNvSpPr>
            <a:spLocks noGrp="1"/>
          </p:cNvSpPr>
          <p:nvPr>
            <p:ph type="sldNum" sz="quarter" idx="12"/>
          </p:nvPr>
        </p:nvSpPr>
        <p:spPr/>
        <p:txBody>
          <a:bodyPr/>
          <a:lstStyle/>
          <a:p>
            <a:fld id="{AD40181A-01B0-4CB8-8614-1473649F6741}" type="slidenum">
              <a:rPr lang="en-US" smtClean="0"/>
              <a:pPr/>
              <a:t>25</a:t>
            </a:fld>
            <a:endParaRPr lang="en-US" dirty="0"/>
          </a:p>
        </p:txBody>
      </p:sp>
      <p:sp>
        <p:nvSpPr>
          <p:cNvPr id="5" name="Rounded Rectangle 4">
            <a:extLst>
              <a:ext uri="{FF2B5EF4-FFF2-40B4-BE49-F238E27FC236}">
                <a16:creationId xmlns:a16="http://schemas.microsoft.com/office/drawing/2014/main" id="{DA08FB8B-936B-65E7-DB5B-D9A983F39C4A}"/>
              </a:ext>
            </a:extLst>
          </p:cNvPr>
          <p:cNvSpPr/>
          <p:nvPr/>
        </p:nvSpPr>
        <p:spPr>
          <a:xfrm>
            <a:off x="520700" y="1886528"/>
            <a:ext cx="7988300" cy="1758372"/>
          </a:xfrm>
          <a:prstGeom prst="roundRect">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5372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0FFA5-0B1C-D683-CD89-D5598DDF5750}"/>
              </a:ext>
            </a:extLst>
          </p:cNvPr>
          <p:cNvSpPr>
            <a:spLocks noGrp="1"/>
          </p:cNvSpPr>
          <p:nvPr>
            <p:ph type="title"/>
          </p:nvPr>
        </p:nvSpPr>
        <p:spPr>
          <a:xfrm>
            <a:off x="819338" y="333762"/>
            <a:ext cx="7507224" cy="1020271"/>
          </a:xfrm>
        </p:spPr>
        <p:txBody>
          <a:bodyPr/>
          <a:lstStyle/>
          <a:p>
            <a:r>
              <a:rPr lang="en-US" dirty="0"/>
              <a:t>Example DMSP Template</a:t>
            </a:r>
          </a:p>
        </p:txBody>
      </p:sp>
      <p:sp>
        <p:nvSpPr>
          <p:cNvPr id="3" name="Content Placeholder 2">
            <a:extLst>
              <a:ext uri="{FF2B5EF4-FFF2-40B4-BE49-F238E27FC236}">
                <a16:creationId xmlns:a16="http://schemas.microsoft.com/office/drawing/2014/main" id="{1A802F97-4789-11A0-DFBE-74B0A2F898C8}"/>
              </a:ext>
            </a:extLst>
          </p:cNvPr>
          <p:cNvSpPr>
            <a:spLocks noGrp="1"/>
          </p:cNvSpPr>
          <p:nvPr>
            <p:ph idx="1"/>
          </p:nvPr>
        </p:nvSpPr>
        <p:spPr>
          <a:xfrm>
            <a:off x="644236" y="6449131"/>
            <a:ext cx="5901045" cy="272345"/>
          </a:xfrm>
        </p:spPr>
        <p:txBody>
          <a:bodyPr>
            <a:normAutofit/>
          </a:bodyPr>
          <a:lstStyle/>
          <a:p>
            <a:pPr marL="0" indent="0">
              <a:buNone/>
            </a:pPr>
            <a:r>
              <a:rPr lang="en-US" sz="1000" dirty="0">
                <a:solidFill>
                  <a:srgbClr val="776351"/>
                </a:solidFill>
                <a:effectLst/>
                <a:latin typeface="Georgia" panose="02040502050405020303" pitchFamily="18" charset="0"/>
                <a:hlinkClick r:id="rId2"/>
              </a:rPr>
              <a:t>https://www.research.chop.edu/sites/default/files/2022-11/DBHi_Converting_Resource_DMSP.pdf</a:t>
            </a:r>
            <a:r>
              <a:rPr lang="en-US" sz="1000" dirty="0">
                <a:solidFill>
                  <a:srgbClr val="776351"/>
                </a:solidFill>
                <a:effectLst/>
                <a:latin typeface="Georgia" panose="02040502050405020303" pitchFamily="18" charset="0"/>
              </a:rPr>
              <a:t> </a:t>
            </a:r>
            <a:endParaRPr lang="en-US" sz="1000" dirty="0"/>
          </a:p>
          <a:p>
            <a:pPr marL="0" indent="0">
              <a:buNone/>
            </a:pPr>
            <a:endParaRPr lang="en-US" sz="2000" dirty="0"/>
          </a:p>
        </p:txBody>
      </p:sp>
      <p:sp>
        <p:nvSpPr>
          <p:cNvPr id="4" name="Slide Number Placeholder 3">
            <a:extLst>
              <a:ext uri="{FF2B5EF4-FFF2-40B4-BE49-F238E27FC236}">
                <a16:creationId xmlns:a16="http://schemas.microsoft.com/office/drawing/2014/main" id="{7EBBD0F1-64C1-BCCF-54D7-0FF513E9C97E}"/>
              </a:ext>
            </a:extLst>
          </p:cNvPr>
          <p:cNvSpPr>
            <a:spLocks noGrp="1"/>
          </p:cNvSpPr>
          <p:nvPr>
            <p:ph type="sldNum" sz="quarter" idx="12"/>
          </p:nvPr>
        </p:nvSpPr>
        <p:spPr/>
        <p:txBody>
          <a:bodyPr/>
          <a:lstStyle/>
          <a:p>
            <a:fld id="{AD40181A-01B0-4CB8-8614-1473649F6741}" type="slidenum">
              <a:rPr lang="en-US" smtClean="0"/>
              <a:pPr/>
              <a:t>26</a:t>
            </a:fld>
            <a:endParaRPr lang="en-US" dirty="0"/>
          </a:p>
        </p:txBody>
      </p:sp>
      <p:pic>
        <p:nvPicPr>
          <p:cNvPr id="7" name="Picture 6" descr="Graphical user interface, text, application, Word&#10;&#10;Description automatically generated">
            <a:extLst>
              <a:ext uri="{FF2B5EF4-FFF2-40B4-BE49-F238E27FC236}">
                <a16:creationId xmlns:a16="http://schemas.microsoft.com/office/drawing/2014/main" id="{5CF507B1-6A02-6F5A-FB65-21525C842E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7" y="1110343"/>
            <a:ext cx="9133114" cy="5133308"/>
          </a:xfrm>
          <a:prstGeom prst="rect">
            <a:avLst/>
          </a:prstGeom>
        </p:spPr>
      </p:pic>
    </p:spTree>
    <p:extLst>
      <p:ext uri="{BB962C8B-B14F-4D97-AF65-F5344CB8AC3E}">
        <p14:creationId xmlns:p14="http://schemas.microsoft.com/office/powerpoint/2010/main" val="3852625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CB12D-8719-A22B-B40B-07AED39016F9}"/>
              </a:ext>
            </a:extLst>
          </p:cNvPr>
          <p:cNvSpPr>
            <a:spLocks noGrp="1"/>
          </p:cNvSpPr>
          <p:nvPr>
            <p:ph type="title"/>
          </p:nvPr>
        </p:nvSpPr>
        <p:spPr/>
        <p:txBody>
          <a:bodyPr/>
          <a:lstStyle/>
          <a:p>
            <a:r>
              <a:rPr lang="en-US" dirty="0"/>
              <a:t>Getting started writing the DMSP</a:t>
            </a:r>
          </a:p>
        </p:txBody>
      </p:sp>
      <p:sp>
        <p:nvSpPr>
          <p:cNvPr id="3" name="Content Placeholder 2">
            <a:extLst>
              <a:ext uri="{FF2B5EF4-FFF2-40B4-BE49-F238E27FC236}">
                <a16:creationId xmlns:a16="http://schemas.microsoft.com/office/drawing/2014/main" id="{1E4CD80B-4922-01F7-5A77-EEAABA7D0972}"/>
              </a:ext>
            </a:extLst>
          </p:cNvPr>
          <p:cNvSpPr>
            <a:spLocks noGrp="1"/>
          </p:cNvSpPr>
          <p:nvPr>
            <p:ph idx="1"/>
          </p:nvPr>
        </p:nvSpPr>
        <p:spPr>
          <a:xfrm>
            <a:off x="941258" y="3637145"/>
            <a:ext cx="7507224" cy="1917191"/>
          </a:xfrm>
        </p:spPr>
        <p:txBody>
          <a:bodyPr>
            <a:normAutofit fontScale="92500" lnSpcReduction="20000"/>
          </a:bodyPr>
          <a:lstStyle/>
          <a:p>
            <a:pPr>
              <a:buFont typeface="Wingdings" pitchFamily="2" charset="2"/>
              <a:buChar char="q"/>
            </a:pPr>
            <a:r>
              <a:rPr lang="en-US" b="0" i="0" u="none" strike="noStrike" dirty="0">
                <a:solidFill>
                  <a:srgbClr val="212529"/>
                </a:solidFill>
                <a:effectLst/>
                <a:latin typeface="proxima-nova"/>
              </a:rPr>
              <a:t>Optionally use the </a:t>
            </a:r>
            <a:r>
              <a:rPr lang="en-US" b="1" i="0" u="sng" strike="noStrike" dirty="0">
                <a:solidFill>
                  <a:srgbClr val="8B0015"/>
                </a:solidFill>
                <a:effectLst/>
                <a:latin typeface="proxima-nova"/>
                <a:hlinkClick r:id="rId2"/>
              </a:rPr>
              <a:t>DMPTool</a:t>
            </a:r>
            <a:r>
              <a:rPr lang="en-US" b="0" i="0" u="none" strike="noStrike" dirty="0">
                <a:solidFill>
                  <a:srgbClr val="212529"/>
                </a:solidFill>
                <a:effectLst/>
                <a:latin typeface="proxima-nova"/>
              </a:rPr>
              <a:t> (log in with NetID) or </a:t>
            </a:r>
            <a:r>
              <a:rPr lang="en-US" b="0" i="0" strike="noStrike" dirty="0">
                <a:solidFill>
                  <a:srgbClr val="212529"/>
                </a:solidFill>
                <a:effectLst/>
                <a:latin typeface="proxima-nova"/>
              </a:rPr>
              <a:t>another </a:t>
            </a:r>
            <a:r>
              <a:rPr lang="en-US" b="0" i="0" u="none" strike="noStrike" dirty="0">
                <a:solidFill>
                  <a:srgbClr val="212529"/>
                </a:solidFill>
                <a:effectLst/>
                <a:latin typeface="proxima-nova"/>
              </a:rPr>
              <a:t>tool/template (e.g., </a:t>
            </a:r>
            <a:r>
              <a:rPr lang="en-US" b="1" i="0" u="sng" strike="noStrike" dirty="0">
                <a:solidFill>
                  <a:srgbClr val="8B0015"/>
                </a:solidFill>
                <a:effectLst/>
                <a:latin typeface="proxima-nova"/>
                <a:hlinkClick r:id="rId3"/>
              </a:rPr>
              <a:t>ezDMP</a:t>
            </a:r>
            <a:r>
              <a:rPr lang="en-US" b="0" i="0" u="none" strike="noStrike" dirty="0">
                <a:solidFill>
                  <a:srgbClr val="212529"/>
                </a:solidFill>
                <a:effectLst/>
                <a:latin typeface="proxima-nova"/>
              </a:rPr>
              <a:t>) to write your DMSP.</a:t>
            </a:r>
          </a:p>
          <a:p>
            <a:pPr>
              <a:buFont typeface="Wingdings" pitchFamily="2" charset="2"/>
              <a:buChar char="q"/>
            </a:pPr>
            <a:r>
              <a:rPr lang="en-US" b="0" i="0" u="none" strike="noStrike" dirty="0">
                <a:solidFill>
                  <a:srgbClr val="212529"/>
                </a:solidFill>
                <a:effectLst/>
                <a:latin typeface="proxima-nova"/>
              </a:rPr>
              <a:t>See our </a:t>
            </a:r>
            <a:r>
              <a:rPr lang="en-US" b="1" i="0" u="sng" strike="noStrike" dirty="0">
                <a:solidFill>
                  <a:srgbClr val="8B0015"/>
                </a:solidFill>
                <a:effectLst/>
                <a:latin typeface="proxima-nova"/>
                <a:hlinkClick r:id="rId4"/>
              </a:rPr>
              <a:t>Examples</a:t>
            </a:r>
            <a:r>
              <a:rPr lang="en-US" b="1" i="0" u="sng" strike="noStrike" dirty="0">
                <a:solidFill>
                  <a:srgbClr val="8B0015"/>
                </a:solidFill>
                <a:effectLst/>
                <a:latin typeface="proxima-nova"/>
                <a:hlinkClick r:id="rId5"/>
              </a:rPr>
              <a:t> </a:t>
            </a:r>
            <a:r>
              <a:rPr lang="en-US" b="0" i="0" u="none" strike="noStrike" dirty="0">
                <a:solidFill>
                  <a:srgbClr val="212529"/>
                </a:solidFill>
                <a:effectLst/>
                <a:latin typeface="proxima-nova"/>
              </a:rPr>
              <a:t>page for successful DMSPs.</a:t>
            </a:r>
          </a:p>
          <a:p>
            <a:pPr>
              <a:buFont typeface="Wingdings" pitchFamily="2" charset="2"/>
              <a:buChar char="q"/>
            </a:pPr>
            <a:r>
              <a:rPr lang="en-US" b="0" i="0" u="none" strike="noStrike" dirty="0">
                <a:solidFill>
                  <a:srgbClr val="212529"/>
                </a:solidFill>
                <a:effectLst/>
                <a:latin typeface="proxima-nova"/>
              </a:rPr>
              <a:t>You can also request a </a:t>
            </a:r>
            <a:r>
              <a:rPr lang="en-US" b="1" i="0" u="sng" dirty="0">
                <a:solidFill>
                  <a:srgbClr val="8B0015"/>
                </a:solidFill>
                <a:effectLst/>
                <a:latin typeface="proxima-nova"/>
                <a:hlinkClick r:id="rId6"/>
              </a:rPr>
              <a:t>consultation</a:t>
            </a:r>
            <a:r>
              <a:rPr lang="en-US" b="0" i="0" u="none" strike="noStrike" dirty="0">
                <a:solidFill>
                  <a:srgbClr val="212529"/>
                </a:solidFill>
                <a:effectLst/>
                <a:latin typeface="proxima-nova"/>
              </a:rPr>
              <a:t> with us </a:t>
            </a:r>
          </a:p>
          <a:p>
            <a:pPr>
              <a:buFont typeface="Wingdings" pitchFamily="2" charset="2"/>
              <a:buChar char="q"/>
            </a:pPr>
            <a:endParaRPr lang="en-US" dirty="0"/>
          </a:p>
        </p:txBody>
      </p:sp>
      <p:sp>
        <p:nvSpPr>
          <p:cNvPr id="4" name="Slide Number Placeholder 3">
            <a:extLst>
              <a:ext uri="{FF2B5EF4-FFF2-40B4-BE49-F238E27FC236}">
                <a16:creationId xmlns:a16="http://schemas.microsoft.com/office/drawing/2014/main" id="{322B2CE3-D94E-E4F5-81F9-0EF8B26B730A}"/>
              </a:ext>
            </a:extLst>
          </p:cNvPr>
          <p:cNvSpPr>
            <a:spLocks noGrp="1"/>
          </p:cNvSpPr>
          <p:nvPr>
            <p:ph type="sldNum" sz="quarter" idx="12"/>
          </p:nvPr>
        </p:nvSpPr>
        <p:spPr/>
        <p:txBody>
          <a:bodyPr/>
          <a:lstStyle/>
          <a:p>
            <a:fld id="{AD40181A-01B0-4CB8-8614-1473649F6741}" type="slidenum">
              <a:rPr lang="en-US" smtClean="0"/>
              <a:pPr/>
              <a:t>27</a:t>
            </a:fld>
            <a:endParaRPr lang="en-US" dirty="0"/>
          </a:p>
        </p:txBody>
      </p:sp>
      <p:pic>
        <p:nvPicPr>
          <p:cNvPr id="1026" name="Picture 2" descr="DMPTool logo">
            <a:extLst>
              <a:ext uri="{FF2B5EF4-FFF2-40B4-BE49-F238E27FC236}">
                <a16:creationId xmlns:a16="http://schemas.microsoft.com/office/drawing/2014/main" id="{C74D5186-2D1D-F622-E8C9-49F5DC1CA67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1879186"/>
            <a:ext cx="45720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401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5D6BF-4F4F-8424-1CCB-08F968A5E8EB}"/>
              </a:ext>
            </a:extLst>
          </p:cNvPr>
          <p:cNvSpPr>
            <a:spLocks noGrp="1"/>
          </p:cNvSpPr>
          <p:nvPr>
            <p:ph type="title"/>
          </p:nvPr>
        </p:nvSpPr>
        <p:spPr/>
        <p:txBody>
          <a:bodyPr/>
          <a:lstStyle/>
          <a:p>
            <a:r>
              <a:rPr lang="en-US" dirty="0"/>
              <a:t>Functions of the DMPTool</a:t>
            </a:r>
          </a:p>
        </p:txBody>
      </p:sp>
      <p:sp>
        <p:nvSpPr>
          <p:cNvPr id="3" name="Content Placeholder 2">
            <a:extLst>
              <a:ext uri="{FF2B5EF4-FFF2-40B4-BE49-F238E27FC236}">
                <a16:creationId xmlns:a16="http://schemas.microsoft.com/office/drawing/2014/main" id="{D8DE3A0B-5B03-ED17-75CB-3C70BF58D1BD}"/>
              </a:ext>
            </a:extLst>
          </p:cNvPr>
          <p:cNvSpPr>
            <a:spLocks noGrp="1"/>
          </p:cNvSpPr>
          <p:nvPr>
            <p:ph idx="1"/>
          </p:nvPr>
        </p:nvSpPr>
        <p:spPr/>
        <p:txBody>
          <a:bodyPr>
            <a:normAutofit fontScale="85000" lnSpcReduction="10000"/>
          </a:bodyPr>
          <a:lstStyle/>
          <a:p>
            <a:r>
              <a:rPr lang="en-US" sz="2000" dirty="0"/>
              <a:t>Supports collaborative creation of DMSPs across research projects including tracking changes to the DMSP and who makes them.</a:t>
            </a:r>
          </a:p>
          <a:p>
            <a:pPr marL="0" indent="0">
              <a:buNone/>
            </a:pPr>
            <a:endParaRPr lang="en-US" sz="2000" dirty="0"/>
          </a:p>
          <a:p>
            <a:r>
              <a:rPr lang="en-US" sz="2000" dirty="0"/>
              <a:t>Template helps ensure you answer necessary questions and makes the policy requirements more comprehensible.</a:t>
            </a:r>
          </a:p>
          <a:p>
            <a:endParaRPr lang="en-US" sz="2000" dirty="0"/>
          </a:p>
          <a:p>
            <a:r>
              <a:rPr lang="en-US" sz="2000" dirty="0"/>
              <a:t>Provides a click-through wizard for creating a DMSP that complies with funder requirements. </a:t>
            </a:r>
          </a:p>
          <a:p>
            <a:pPr marL="0" indent="0">
              <a:buNone/>
            </a:pPr>
            <a:endParaRPr lang="en-US" sz="2000" dirty="0"/>
          </a:p>
          <a:p>
            <a:r>
              <a:rPr lang="en-US" sz="2000" dirty="0"/>
              <a:t>The DMPTool has funder-specific templates for both private and public funders; current community focus is on the new NIH DMSP Policy </a:t>
            </a:r>
          </a:p>
          <a:p>
            <a:pPr marL="0" indent="0">
              <a:buNone/>
            </a:pPr>
            <a:endParaRPr lang="en-US" sz="2000" dirty="0"/>
          </a:p>
          <a:p>
            <a:r>
              <a:rPr lang="en-US" sz="2000" dirty="0"/>
              <a:t>Can be downloaded in various formats.</a:t>
            </a:r>
          </a:p>
          <a:p>
            <a:pPr marL="0" indent="0">
              <a:buNone/>
            </a:pPr>
            <a:endParaRPr lang="en-US" sz="2000" dirty="0"/>
          </a:p>
          <a:p>
            <a:r>
              <a:rPr lang="en-US" sz="2000" dirty="0"/>
              <a:t>Provides a repository of existing, public DMSPs</a:t>
            </a:r>
          </a:p>
        </p:txBody>
      </p:sp>
      <p:sp>
        <p:nvSpPr>
          <p:cNvPr id="4" name="Slide Number Placeholder 3">
            <a:extLst>
              <a:ext uri="{FF2B5EF4-FFF2-40B4-BE49-F238E27FC236}">
                <a16:creationId xmlns:a16="http://schemas.microsoft.com/office/drawing/2014/main" id="{D1AE5BE1-E001-C6AD-25AC-678C4D7CA604}"/>
              </a:ext>
            </a:extLst>
          </p:cNvPr>
          <p:cNvSpPr>
            <a:spLocks noGrp="1"/>
          </p:cNvSpPr>
          <p:nvPr>
            <p:ph type="sldNum" sz="quarter" idx="12"/>
          </p:nvPr>
        </p:nvSpPr>
        <p:spPr/>
        <p:txBody>
          <a:bodyPr/>
          <a:lstStyle/>
          <a:p>
            <a:fld id="{AD40181A-01B0-4CB8-8614-1473649F6741}" type="slidenum">
              <a:rPr lang="en-US" smtClean="0"/>
              <a:pPr/>
              <a:t>28</a:t>
            </a:fld>
            <a:endParaRPr lang="en-US" dirty="0"/>
          </a:p>
        </p:txBody>
      </p:sp>
    </p:spTree>
    <p:extLst>
      <p:ext uri="{BB962C8B-B14F-4D97-AF65-F5344CB8AC3E}">
        <p14:creationId xmlns:p14="http://schemas.microsoft.com/office/powerpoint/2010/main" val="2857099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B57ED-F978-D438-26B8-2CB7C5CFF5F3}"/>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6E0BFADD-FEAF-269E-9D1C-71FA91C10893}"/>
              </a:ext>
            </a:extLst>
          </p:cNvPr>
          <p:cNvSpPr>
            <a:spLocks noGrp="1"/>
          </p:cNvSpPr>
          <p:nvPr>
            <p:ph idx="1"/>
          </p:nvPr>
        </p:nvSpPr>
        <p:spPr/>
        <p:txBody>
          <a:bodyPr>
            <a:normAutofit fontScale="92500" lnSpcReduction="10000"/>
          </a:bodyPr>
          <a:lstStyle/>
          <a:p>
            <a:pPr marL="0" indent="0">
              <a:buNone/>
            </a:pPr>
            <a:r>
              <a:rPr lang="en-US" dirty="0">
                <a:hlinkClick r:id="rId3"/>
              </a:rPr>
              <a:t>CHOP Research Institute  </a:t>
            </a:r>
            <a:r>
              <a:rPr lang="en-US" dirty="0"/>
              <a:t>- Prepare for NIH mandated Data Management and sharing policy</a:t>
            </a:r>
          </a:p>
          <a:p>
            <a:pPr marL="0" indent="0">
              <a:buNone/>
            </a:pPr>
            <a:endParaRPr lang="en-US" dirty="0"/>
          </a:p>
          <a:p>
            <a:pPr marL="0" indent="0">
              <a:buNone/>
            </a:pPr>
            <a:r>
              <a:rPr lang="en-US" dirty="0">
                <a:hlinkClick r:id="rId4"/>
              </a:rPr>
              <a:t>Arcus Resources</a:t>
            </a:r>
            <a:r>
              <a:rPr lang="en-US" dirty="0"/>
              <a:t> </a:t>
            </a:r>
          </a:p>
          <a:p>
            <a:pPr>
              <a:buFont typeface="Wingdings" pitchFamily="2" charset="2"/>
              <a:buChar char="q"/>
            </a:pPr>
            <a:r>
              <a:rPr lang="en-US" dirty="0"/>
              <a:t>Data Management and Sharing Plans</a:t>
            </a:r>
          </a:p>
          <a:p>
            <a:pPr>
              <a:buFont typeface="Wingdings" pitchFamily="2" charset="2"/>
              <a:buChar char="q"/>
            </a:pPr>
            <a:r>
              <a:rPr lang="en-US" dirty="0"/>
              <a:t>FAQs for NIH 2023 Data Management and Sharing Policy</a:t>
            </a:r>
          </a:p>
          <a:p>
            <a:pPr>
              <a:buFont typeface="Wingdings" pitchFamily="2" charset="2"/>
              <a:buChar char="q"/>
            </a:pPr>
            <a:r>
              <a:rPr lang="en-US" dirty="0"/>
              <a:t>Get Started Writing a Data Management and Sharing Plan (DMSP)</a:t>
            </a:r>
          </a:p>
          <a:p>
            <a:pPr>
              <a:buFont typeface="Wingdings" pitchFamily="2" charset="2"/>
              <a:buChar char="q"/>
            </a:pPr>
            <a:r>
              <a:rPr lang="en-US" dirty="0"/>
              <a:t>Sample Templates</a:t>
            </a:r>
          </a:p>
          <a:p>
            <a:pPr>
              <a:buFont typeface="Wingdings" pitchFamily="2" charset="2"/>
              <a:buChar char="q"/>
            </a:pPr>
            <a:r>
              <a:rPr lang="en-US" dirty="0"/>
              <a:t>List of NIH </a:t>
            </a:r>
            <a:r>
              <a:rPr lang="en-US" dirty="0">
                <a:hlinkClick r:id="rId5"/>
              </a:rPr>
              <a:t>external approved repositories</a:t>
            </a:r>
            <a:endParaRPr lang="en-US" dirty="0"/>
          </a:p>
        </p:txBody>
      </p:sp>
      <p:sp>
        <p:nvSpPr>
          <p:cNvPr id="4" name="Slide Number Placeholder 3">
            <a:extLst>
              <a:ext uri="{FF2B5EF4-FFF2-40B4-BE49-F238E27FC236}">
                <a16:creationId xmlns:a16="http://schemas.microsoft.com/office/drawing/2014/main" id="{60DBC2CE-2B50-DAA4-14C7-B26FB0C13BFF}"/>
              </a:ext>
            </a:extLst>
          </p:cNvPr>
          <p:cNvSpPr>
            <a:spLocks noGrp="1"/>
          </p:cNvSpPr>
          <p:nvPr>
            <p:ph type="sldNum" sz="quarter" idx="12"/>
          </p:nvPr>
        </p:nvSpPr>
        <p:spPr/>
        <p:txBody>
          <a:bodyPr/>
          <a:lstStyle/>
          <a:p>
            <a:fld id="{AD40181A-01B0-4CB8-8614-1473649F6741}" type="slidenum">
              <a:rPr lang="en-US" smtClean="0"/>
              <a:pPr/>
              <a:t>29</a:t>
            </a:fld>
            <a:endParaRPr lang="en-US" dirty="0"/>
          </a:p>
        </p:txBody>
      </p:sp>
    </p:spTree>
    <p:extLst>
      <p:ext uri="{BB962C8B-B14F-4D97-AF65-F5344CB8AC3E}">
        <p14:creationId xmlns:p14="http://schemas.microsoft.com/office/powerpoint/2010/main" val="184825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D40181A-01B0-4CB8-8614-1473649F6741}" type="slidenum">
              <a:rPr lang="en-US" smtClean="0"/>
              <a:pPr/>
              <a:t>3</a:t>
            </a:fld>
            <a:endParaRPr lang="en-US" dirty="0"/>
          </a:p>
        </p:txBody>
      </p:sp>
      <p:pic>
        <p:nvPicPr>
          <p:cNvPr id="9" name="Content Placeholder 8" descr="Graphical user interface, text&#10;&#10;Description automatically generated">
            <a:extLst>
              <a:ext uri="{FF2B5EF4-FFF2-40B4-BE49-F238E27FC236}">
                <a16:creationId xmlns:a16="http://schemas.microsoft.com/office/drawing/2014/main" id="{B186F5A7-E27B-F154-0FF5-6D0337E0A54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21827" y="236080"/>
            <a:ext cx="7765412" cy="2082737"/>
          </a:xfrm>
        </p:spPr>
      </p:pic>
      <p:sp>
        <p:nvSpPr>
          <p:cNvPr id="14" name="TextBox 13">
            <a:extLst>
              <a:ext uri="{FF2B5EF4-FFF2-40B4-BE49-F238E27FC236}">
                <a16:creationId xmlns:a16="http://schemas.microsoft.com/office/drawing/2014/main" id="{452E5DCB-825E-1DAB-4DC5-DB1B184408E5}"/>
              </a:ext>
            </a:extLst>
          </p:cNvPr>
          <p:cNvSpPr txBox="1"/>
          <p:nvPr/>
        </p:nvSpPr>
        <p:spPr>
          <a:xfrm>
            <a:off x="721827" y="2565455"/>
            <a:ext cx="7700346" cy="3970318"/>
          </a:xfrm>
          <a:prstGeom prst="rect">
            <a:avLst/>
          </a:prstGeom>
          <a:noFill/>
        </p:spPr>
        <p:txBody>
          <a:bodyPr wrap="square" rtlCol="0">
            <a:spAutoFit/>
          </a:bodyPr>
          <a:lstStyle/>
          <a:p>
            <a:pPr algn="ctr"/>
            <a:r>
              <a:rPr lang="en-US" dirty="0">
                <a:solidFill>
                  <a:srgbClr val="584B3D"/>
                </a:solidFill>
              </a:rPr>
              <a:t>There will be significant changes if you submit a National Institutes of Health (NIH) application this year. The new NIH Data Management and Sharing (DMS) Policy will take effect for applications received on or after January 25, 2023.</a:t>
            </a:r>
          </a:p>
          <a:p>
            <a:pPr algn="ctr"/>
            <a:r>
              <a:rPr lang="en-US" dirty="0">
                <a:solidFill>
                  <a:srgbClr val="584B3D"/>
                </a:solidFill>
              </a:rPr>
              <a:t>It requires Data Management and Sharing Plans (DMSPs) for all research conducted at or funded (in whole or in part) by the NIH that generates scientific data</a:t>
            </a:r>
          </a:p>
          <a:p>
            <a:r>
              <a:rPr lang="en-US" dirty="0">
                <a:solidFill>
                  <a:srgbClr val="584B3D"/>
                </a:solidFill>
              </a:rPr>
              <a:t>This includes:</a:t>
            </a:r>
          </a:p>
          <a:p>
            <a:pPr marL="285750" indent="-285750">
              <a:buFont typeface="Arial" panose="020B0604020202020204" pitchFamily="34" charset="0"/>
              <a:buChar char="•"/>
            </a:pPr>
            <a:r>
              <a:rPr lang="en-US" dirty="0">
                <a:solidFill>
                  <a:srgbClr val="584B3D"/>
                </a:solidFill>
              </a:rPr>
              <a:t>Completing grant applications that are submitted to NIH</a:t>
            </a:r>
          </a:p>
          <a:p>
            <a:pPr marL="285750" indent="-285750">
              <a:buFont typeface="Arial" panose="020B0604020202020204" pitchFamily="34" charset="0"/>
              <a:buChar char="•"/>
            </a:pPr>
            <a:r>
              <a:rPr lang="en-US" dirty="0">
                <a:solidFill>
                  <a:srgbClr val="584B3D"/>
                </a:solidFill>
              </a:rPr>
              <a:t>Contract proposals</a:t>
            </a:r>
          </a:p>
          <a:p>
            <a:pPr marL="285750" indent="-285750">
              <a:buFont typeface="Arial" panose="020B0604020202020204" pitchFamily="34" charset="0"/>
              <a:buChar char="•"/>
            </a:pPr>
            <a:r>
              <a:rPr lang="en-US" dirty="0">
                <a:solidFill>
                  <a:srgbClr val="584B3D"/>
                </a:solidFill>
              </a:rPr>
              <a:t>NIH Intramural Research Projects</a:t>
            </a:r>
          </a:p>
          <a:p>
            <a:pPr marL="285750" indent="-285750">
              <a:buFont typeface="Arial" panose="020B0604020202020204" pitchFamily="34" charset="0"/>
              <a:buChar char="•"/>
            </a:pPr>
            <a:r>
              <a:rPr lang="en-US" dirty="0">
                <a:solidFill>
                  <a:srgbClr val="584B3D"/>
                </a:solidFill>
              </a:rPr>
              <a:t>Other funding agreements with the NIH (e.g., Other Transactions)</a:t>
            </a:r>
          </a:p>
          <a:p>
            <a:endParaRPr lang="en-US" dirty="0">
              <a:solidFill>
                <a:srgbClr val="584B3D"/>
              </a:solidFill>
            </a:endParaRPr>
          </a:p>
          <a:p>
            <a:r>
              <a:rPr lang="en-US" dirty="0">
                <a:solidFill>
                  <a:srgbClr val="584B3D"/>
                </a:solidFill>
              </a:rPr>
              <a:t>**</a:t>
            </a:r>
            <a:r>
              <a:rPr lang="en-US" i="1" dirty="0">
                <a:solidFill>
                  <a:srgbClr val="584B3D"/>
                </a:solidFill>
              </a:rPr>
              <a:t>Does not apply to funding that does not generate data</a:t>
            </a:r>
          </a:p>
        </p:txBody>
      </p:sp>
    </p:spTree>
    <p:extLst>
      <p:ext uri="{BB962C8B-B14F-4D97-AF65-F5344CB8AC3E}">
        <p14:creationId xmlns:p14="http://schemas.microsoft.com/office/powerpoint/2010/main" val="1106147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B50F-B8EE-EBEE-F2D8-01CDE3CB0979}"/>
              </a:ext>
            </a:extLst>
          </p:cNvPr>
          <p:cNvSpPr>
            <a:spLocks noGrp="1"/>
          </p:cNvSpPr>
          <p:nvPr>
            <p:ph type="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32FBC9A4-89E0-186A-538E-C49A0002C74E}"/>
              </a:ext>
            </a:extLst>
          </p:cNvPr>
          <p:cNvSpPr>
            <a:spLocks noGrp="1"/>
          </p:cNvSpPr>
          <p:nvPr>
            <p:ph type="sldNum" sz="quarter" idx="12"/>
          </p:nvPr>
        </p:nvSpPr>
        <p:spPr/>
        <p:txBody>
          <a:bodyPr/>
          <a:lstStyle/>
          <a:p>
            <a:fld id="{AD40181A-01B0-4CB8-8614-1473649F6741}" type="slidenum">
              <a:rPr lang="en-US" smtClean="0"/>
              <a:pPr/>
              <a:t>30</a:t>
            </a:fld>
            <a:endParaRPr lang="en-US" dirty="0"/>
          </a:p>
        </p:txBody>
      </p:sp>
      <p:sp>
        <p:nvSpPr>
          <p:cNvPr id="4" name="TextBox 3">
            <a:extLst>
              <a:ext uri="{FF2B5EF4-FFF2-40B4-BE49-F238E27FC236}">
                <a16:creationId xmlns:a16="http://schemas.microsoft.com/office/drawing/2014/main" id="{F1FF99F7-2F7E-9A48-77AB-FA4E39A67DC5}"/>
              </a:ext>
            </a:extLst>
          </p:cNvPr>
          <p:cNvSpPr txBox="1"/>
          <p:nvPr/>
        </p:nvSpPr>
        <p:spPr>
          <a:xfrm>
            <a:off x="644236" y="2548858"/>
            <a:ext cx="8347364" cy="1446550"/>
          </a:xfrm>
          <a:prstGeom prst="rect">
            <a:avLst/>
          </a:prstGeom>
          <a:noFill/>
        </p:spPr>
        <p:txBody>
          <a:bodyPr wrap="square" rtlCol="0">
            <a:spAutoFit/>
          </a:bodyPr>
          <a:lstStyle/>
          <a:p>
            <a:r>
              <a:rPr lang="en-US" sz="4400" dirty="0">
                <a:hlinkClick r:id="rId2"/>
              </a:rPr>
              <a:t>FAQs</a:t>
            </a:r>
            <a:endParaRPr lang="en-US" sz="4400" dirty="0"/>
          </a:p>
          <a:p>
            <a:endParaRPr lang="en-US" sz="4400" dirty="0"/>
          </a:p>
        </p:txBody>
      </p:sp>
    </p:spTree>
    <p:extLst>
      <p:ext uri="{BB962C8B-B14F-4D97-AF65-F5344CB8AC3E}">
        <p14:creationId xmlns:p14="http://schemas.microsoft.com/office/powerpoint/2010/main" val="325329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7FB6E-A200-17C1-B0C2-46190CF3F6AA}"/>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35407FE1-0FD8-9A4C-907C-EC8554A9B60D}"/>
              </a:ext>
            </a:extLst>
          </p:cNvPr>
          <p:cNvSpPr>
            <a:spLocks noGrp="1"/>
          </p:cNvSpPr>
          <p:nvPr>
            <p:ph idx="1"/>
          </p:nvPr>
        </p:nvSpPr>
        <p:spPr>
          <a:xfrm>
            <a:off x="819338" y="1340428"/>
            <a:ext cx="7507224" cy="4831772"/>
          </a:xfrm>
        </p:spPr>
        <p:txBody>
          <a:bodyPr>
            <a:normAutofit/>
          </a:bodyPr>
          <a:lstStyle/>
          <a:p>
            <a:pPr marL="0" marR="0" indent="0">
              <a:spcBef>
                <a:spcPts val="0"/>
              </a:spcBef>
              <a:spcAft>
                <a:spcPts val="750"/>
              </a:spcAft>
              <a:buNone/>
            </a:pP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NIH funded researchers </a:t>
            </a:r>
            <a:r>
              <a:rPr lang="en-US" sz="1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w</a:t>
            </a: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ill need to submit a plan outlining how </a:t>
            </a:r>
            <a:r>
              <a:rPr lang="en-US" sz="1800" b="1" u="sng"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scientific data</a:t>
            </a:r>
            <a:r>
              <a:rPr lang="en-US" sz="18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from their research will be managed and shared. The new policy will replace the currently in effect </a:t>
            </a:r>
            <a:r>
              <a:rPr lang="en-US" sz="1800" dirty="0">
                <a:solidFill>
                  <a:srgbClr val="2954D1"/>
                </a:solidFill>
                <a:effectLst/>
                <a:latin typeface="Arial" panose="020B0604020202020204" pitchFamily="34" charset="0"/>
                <a:ea typeface="Times New Roman" panose="02020603050405020304" pitchFamily="18" charset="0"/>
                <a:cs typeface="Times New Roman" panose="02020603050405020304" pitchFamily="18" charset="0"/>
              </a:rPr>
              <a:t>2003 NIH Data Sharing Policy</a:t>
            </a: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marL="304800" lvl="0" indent="-304800" algn="l" rtl="0">
              <a:lnSpc>
                <a:spcPct val="115000"/>
              </a:lnSpc>
              <a:spcBef>
                <a:spcPts val="1300"/>
              </a:spcBef>
              <a:spcAft>
                <a:spcPts val="0"/>
              </a:spcAft>
              <a:buSzPts val="2400"/>
              <a:buChar char="•"/>
            </a:pPr>
            <a:r>
              <a:rPr lang="en-US" sz="1700" dirty="0">
                <a:latin typeface="+mj-lt"/>
              </a:rPr>
              <a:t>Requires a Data Management and Sharing Plan (DMSP) for all NIH-funded research that results in the generation of scientific data (2-page, max)</a:t>
            </a:r>
          </a:p>
          <a:p>
            <a:pPr marL="914400" lvl="1" indent="-381000" algn="l" rtl="0">
              <a:lnSpc>
                <a:spcPct val="100000"/>
              </a:lnSpc>
              <a:spcBef>
                <a:spcPts val="600"/>
              </a:spcBef>
              <a:spcAft>
                <a:spcPts val="0"/>
              </a:spcAft>
              <a:buSzPts val="2400"/>
              <a:buChar char="–"/>
            </a:pPr>
            <a:r>
              <a:rPr lang="en-US" sz="1700" dirty="0">
                <a:latin typeface="+mj-lt"/>
              </a:rPr>
              <a:t>NIH requires that researchers discuss 6 elements around how they will manage and share their data</a:t>
            </a:r>
          </a:p>
          <a:p>
            <a:pPr marL="914400" lvl="1" indent="-381000" algn="l" rtl="0">
              <a:lnSpc>
                <a:spcPct val="100000"/>
              </a:lnSpc>
              <a:spcBef>
                <a:spcPts val="600"/>
              </a:spcBef>
              <a:spcAft>
                <a:spcPts val="0"/>
              </a:spcAft>
              <a:buSzPts val="2400"/>
              <a:buChar char="–"/>
            </a:pPr>
            <a:r>
              <a:rPr lang="en-US" sz="1700" dirty="0">
                <a:latin typeface="+mj-lt"/>
              </a:rPr>
              <a:t>Expectation to maximize data sharing with caveats​ </a:t>
            </a:r>
          </a:p>
          <a:p>
            <a:pPr marL="914400" lvl="1" indent="-381000" algn="l" rtl="0">
              <a:lnSpc>
                <a:spcPct val="100000"/>
              </a:lnSpc>
              <a:spcBef>
                <a:spcPts val="600"/>
              </a:spcBef>
              <a:spcAft>
                <a:spcPts val="0"/>
              </a:spcAft>
              <a:buSzPts val="2400"/>
              <a:buChar char="–"/>
            </a:pPr>
            <a:r>
              <a:rPr lang="en-US" sz="1700" dirty="0">
                <a:latin typeface="+mj-lt"/>
              </a:rPr>
              <a:t>Expectation that data are of sufficient quality to validate and replicate research finding​</a:t>
            </a:r>
          </a:p>
          <a:p>
            <a:pPr marL="914400" lvl="1" indent="-361950" algn="l" rtl="0">
              <a:lnSpc>
                <a:spcPct val="100000"/>
              </a:lnSpc>
              <a:spcBef>
                <a:spcPts val="600"/>
              </a:spcBef>
              <a:spcAft>
                <a:spcPts val="0"/>
              </a:spcAft>
              <a:buSzPts val="2100"/>
              <a:buChar char="–"/>
            </a:pPr>
            <a:r>
              <a:rPr lang="en-US" sz="1700" dirty="0">
                <a:latin typeface="+mj-lt"/>
              </a:rPr>
              <a:t>Not training grants, fellowships, conferences (</a:t>
            </a:r>
            <a:r>
              <a:rPr lang="en-US" sz="1700" u="sng" dirty="0">
                <a:solidFill>
                  <a:schemeClr val="hlink"/>
                </a:solidFill>
                <a:latin typeface="+mj-lt"/>
                <a:hlinkClick r:id="rId2"/>
              </a:rPr>
              <a:t>see specific activity codes</a:t>
            </a:r>
            <a:r>
              <a:rPr lang="en-US" sz="1700" dirty="0">
                <a:latin typeface="+mj-lt"/>
              </a:rPr>
              <a:t>)​</a:t>
            </a:r>
            <a:endParaRPr lang="en-US" sz="1700" dirty="0">
              <a:highlight>
                <a:srgbClr val="EDEBE9"/>
              </a:highlight>
              <a:latin typeface="+mj-lt"/>
              <a:ea typeface="Calibri"/>
              <a:cs typeface="Calibri"/>
              <a:sym typeface="Calibri"/>
            </a:endParaRPr>
          </a:p>
          <a:p>
            <a:pPr marL="0" indent="0">
              <a:buNone/>
            </a:pPr>
            <a:endParaRPr lang="en-US" dirty="0"/>
          </a:p>
        </p:txBody>
      </p:sp>
      <p:sp>
        <p:nvSpPr>
          <p:cNvPr id="4" name="Slide Number Placeholder 3">
            <a:extLst>
              <a:ext uri="{FF2B5EF4-FFF2-40B4-BE49-F238E27FC236}">
                <a16:creationId xmlns:a16="http://schemas.microsoft.com/office/drawing/2014/main" id="{33112007-80D1-09DC-91E4-CA7FB43C089D}"/>
              </a:ext>
            </a:extLst>
          </p:cNvPr>
          <p:cNvSpPr>
            <a:spLocks noGrp="1"/>
          </p:cNvSpPr>
          <p:nvPr>
            <p:ph type="sldNum" sz="quarter" idx="12"/>
          </p:nvPr>
        </p:nvSpPr>
        <p:spPr/>
        <p:txBody>
          <a:bodyPr/>
          <a:lstStyle/>
          <a:p>
            <a:fld id="{AD40181A-01B0-4CB8-8614-1473649F6741}" type="slidenum">
              <a:rPr lang="en-US" smtClean="0"/>
              <a:pPr/>
              <a:t>4</a:t>
            </a:fld>
            <a:endParaRPr lang="en-US" dirty="0"/>
          </a:p>
        </p:txBody>
      </p:sp>
    </p:spTree>
    <p:extLst>
      <p:ext uri="{BB962C8B-B14F-4D97-AF65-F5344CB8AC3E}">
        <p14:creationId xmlns:p14="http://schemas.microsoft.com/office/powerpoint/2010/main" val="32889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57521-7FC9-C8B2-0AD9-3D8B7A8A8E99}"/>
              </a:ext>
            </a:extLst>
          </p:cNvPr>
          <p:cNvSpPr>
            <a:spLocks noGrp="1"/>
          </p:cNvSpPr>
          <p:nvPr>
            <p:ph type="title"/>
          </p:nvPr>
        </p:nvSpPr>
        <p:spPr/>
        <p:txBody>
          <a:bodyPr/>
          <a:lstStyle/>
          <a:p>
            <a:r>
              <a:rPr lang="en-US" sz="3200" dirty="0"/>
              <a:t>What does scientific data mean?</a:t>
            </a:r>
          </a:p>
        </p:txBody>
      </p:sp>
      <p:sp>
        <p:nvSpPr>
          <p:cNvPr id="3" name="Content Placeholder 2">
            <a:extLst>
              <a:ext uri="{FF2B5EF4-FFF2-40B4-BE49-F238E27FC236}">
                <a16:creationId xmlns:a16="http://schemas.microsoft.com/office/drawing/2014/main" id="{E02C6504-B94E-015D-44D8-0BD6F675B345}"/>
              </a:ext>
            </a:extLst>
          </p:cNvPr>
          <p:cNvSpPr>
            <a:spLocks noGrp="1"/>
          </p:cNvSpPr>
          <p:nvPr>
            <p:ph idx="1"/>
          </p:nvPr>
        </p:nvSpPr>
        <p:spPr>
          <a:xfrm>
            <a:off x="818388" y="1476478"/>
            <a:ext cx="7507224" cy="4561609"/>
          </a:xfrm>
        </p:spPr>
        <p:txBody>
          <a:bodyPr>
            <a:normAutofit fontScale="77500" lnSpcReduction="20000"/>
          </a:bodyPr>
          <a:lstStyle/>
          <a:p>
            <a:pPr marL="0" indent="0">
              <a:buNone/>
            </a:pPr>
            <a:r>
              <a:rPr lang="en-US" dirty="0"/>
              <a:t>NIH defines </a:t>
            </a:r>
            <a:r>
              <a:rPr lang="en-US" b="1" dirty="0"/>
              <a:t>Scientific Data </a:t>
            </a:r>
            <a:r>
              <a:rPr lang="en-US" dirty="0"/>
              <a:t>as:</a:t>
            </a:r>
          </a:p>
          <a:p>
            <a:pPr marL="0" indent="0">
              <a:lnSpc>
                <a:spcPct val="120000"/>
              </a:lnSpc>
              <a:buNone/>
            </a:pPr>
            <a:r>
              <a:rPr lang="en-US" dirty="0"/>
              <a:t>“The </a:t>
            </a:r>
            <a:r>
              <a:rPr lang="en-US" i="1" dirty="0"/>
              <a:t>recorded factual material </a:t>
            </a:r>
            <a:r>
              <a:rPr lang="en-US" dirty="0"/>
              <a:t>commonly accepted in the scientific community as of sufficient quality to </a:t>
            </a:r>
            <a:r>
              <a:rPr lang="en-US" i="1" dirty="0"/>
              <a:t>validate</a:t>
            </a:r>
            <a:r>
              <a:rPr lang="en-US" dirty="0"/>
              <a:t> and </a:t>
            </a:r>
            <a:r>
              <a:rPr lang="en-US" i="1" dirty="0"/>
              <a:t>replicate</a:t>
            </a:r>
            <a:r>
              <a:rPr lang="en-US" dirty="0"/>
              <a:t> research findings, regardless of whether the data are used to support scholarly publications.”</a:t>
            </a:r>
          </a:p>
          <a:p>
            <a:pPr marL="0" indent="0">
              <a:buNone/>
            </a:pPr>
            <a:endParaRPr lang="en-US" dirty="0"/>
          </a:p>
          <a:p>
            <a:pPr marL="0" indent="0">
              <a:buNone/>
            </a:pPr>
            <a:r>
              <a:rPr lang="en-US" dirty="0"/>
              <a:t>Excludes:</a:t>
            </a:r>
          </a:p>
          <a:p>
            <a:r>
              <a:rPr lang="en-US" dirty="0"/>
              <a:t>Lab notebooks</a:t>
            </a:r>
          </a:p>
          <a:p>
            <a:r>
              <a:rPr lang="en-US" dirty="0"/>
              <a:t>Preliminary analyses</a:t>
            </a:r>
          </a:p>
          <a:p>
            <a:r>
              <a:rPr lang="en-US" dirty="0"/>
              <a:t>Completed case report forms.</a:t>
            </a:r>
          </a:p>
          <a:p>
            <a:r>
              <a:rPr lang="en-US" dirty="0"/>
              <a:t>Peer reviews.</a:t>
            </a:r>
          </a:p>
          <a:p>
            <a:r>
              <a:rPr lang="en-US" dirty="0"/>
              <a:t>Physical objects, such as laboratory specimens</a:t>
            </a:r>
          </a:p>
        </p:txBody>
      </p:sp>
      <p:sp>
        <p:nvSpPr>
          <p:cNvPr id="4" name="Slide Number Placeholder 3">
            <a:extLst>
              <a:ext uri="{FF2B5EF4-FFF2-40B4-BE49-F238E27FC236}">
                <a16:creationId xmlns:a16="http://schemas.microsoft.com/office/drawing/2014/main" id="{040F2258-8949-5623-7DF4-0ED19419DE9C}"/>
              </a:ext>
            </a:extLst>
          </p:cNvPr>
          <p:cNvSpPr>
            <a:spLocks noGrp="1"/>
          </p:cNvSpPr>
          <p:nvPr>
            <p:ph type="sldNum" sz="quarter" idx="12"/>
          </p:nvPr>
        </p:nvSpPr>
        <p:spPr/>
        <p:txBody>
          <a:bodyPr/>
          <a:lstStyle/>
          <a:p>
            <a:fld id="{AD40181A-01B0-4CB8-8614-1473649F6741}" type="slidenum">
              <a:rPr lang="en-US" smtClean="0"/>
              <a:pPr/>
              <a:t>5</a:t>
            </a:fld>
            <a:endParaRPr lang="en-US" dirty="0"/>
          </a:p>
        </p:txBody>
      </p:sp>
    </p:spTree>
    <p:extLst>
      <p:ext uri="{BB962C8B-B14F-4D97-AF65-F5344CB8AC3E}">
        <p14:creationId xmlns:p14="http://schemas.microsoft.com/office/powerpoint/2010/main" val="398446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236" y="163322"/>
            <a:ext cx="7855528" cy="985254"/>
          </a:xfrm>
        </p:spPr>
        <p:txBody>
          <a:bodyPr/>
          <a:lstStyle/>
          <a:p>
            <a:r>
              <a:rPr lang="en-US" dirty="0"/>
              <a:t>Why Share Research Data </a:t>
            </a:r>
          </a:p>
        </p:txBody>
      </p:sp>
      <p:sp>
        <p:nvSpPr>
          <p:cNvPr id="3" name="Slide Number Placeholder 2"/>
          <p:cNvSpPr>
            <a:spLocks noGrp="1"/>
          </p:cNvSpPr>
          <p:nvPr>
            <p:ph type="sldNum" sz="quarter" idx="12"/>
          </p:nvPr>
        </p:nvSpPr>
        <p:spPr/>
        <p:txBody>
          <a:bodyPr/>
          <a:lstStyle/>
          <a:p>
            <a:fld id="{AD40181A-01B0-4CB8-8614-1473649F6741}" type="slidenum">
              <a:rPr lang="en-US" smtClean="0"/>
              <a:pPr/>
              <a:t>6</a:t>
            </a:fld>
            <a:endParaRPr lang="en-US" dirty="0"/>
          </a:p>
        </p:txBody>
      </p:sp>
      <p:sp>
        <p:nvSpPr>
          <p:cNvPr id="4" name="TextBox 3">
            <a:extLst>
              <a:ext uri="{FF2B5EF4-FFF2-40B4-BE49-F238E27FC236}">
                <a16:creationId xmlns:a16="http://schemas.microsoft.com/office/drawing/2014/main" id="{AFC306F9-2C72-2E3C-013F-07822AFE5DF8}"/>
              </a:ext>
            </a:extLst>
          </p:cNvPr>
          <p:cNvSpPr txBox="1"/>
          <p:nvPr/>
        </p:nvSpPr>
        <p:spPr>
          <a:xfrm>
            <a:off x="228601" y="1142434"/>
            <a:ext cx="5932449"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584B3D"/>
                </a:solidFill>
              </a:rPr>
              <a:t>Advance rigorous and reproducible research</a:t>
            </a:r>
          </a:p>
          <a:p>
            <a:pPr marL="285750" indent="-285750">
              <a:buFontTx/>
              <a:buChar char="-"/>
            </a:pPr>
            <a:r>
              <a:rPr lang="en-US" dirty="0">
                <a:solidFill>
                  <a:srgbClr val="584B3D"/>
                </a:solidFill>
              </a:rPr>
              <a:t>Enable validation of research results</a:t>
            </a:r>
          </a:p>
          <a:p>
            <a:pPr marL="285750" indent="-285750">
              <a:buFontTx/>
              <a:buChar char="-"/>
            </a:pPr>
            <a:r>
              <a:rPr lang="en-US" dirty="0">
                <a:solidFill>
                  <a:srgbClr val="584B3D"/>
                </a:solidFill>
              </a:rPr>
              <a:t>Make high-value datasets accessible</a:t>
            </a:r>
          </a:p>
          <a:p>
            <a:pPr marL="285750" indent="-285750">
              <a:buFontTx/>
              <a:buChar char="-"/>
            </a:pPr>
            <a:r>
              <a:rPr lang="en-US" dirty="0">
                <a:solidFill>
                  <a:srgbClr val="584B3D"/>
                </a:solidFill>
              </a:rPr>
              <a:t>Accelerate future research directions</a:t>
            </a:r>
          </a:p>
          <a:p>
            <a:pPr marL="285750" indent="-285750">
              <a:buFontTx/>
              <a:buChar char="-"/>
            </a:pPr>
            <a:r>
              <a:rPr lang="en-US" dirty="0">
                <a:solidFill>
                  <a:srgbClr val="584B3D"/>
                </a:solidFill>
              </a:rPr>
              <a:t>Increase opportunities for citation and collaboration</a:t>
            </a:r>
          </a:p>
        </p:txBody>
      </p:sp>
      <p:pic>
        <p:nvPicPr>
          <p:cNvPr id="6" name="Picture 5" descr="Icon&#10;&#10;Description automatically generated">
            <a:extLst>
              <a:ext uri="{FF2B5EF4-FFF2-40B4-BE49-F238E27FC236}">
                <a16:creationId xmlns:a16="http://schemas.microsoft.com/office/drawing/2014/main" id="{5B1F638E-2554-ABF1-8974-B2ADAC4D11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9202" y="1104900"/>
            <a:ext cx="2337327" cy="2121829"/>
          </a:xfrm>
          <a:prstGeom prst="rect">
            <a:avLst/>
          </a:prstGeom>
        </p:spPr>
      </p:pic>
      <p:pic>
        <p:nvPicPr>
          <p:cNvPr id="8" name="Picture 7" descr="A picture containing graphical user interface&#10;&#10;Description automatically generated">
            <a:extLst>
              <a:ext uri="{FF2B5EF4-FFF2-40B4-BE49-F238E27FC236}">
                <a16:creationId xmlns:a16="http://schemas.microsoft.com/office/drawing/2014/main" id="{F1CCEC74-E4AA-0685-E02B-1EE0FC8342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471" y="2867194"/>
            <a:ext cx="3762336" cy="2881789"/>
          </a:xfrm>
          <a:prstGeom prst="rect">
            <a:avLst/>
          </a:prstGeom>
        </p:spPr>
      </p:pic>
      <p:sp>
        <p:nvSpPr>
          <p:cNvPr id="9" name="TextBox 8">
            <a:extLst>
              <a:ext uri="{FF2B5EF4-FFF2-40B4-BE49-F238E27FC236}">
                <a16:creationId xmlns:a16="http://schemas.microsoft.com/office/drawing/2014/main" id="{CCF0413E-6BC3-FA7C-BE10-751ACCC899EC}"/>
              </a:ext>
            </a:extLst>
          </p:cNvPr>
          <p:cNvSpPr txBox="1"/>
          <p:nvPr/>
        </p:nvSpPr>
        <p:spPr>
          <a:xfrm>
            <a:off x="4376763" y="3285894"/>
            <a:ext cx="4443852"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584B3D"/>
                </a:solidFill>
              </a:rPr>
              <a:t>Promote public trust in research</a:t>
            </a:r>
          </a:p>
          <a:p>
            <a:pPr marL="285750" indent="-285750">
              <a:buFontTx/>
              <a:buChar char="-"/>
            </a:pPr>
            <a:r>
              <a:rPr lang="en-US" dirty="0">
                <a:solidFill>
                  <a:srgbClr val="584B3D"/>
                </a:solidFill>
              </a:rPr>
              <a:t>Foster transparency and accountability</a:t>
            </a:r>
          </a:p>
          <a:p>
            <a:pPr marL="285750" indent="-285750">
              <a:buFontTx/>
              <a:buChar char="-"/>
            </a:pPr>
            <a:r>
              <a:rPr lang="en-US" dirty="0">
                <a:solidFill>
                  <a:srgbClr val="584B3D"/>
                </a:solidFill>
              </a:rPr>
              <a:t>Demonstrate stewardship over taxpayer funds</a:t>
            </a:r>
          </a:p>
          <a:p>
            <a:pPr marL="285750" indent="-285750">
              <a:buFontTx/>
              <a:buChar char="-"/>
            </a:pPr>
            <a:r>
              <a:rPr lang="en-US" dirty="0">
                <a:solidFill>
                  <a:srgbClr val="584B3D"/>
                </a:solidFill>
              </a:rPr>
              <a:t>Maximize research participants’ contributions</a:t>
            </a:r>
          </a:p>
          <a:p>
            <a:pPr marL="285750" indent="-285750">
              <a:buFontTx/>
              <a:buChar char="-"/>
            </a:pPr>
            <a:r>
              <a:rPr lang="en-US" dirty="0">
                <a:solidFill>
                  <a:srgbClr val="584B3D"/>
                </a:solidFill>
              </a:rPr>
              <a:t>Support appropriate protections of research participants’ data</a:t>
            </a:r>
          </a:p>
        </p:txBody>
      </p:sp>
    </p:spTree>
    <p:extLst>
      <p:ext uri="{BB962C8B-B14F-4D97-AF65-F5344CB8AC3E}">
        <p14:creationId xmlns:p14="http://schemas.microsoft.com/office/powerpoint/2010/main" val="370797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FD63-60A8-AB0E-99B0-36652A2E7CEB}"/>
              </a:ext>
            </a:extLst>
          </p:cNvPr>
          <p:cNvSpPr>
            <a:spLocks noGrp="1"/>
          </p:cNvSpPr>
          <p:nvPr>
            <p:ph type="title"/>
          </p:nvPr>
        </p:nvSpPr>
        <p:spPr/>
        <p:txBody>
          <a:bodyPr/>
          <a:lstStyle/>
          <a:p>
            <a:r>
              <a:rPr lang="en-US" dirty="0"/>
              <a:t>What counts as data for sharing?</a:t>
            </a:r>
          </a:p>
        </p:txBody>
      </p:sp>
      <p:sp>
        <p:nvSpPr>
          <p:cNvPr id="3" name="Content Placeholder 2">
            <a:extLst>
              <a:ext uri="{FF2B5EF4-FFF2-40B4-BE49-F238E27FC236}">
                <a16:creationId xmlns:a16="http://schemas.microsoft.com/office/drawing/2014/main" id="{DDE0B945-C0F8-BFAC-5ABB-43B477642722}"/>
              </a:ext>
            </a:extLst>
          </p:cNvPr>
          <p:cNvSpPr>
            <a:spLocks noGrp="1"/>
          </p:cNvSpPr>
          <p:nvPr>
            <p:ph idx="1"/>
          </p:nvPr>
        </p:nvSpPr>
        <p:spPr/>
        <p:txBody>
          <a:bodyPr>
            <a:normAutofit/>
          </a:bodyPr>
          <a:lstStyle/>
          <a:p>
            <a:r>
              <a:rPr lang="en-US" sz="2400" dirty="0"/>
              <a:t>Adequate data to validate and replicate study findings</a:t>
            </a:r>
          </a:p>
          <a:p>
            <a:pPr marL="0" indent="0">
              <a:buNone/>
            </a:pPr>
            <a:endParaRPr lang="en-US" sz="2400" dirty="0"/>
          </a:p>
          <a:p>
            <a:r>
              <a:rPr lang="en-US" sz="2400" dirty="0"/>
              <a:t>Data resulting from the study but not necessarily supporting a publication</a:t>
            </a:r>
          </a:p>
          <a:p>
            <a:pPr marL="0" indent="0">
              <a:buNone/>
            </a:pPr>
            <a:endParaRPr lang="en-US" sz="2400" dirty="0"/>
          </a:p>
          <a:p>
            <a:r>
              <a:rPr lang="en-US" sz="2400" dirty="0"/>
              <a:t>Null findings that do not result in publication</a:t>
            </a:r>
          </a:p>
        </p:txBody>
      </p:sp>
      <p:sp>
        <p:nvSpPr>
          <p:cNvPr id="4" name="Slide Number Placeholder 3">
            <a:extLst>
              <a:ext uri="{FF2B5EF4-FFF2-40B4-BE49-F238E27FC236}">
                <a16:creationId xmlns:a16="http://schemas.microsoft.com/office/drawing/2014/main" id="{A789A37A-6092-3A6A-6152-FCB03146D96F}"/>
              </a:ext>
            </a:extLst>
          </p:cNvPr>
          <p:cNvSpPr>
            <a:spLocks noGrp="1"/>
          </p:cNvSpPr>
          <p:nvPr>
            <p:ph type="sldNum" sz="quarter" idx="12"/>
          </p:nvPr>
        </p:nvSpPr>
        <p:spPr/>
        <p:txBody>
          <a:bodyPr/>
          <a:lstStyle/>
          <a:p>
            <a:fld id="{AD40181A-01B0-4CB8-8614-1473649F6741}" type="slidenum">
              <a:rPr lang="en-US" smtClean="0"/>
              <a:pPr/>
              <a:t>7</a:t>
            </a:fld>
            <a:endParaRPr lang="en-US" dirty="0"/>
          </a:p>
        </p:txBody>
      </p:sp>
    </p:spTree>
    <p:extLst>
      <p:ext uri="{BB962C8B-B14F-4D97-AF65-F5344CB8AC3E}">
        <p14:creationId xmlns:p14="http://schemas.microsoft.com/office/powerpoint/2010/main" val="1705285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7F4E7-D0CA-C332-A507-2455837C8F8E}"/>
              </a:ext>
            </a:extLst>
          </p:cNvPr>
          <p:cNvSpPr>
            <a:spLocks noGrp="1"/>
          </p:cNvSpPr>
          <p:nvPr>
            <p:ph type="title"/>
          </p:nvPr>
        </p:nvSpPr>
        <p:spPr/>
        <p:txBody>
          <a:bodyPr/>
          <a:lstStyle/>
          <a:p>
            <a:r>
              <a:rPr lang="en-US" dirty="0"/>
              <a:t>Details of the policy</a:t>
            </a:r>
          </a:p>
        </p:txBody>
      </p:sp>
      <p:sp>
        <p:nvSpPr>
          <p:cNvPr id="3" name="Content Placeholder 2">
            <a:extLst>
              <a:ext uri="{FF2B5EF4-FFF2-40B4-BE49-F238E27FC236}">
                <a16:creationId xmlns:a16="http://schemas.microsoft.com/office/drawing/2014/main" id="{E32591FF-3481-7C04-8CF0-A0F67A04F1AA}"/>
              </a:ext>
            </a:extLst>
          </p:cNvPr>
          <p:cNvSpPr>
            <a:spLocks noGrp="1"/>
          </p:cNvSpPr>
          <p:nvPr>
            <p:ph idx="1"/>
          </p:nvPr>
        </p:nvSpPr>
        <p:spPr>
          <a:xfrm>
            <a:off x="297181" y="1443930"/>
            <a:ext cx="5280379" cy="5025334"/>
          </a:xfrm>
        </p:spPr>
        <p:txBody>
          <a:bodyPr>
            <a:normAutofit fontScale="55000" lnSpcReduction="20000"/>
          </a:bodyPr>
          <a:lstStyle/>
          <a:p>
            <a:pPr>
              <a:lnSpc>
                <a:spcPct val="120000"/>
              </a:lnSpc>
            </a:pPr>
            <a:r>
              <a:rPr lang="en-US" sz="2600" b="1" dirty="0"/>
              <a:t>Scope</a:t>
            </a:r>
            <a:r>
              <a:rPr lang="en-US" sz="2600" dirty="0"/>
              <a:t>: All NIH-supported research generating </a:t>
            </a:r>
            <a:r>
              <a:rPr lang="en-US" sz="2600" u="sng" dirty="0"/>
              <a:t>scientific data</a:t>
            </a:r>
            <a:r>
              <a:rPr lang="en-US" sz="2600" dirty="0"/>
              <a:t>, i.e., those data commonly accepted in scientific community “as of sufficient quality to validate and replicate research findings”</a:t>
            </a:r>
            <a:br>
              <a:rPr lang="en-US" sz="2600" dirty="0"/>
            </a:br>
            <a:endParaRPr lang="en-US" sz="2600" u="sng" dirty="0"/>
          </a:p>
          <a:p>
            <a:pPr marL="0" indent="0">
              <a:buNone/>
            </a:pPr>
            <a:r>
              <a:rPr lang="en-US" sz="2600" b="1" dirty="0"/>
              <a:t>SHARING SHOULD BE….</a:t>
            </a:r>
          </a:p>
          <a:p>
            <a:pPr marL="0" indent="0">
              <a:buNone/>
            </a:pPr>
            <a:r>
              <a:rPr lang="en-US" sz="2600" b="1" dirty="0"/>
              <a:t> - The default practice</a:t>
            </a:r>
          </a:p>
          <a:p>
            <a:pPr lvl="1">
              <a:lnSpc>
                <a:spcPct val="120000"/>
              </a:lnSpc>
            </a:pPr>
            <a:r>
              <a:rPr lang="en-US" sz="2600" dirty="0"/>
              <a:t>Maximize appropriate data sharing; plans may justify exceptions (i.e., ethical,, legal, technical factors)</a:t>
            </a:r>
          </a:p>
          <a:p>
            <a:pPr>
              <a:buFontTx/>
              <a:buChar char="-"/>
            </a:pPr>
            <a:r>
              <a:rPr lang="en-US" sz="2600" b="1" dirty="0"/>
              <a:t>Responsibly implemented</a:t>
            </a:r>
          </a:p>
          <a:p>
            <a:pPr lvl="1">
              <a:lnSpc>
                <a:spcPct val="120000"/>
              </a:lnSpc>
            </a:pPr>
            <a:r>
              <a:rPr lang="en-US" sz="2600" dirty="0"/>
              <a:t>Plan should outline protection of privacy, rights, and confidentiality; existing laws, regulations, and policies continue to apply</a:t>
            </a:r>
          </a:p>
          <a:p>
            <a:pPr>
              <a:buFontTx/>
              <a:buChar char="-"/>
            </a:pPr>
            <a:r>
              <a:rPr lang="en-US" sz="2600" b="1" dirty="0"/>
              <a:t>Timely</a:t>
            </a:r>
          </a:p>
          <a:p>
            <a:pPr lvl="1">
              <a:lnSpc>
                <a:spcPct val="120000"/>
              </a:lnSpc>
            </a:pPr>
            <a:r>
              <a:rPr lang="en-US" sz="2600" dirty="0"/>
              <a:t>When to share data? No later than publication or end of award (if unpublished); other relevant requirements and expectations (e.g., repository policies, retention requirements, journal policies) for minimum time frames</a:t>
            </a:r>
          </a:p>
          <a:p>
            <a:pPr lvl="1"/>
            <a:endParaRPr lang="en-US" sz="2000" dirty="0"/>
          </a:p>
          <a:p>
            <a:pPr marL="457200" lvl="1" indent="0">
              <a:buNone/>
            </a:pPr>
            <a:endParaRPr lang="en-US" sz="2000" dirty="0"/>
          </a:p>
          <a:p>
            <a:pPr marL="457200" lvl="1" indent="0">
              <a:buNone/>
            </a:pPr>
            <a:endParaRPr lang="en-US" sz="2000" dirty="0"/>
          </a:p>
        </p:txBody>
      </p:sp>
      <p:sp>
        <p:nvSpPr>
          <p:cNvPr id="4" name="Slide Number Placeholder 3">
            <a:extLst>
              <a:ext uri="{FF2B5EF4-FFF2-40B4-BE49-F238E27FC236}">
                <a16:creationId xmlns:a16="http://schemas.microsoft.com/office/drawing/2014/main" id="{EE20ED63-8930-CC70-289B-BC60ADCFA7C4}"/>
              </a:ext>
            </a:extLst>
          </p:cNvPr>
          <p:cNvSpPr>
            <a:spLocks noGrp="1"/>
          </p:cNvSpPr>
          <p:nvPr>
            <p:ph type="sldNum" sz="quarter" idx="12"/>
          </p:nvPr>
        </p:nvSpPr>
        <p:spPr/>
        <p:txBody>
          <a:bodyPr/>
          <a:lstStyle/>
          <a:p>
            <a:fld id="{AD40181A-01B0-4CB8-8614-1473649F6741}" type="slidenum">
              <a:rPr lang="en-US" smtClean="0"/>
              <a:pPr/>
              <a:t>8</a:t>
            </a:fld>
            <a:endParaRPr lang="en-US" dirty="0"/>
          </a:p>
        </p:txBody>
      </p:sp>
      <p:pic>
        <p:nvPicPr>
          <p:cNvPr id="6" name="Picture 5" descr="A picture containing application&#10;&#10;Description automatically generated">
            <a:extLst>
              <a:ext uri="{FF2B5EF4-FFF2-40B4-BE49-F238E27FC236}">
                <a16:creationId xmlns:a16="http://schemas.microsoft.com/office/drawing/2014/main" id="{931D5A37-A360-16C5-B614-3492417928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1444" y="1666178"/>
            <a:ext cx="3378742" cy="3525644"/>
          </a:xfrm>
          <a:prstGeom prst="rect">
            <a:avLst/>
          </a:prstGeom>
        </p:spPr>
      </p:pic>
    </p:spTree>
    <p:extLst>
      <p:ext uri="{BB962C8B-B14F-4D97-AF65-F5344CB8AC3E}">
        <p14:creationId xmlns:p14="http://schemas.microsoft.com/office/powerpoint/2010/main" val="413037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F6644B-75B4-92A3-226D-6D28F90B472C}"/>
              </a:ext>
            </a:extLst>
          </p:cNvPr>
          <p:cNvSpPr>
            <a:spLocks noGrp="1"/>
          </p:cNvSpPr>
          <p:nvPr>
            <p:ph idx="1"/>
          </p:nvPr>
        </p:nvSpPr>
        <p:spPr/>
        <p:txBody>
          <a:bodyPr>
            <a:normAutofit fontScale="92500"/>
          </a:bodyPr>
          <a:lstStyle/>
          <a:p>
            <a:pPr marL="0" indent="0">
              <a:lnSpc>
                <a:spcPct val="100000"/>
              </a:lnSpc>
              <a:buNone/>
            </a:pPr>
            <a:r>
              <a:rPr lang="en-US" sz="1600" dirty="0">
                <a:effectLst/>
                <a:latin typeface="+mn-lt"/>
              </a:rPr>
              <a:t>All research grant applications and contract proposals submitted to the NIH on or after the effective date for research that generates scientific data. </a:t>
            </a:r>
            <a:r>
              <a:rPr lang="en-US" sz="1600" dirty="0">
                <a:latin typeface="+mn-lt"/>
              </a:rPr>
              <a:t>It applies to </a:t>
            </a:r>
            <a:r>
              <a:rPr lang="en-US" sz="1600" dirty="0">
                <a:effectLst/>
                <a:latin typeface="+mn-lt"/>
              </a:rPr>
              <a:t>all grant-funded research, even less than $500,000.</a:t>
            </a:r>
          </a:p>
          <a:p>
            <a:pPr marL="0" indent="0">
              <a:lnSpc>
                <a:spcPct val="100000"/>
              </a:lnSpc>
              <a:buNone/>
            </a:pPr>
            <a:endParaRPr lang="en-US" sz="1600" dirty="0">
              <a:effectLst/>
              <a:latin typeface="+mn-lt"/>
            </a:endParaRPr>
          </a:p>
          <a:p>
            <a:pPr marL="0" indent="0">
              <a:lnSpc>
                <a:spcPct val="100000"/>
              </a:lnSpc>
              <a:buNone/>
            </a:pPr>
            <a:r>
              <a:rPr lang="en-US" sz="1600" b="1" dirty="0">
                <a:effectLst/>
                <a:latin typeface="+mn-lt"/>
              </a:rPr>
              <a:t>Requires</a:t>
            </a:r>
          </a:p>
          <a:p>
            <a:pPr>
              <a:lnSpc>
                <a:spcPct val="100000"/>
              </a:lnSpc>
              <a:buFont typeface="+mj-lt"/>
              <a:buAutoNum type="arabicPeriod"/>
            </a:pPr>
            <a:r>
              <a:rPr lang="en-US" sz="1600" dirty="0">
                <a:effectLst/>
                <a:latin typeface="+mn-lt"/>
              </a:rPr>
              <a:t>Submission of a Data Management and Sharing Plan describing the study team’s plans for managing and sharing the data generated by the research effort </a:t>
            </a:r>
          </a:p>
          <a:p>
            <a:pPr>
              <a:lnSpc>
                <a:spcPct val="100000"/>
              </a:lnSpc>
              <a:buFont typeface="+mj-lt"/>
              <a:buAutoNum type="arabicPeriod"/>
            </a:pPr>
            <a:r>
              <a:rPr lang="en-US" sz="1600" dirty="0">
                <a:effectLst/>
                <a:latin typeface="+mn-lt"/>
              </a:rPr>
              <a:t>Compliance with the approved Data Management and Sharing Plan (which may differ from the submitted plan if modifications have been made during the application process). </a:t>
            </a:r>
          </a:p>
          <a:p>
            <a:pPr marL="0" indent="0">
              <a:lnSpc>
                <a:spcPct val="100000"/>
              </a:lnSpc>
              <a:buNone/>
            </a:pPr>
            <a:r>
              <a:rPr lang="en-US" sz="1600" b="1" dirty="0">
                <a:effectLst/>
                <a:latin typeface="+mn-lt"/>
              </a:rPr>
              <a:t>Timelines </a:t>
            </a:r>
            <a:endParaRPr lang="en-US" sz="1600" dirty="0">
              <a:effectLst/>
              <a:latin typeface="+mn-lt"/>
            </a:endParaRPr>
          </a:p>
          <a:p>
            <a:pPr>
              <a:lnSpc>
                <a:spcPct val="100000"/>
              </a:lnSpc>
            </a:pPr>
            <a:r>
              <a:rPr lang="en-US" sz="1600" dirty="0">
                <a:effectLst/>
                <a:latin typeface="+mn-lt"/>
              </a:rPr>
              <a:t>Data should be made available no later than the time of publication or the end of the performance period, whichever comes first. There is no specified time frame for how long data should be made available, but researchers should consider various agreements such as repository policies or award retention policies to determine the minimum time frame. </a:t>
            </a:r>
          </a:p>
          <a:p>
            <a:pPr marL="0" indent="0">
              <a:buNone/>
            </a:pPr>
            <a:endParaRPr lang="en-US" sz="1800" dirty="0">
              <a:latin typeface="ArialMT"/>
            </a:endParaRPr>
          </a:p>
          <a:p>
            <a:pPr marL="0" indent="0">
              <a:buNone/>
            </a:pPr>
            <a:endParaRPr lang="en-US" sz="1800" dirty="0">
              <a:effectLst/>
              <a:latin typeface="ArialMT"/>
            </a:endParaRPr>
          </a:p>
          <a:p>
            <a:pPr marL="0" indent="0">
              <a:buNone/>
            </a:pPr>
            <a:endParaRPr lang="en-US" dirty="0">
              <a:effectLst/>
            </a:endParaRPr>
          </a:p>
        </p:txBody>
      </p:sp>
      <p:sp>
        <p:nvSpPr>
          <p:cNvPr id="4" name="Slide Number Placeholder 3">
            <a:extLst>
              <a:ext uri="{FF2B5EF4-FFF2-40B4-BE49-F238E27FC236}">
                <a16:creationId xmlns:a16="http://schemas.microsoft.com/office/drawing/2014/main" id="{2A227490-41E4-EC69-9972-79828A60E6E0}"/>
              </a:ext>
            </a:extLst>
          </p:cNvPr>
          <p:cNvSpPr>
            <a:spLocks noGrp="1"/>
          </p:cNvSpPr>
          <p:nvPr>
            <p:ph type="sldNum" sz="quarter" idx="12"/>
          </p:nvPr>
        </p:nvSpPr>
        <p:spPr/>
        <p:txBody>
          <a:bodyPr/>
          <a:lstStyle/>
          <a:p>
            <a:fld id="{AD40181A-01B0-4CB8-8614-1473649F6741}" type="slidenum">
              <a:rPr lang="en-US" smtClean="0"/>
              <a:pPr/>
              <a:t>9</a:t>
            </a:fld>
            <a:endParaRPr lang="en-US" dirty="0"/>
          </a:p>
        </p:txBody>
      </p:sp>
      <p:sp>
        <p:nvSpPr>
          <p:cNvPr id="5" name="Title 1">
            <a:extLst>
              <a:ext uri="{FF2B5EF4-FFF2-40B4-BE49-F238E27FC236}">
                <a16:creationId xmlns:a16="http://schemas.microsoft.com/office/drawing/2014/main" id="{5F2F84E2-014B-7AD6-7177-4AA10189CF73}"/>
              </a:ext>
            </a:extLst>
          </p:cNvPr>
          <p:cNvSpPr>
            <a:spLocks noGrp="1"/>
          </p:cNvSpPr>
          <p:nvPr>
            <p:ph type="title"/>
          </p:nvPr>
        </p:nvSpPr>
        <p:spPr/>
        <p:txBody>
          <a:bodyPr/>
          <a:lstStyle/>
          <a:p>
            <a:br>
              <a:rPr lang="en-US" sz="2800" dirty="0"/>
            </a:br>
            <a:r>
              <a:rPr lang="en-US" sz="2800" dirty="0"/>
              <a:t>What the new NIH data sharing policy entails and whom it affects</a:t>
            </a:r>
          </a:p>
        </p:txBody>
      </p:sp>
    </p:spTree>
    <p:extLst>
      <p:ext uri="{BB962C8B-B14F-4D97-AF65-F5344CB8AC3E}">
        <p14:creationId xmlns:p14="http://schemas.microsoft.com/office/powerpoint/2010/main" val="4261548116"/>
      </p:ext>
    </p:extLst>
  </p:cSld>
  <p:clrMapOvr>
    <a:masterClrMapping/>
  </p:clrMapOvr>
</p:sld>
</file>

<file path=ppt/theme/theme1.xml><?xml version="1.0" encoding="utf-8"?>
<a:theme xmlns:a="http://schemas.openxmlformats.org/drawingml/2006/main" name="CHOP Pattern Theme">
  <a:themeElements>
    <a:clrScheme name="CHOP Custom">
      <a:dk1>
        <a:srgbClr val="D11960"/>
      </a:dk1>
      <a:lt1>
        <a:srgbClr val="FFFFFE"/>
      </a:lt1>
      <a:dk2>
        <a:srgbClr val="FFFFFE"/>
      </a:dk2>
      <a:lt2>
        <a:srgbClr val="584B3D"/>
      </a:lt2>
      <a:accent1>
        <a:srgbClr val="3E9CC9"/>
      </a:accent1>
      <a:accent2>
        <a:srgbClr val="D11960"/>
      </a:accent2>
      <a:accent3>
        <a:srgbClr val="5C8D29"/>
      </a:accent3>
      <a:accent4>
        <a:srgbClr val="97C5DF"/>
      </a:accent4>
      <a:accent5>
        <a:srgbClr val="E5849B"/>
      </a:accent5>
      <a:accent6>
        <a:srgbClr val="9FBE7E"/>
      </a:accent6>
      <a:hlink>
        <a:srgbClr val="0000FF"/>
      </a:hlink>
      <a:folHlink>
        <a:srgbClr val="800080"/>
      </a:folHlink>
    </a:clrScheme>
    <a:fontScheme name="Custom 1">
      <a:majorFont>
        <a:latin typeface="Arial"/>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9A23C12C-2371-4499-9189-5FE1CB0B8337}" vid="{F59177C2-29CE-4619-8DF8-B1295A3B92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3D347118B88A4EA8E9A5FEBC94FD86" ma:contentTypeVersion="8" ma:contentTypeDescription="Create a new document." ma:contentTypeScope="" ma:versionID="e54af44cc39137a71e496aa5089235ef">
  <xsd:schema xmlns:xsd="http://www.w3.org/2001/XMLSchema" xmlns:xs="http://www.w3.org/2001/XMLSchema" xmlns:p="http://schemas.microsoft.com/office/2006/metadata/properties" xmlns:ns2="fcde5e04-944e-4dfc-be86-0a9ace870ff9" xmlns:ns3="e96402cb-0a6e-49e7-8465-cfae72b5129c" xmlns:ns4="34d7e926-6bad-4161-b251-cfc43f69ae87" xmlns:ns5="http://schemas.microsoft.com/sharepoint/v4" targetNamespace="http://schemas.microsoft.com/office/2006/metadata/properties" ma:root="true" ma:fieldsID="4dfd49e6986a0fb6e4e84e6606b80ac7" ns2:_="" ns3:_="" ns4:_="" ns5:_="">
    <xsd:import namespace="fcde5e04-944e-4dfc-be86-0a9ace870ff9"/>
    <xsd:import namespace="e96402cb-0a6e-49e7-8465-cfae72b5129c"/>
    <xsd:import namespace="34d7e926-6bad-4161-b251-cfc43f69ae87"/>
    <xsd:import namespace="http://schemas.microsoft.com/sharepoint/v4"/>
    <xsd:element name="properties">
      <xsd:complexType>
        <xsd:sequence>
          <xsd:element name="documentManagement">
            <xsd:complexType>
              <xsd:all>
                <xsd:element ref="ns2:TaxKeywordTaxHTField" minOccurs="0"/>
                <xsd:element ref="ns3:o54b1e4c7e8f4e00a12ce46439e0e974" minOccurs="0"/>
                <xsd:element ref="ns3:h6a4a4262ab844b18de92e197378cee0" minOccurs="0"/>
                <xsd:element ref="ns4:Category"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de5e04-944e-4dfc-be86-0a9ace870ff9"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096f6f6b-f55a-454e-8dbb-24a06af113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6402cb-0a6e-49e7-8465-cfae72b5129c" elementFormDefault="qualified">
    <xsd:import namespace="http://schemas.microsoft.com/office/2006/documentManagement/types"/>
    <xsd:import namespace="http://schemas.microsoft.com/office/infopath/2007/PartnerControls"/>
    <xsd:element name="o54b1e4c7e8f4e00a12ce46439e0e974" ma:index="11" nillable="true" ma:taxonomy="true" ma:internalName="o54b1e4c7e8f4e00a12ce46439e0e974" ma:taxonomyFieldName="KnowledgeBaseMetadata" ma:displayName="Knowledge Base Tags" ma:fieldId="{854b1e4c-7e8f-4e00-a12c-e46439e0e974}" ma:taxonomyMulti="true" ma:sspId="096f6f6b-f55a-454e-8dbb-24a06af11355" ma:termSetId="0fa4fcc5-20ed-47ab-b5c6-c9c312be74d0" ma:anchorId="00000000-0000-0000-0000-000000000000" ma:open="false" ma:isKeyword="false">
      <xsd:complexType>
        <xsd:sequence>
          <xsd:element ref="pc:Terms" minOccurs="0" maxOccurs="1"/>
        </xsd:sequence>
      </xsd:complexType>
    </xsd:element>
    <xsd:element name="h6a4a4262ab844b18de92e197378cee0" ma:index="13" nillable="true" ma:taxonomy="true" ma:internalName="h6a4a4262ab844b18de92e197378cee0" ma:taxonomyFieldName="KBPoliciesAndProcedures" ma:displayName="Knowledge Base Policies and Procedures" ma:fieldId="{16a4a426-2ab8-44b1-8de9-2e197378cee0}" ma:taxonomyMulti="true" ma:sspId="096f6f6b-f55a-454e-8dbb-24a06af11355" ma:termSetId="bf388315-c5fb-4b9c-b70e-1e19d0e0d3b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d7e926-6bad-4161-b251-cfc43f69ae87"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xsd:simpleType>
        <xsd:restriction base="dms:Choice">
          <xsd:enumeration value="Guidelines"/>
          <xsd:enumeration value="Templates"/>
          <xsd:enumeration value="AAG"/>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6a4a4262ab844b18de92e197378cee0 xmlns="e96402cb-0a6e-49e7-8465-cfae72b5129c">
      <Terms xmlns="http://schemas.microsoft.com/office/infopath/2007/PartnerControls"/>
    </h6a4a4262ab844b18de92e197378cee0>
    <o54b1e4c7e8f4e00a12ce46439e0e974 xmlns="e96402cb-0a6e-49e7-8465-cfae72b5129c">
      <Terms xmlns="http://schemas.microsoft.com/office/infopath/2007/PartnerControls"/>
    </o54b1e4c7e8f4e00a12ce46439e0e974>
    <Category xmlns="34d7e926-6bad-4161-b251-cfc43f69ae87">Templates</Category>
    <TaxKeywordTaxHTField xmlns="fcde5e04-944e-4dfc-be86-0a9ace870ff9">
      <Terms xmlns="http://schemas.microsoft.com/office/infopath/2007/PartnerControls"/>
    </TaxKeywordTaxHTField>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BAC596-346B-4E59-839B-DB15DC7AE2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de5e04-944e-4dfc-be86-0a9ace870ff9"/>
    <ds:schemaRef ds:uri="e96402cb-0a6e-49e7-8465-cfae72b5129c"/>
    <ds:schemaRef ds:uri="34d7e926-6bad-4161-b251-cfc43f69ae8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493EF0-0BE4-4E84-A0BC-FF9879CDB9E8}">
  <ds:schemaRefs>
    <ds:schemaRef ds:uri="http://schemas.microsoft.com/office/2006/documentManagement/types"/>
    <ds:schemaRef ds:uri="http://purl.org/dc/dcmitype/"/>
    <ds:schemaRef ds:uri="http://www.w3.org/XML/1998/namespace"/>
    <ds:schemaRef ds:uri="http://purl.org/dc/elements/1.1/"/>
    <ds:schemaRef ds:uri="http://schemas.microsoft.com/office/2006/metadata/properties"/>
    <ds:schemaRef ds:uri="fcde5e04-944e-4dfc-be86-0a9ace870ff9"/>
    <ds:schemaRef ds:uri="http://schemas.microsoft.com/sharepoint/v4"/>
    <ds:schemaRef ds:uri="34d7e926-6bad-4161-b251-cfc43f69ae87"/>
    <ds:schemaRef ds:uri="http://purl.org/dc/terms/"/>
    <ds:schemaRef ds:uri="http://schemas.microsoft.com/office/infopath/2007/PartnerControls"/>
    <ds:schemaRef ds:uri="http://schemas.openxmlformats.org/package/2006/metadata/core-properties"/>
    <ds:schemaRef ds:uri="e96402cb-0a6e-49e7-8465-cfae72b5129c"/>
  </ds:schemaRefs>
</ds:datastoreItem>
</file>

<file path=customXml/itemProps3.xml><?xml version="1.0" encoding="utf-8"?>
<ds:datastoreItem xmlns:ds="http://schemas.openxmlformats.org/officeDocument/2006/customXml" ds:itemID="{8E78B9CA-BC85-4AC4-82A4-AD53C20980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CHOP Pattern Theme</Template>
  <TotalTime>40560</TotalTime>
  <Words>2683</Words>
  <Application>Microsoft Macintosh PowerPoint</Application>
  <PresentationFormat>On-screen Show (4:3)</PresentationFormat>
  <Paragraphs>267</Paragraphs>
  <Slides>30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ArialMT</vt:lpstr>
      <vt:lpstr>Calibri</vt:lpstr>
      <vt:lpstr>Courier New</vt:lpstr>
      <vt:lpstr>Georgia</vt:lpstr>
      <vt:lpstr>proxima-nova</vt:lpstr>
      <vt:lpstr>Rubrik Medium</vt:lpstr>
      <vt:lpstr>Wingdings</vt:lpstr>
      <vt:lpstr>CHOP Pattern Theme</vt:lpstr>
      <vt:lpstr>2023 NIH Data Management &amp; Sharing Policy</vt:lpstr>
      <vt:lpstr>Objectives</vt:lpstr>
      <vt:lpstr>PowerPoint Presentation</vt:lpstr>
      <vt:lpstr>Overview</vt:lpstr>
      <vt:lpstr>What does scientific data mean?</vt:lpstr>
      <vt:lpstr>Why Share Research Data </vt:lpstr>
      <vt:lpstr>What counts as data for sharing?</vt:lpstr>
      <vt:lpstr>Details of the policy</vt:lpstr>
      <vt:lpstr> What the new NIH data sharing policy entails and whom it affects</vt:lpstr>
      <vt:lpstr>What is a Data Management and Sharing plan (DMSP)?</vt:lpstr>
      <vt:lpstr>Five Major Questions a DMSP should Answer</vt:lpstr>
      <vt:lpstr>How Arcus can help!</vt:lpstr>
      <vt:lpstr>Elements of a Data Management and sharing plan (2023)</vt:lpstr>
      <vt:lpstr>Data Type</vt:lpstr>
      <vt:lpstr>Data Type - Example</vt:lpstr>
      <vt:lpstr>Related tools, software, and/or code </vt:lpstr>
      <vt:lpstr>Related tools, software, and/or code – Example </vt:lpstr>
      <vt:lpstr>Data Standards</vt:lpstr>
      <vt:lpstr>Data Standards – Example </vt:lpstr>
      <vt:lpstr>Data Preservation, access, and associated timelines</vt:lpstr>
      <vt:lpstr>Data Preservation, access, and associated timelines – Example </vt:lpstr>
      <vt:lpstr>Access, distribution and reuse considerations</vt:lpstr>
      <vt:lpstr>Access, distribution and reuse considerations – Example </vt:lpstr>
      <vt:lpstr>Oversight of data management and sharing</vt:lpstr>
      <vt:lpstr>Oversight of data management and sharing – Example </vt:lpstr>
      <vt:lpstr>Example DMSP Template</vt:lpstr>
      <vt:lpstr>Getting started writing the DMSP</vt:lpstr>
      <vt:lpstr>Functions of the DMPTool</vt:lpstr>
      <vt:lpstr>Additional 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NIH Data Management &amp; Sharing Policy</dc:title>
  <dc:creator>Belleh, Ene O</dc:creator>
  <cp:keywords/>
  <cp:lastModifiedBy>Belleh, Ene O</cp:lastModifiedBy>
  <cp:revision>39</cp:revision>
  <dcterms:created xsi:type="dcterms:W3CDTF">2022-11-08T15:42:16Z</dcterms:created>
  <dcterms:modified xsi:type="dcterms:W3CDTF">2023-01-12T16:07:47Z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0x010100DF3D347118B88A4EA8E9A5FEBC94FD86</vt:lpwstr>
  </property>
  <property fmtid="{D5CDD505-2E9C-101B-9397-08002B2CF9AE}" pid="3" name="KBPoliciesAndProcedures">
    <vt:lpwstr/>
  </property>
  <property fmtid="{D5CDD505-2E9C-101B-9397-08002B2CF9AE}" pid="4" name="TaxKeyword">
    <vt:lpwstr/>
  </property>
  <property fmtid="{D5CDD505-2E9C-101B-9397-08002B2CF9AE}" pid="5" name="KnowledgeBaseMetadata">
    <vt:lpwstr/>
  </property>
  <property fmtid="{D5CDD505-2E9C-101B-9397-08002B2CF9AE}" pid="6" name="TaxCatchAll">
    <vt:lpwstr/>
  </property>
</Properties>
</file>